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  <p:sldMasterId id="2147483830" r:id="rId3"/>
    <p:sldMasterId id="2147483851" r:id="rId4"/>
  </p:sldMasterIdLst>
  <p:notesMasterIdLst>
    <p:notesMasterId r:id="rId300"/>
  </p:notesMasterIdLst>
  <p:handoutMasterIdLst>
    <p:handoutMasterId r:id="rId301"/>
  </p:handoutMasterIdLst>
  <p:sldIdLst>
    <p:sldId id="512" r:id="rId5"/>
    <p:sldId id="583" r:id="rId6"/>
    <p:sldId id="424" r:id="rId7"/>
    <p:sldId id="522" r:id="rId8"/>
    <p:sldId id="523" r:id="rId9"/>
    <p:sldId id="618" r:id="rId10"/>
    <p:sldId id="425" r:id="rId11"/>
    <p:sldId id="527" r:id="rId12"/>
    <p:sldId id="563" r:id="rId13"/>
    <p:sldId id="525" r:id="rId14"/>
    <p:sldId id="568" r:id="rId15"/>
    <p:sldId id="569" r:id="rId16"/>
    <p:sldId id="526" r:id="rId17"/>
    <p:sldId id="274" r:id="rId18"/>
    <p:sldId id="528" r:id="rId19"/>
    <p:sldId id="509" r:id="rId20"/>
    <p:sldId id="611" r:id="rId21"/>
    <p:sldId id="584" r:id="rId22"/>
    <p:sldId id="426" r:id="rId23"/>
    <p:sldId id="578" r:id="rId24"/>
    <p:sldId id="579" r:id="rId25"/>
    <p:sldId id="577" r:id="rId26"/>
    <p:sldId id="529" r:id="rId27"/>
    <p:sldId id="427" r:id="rId28"/>
    <p:sldId id="608" r:id="rId29"/>
    <p:sldId id="609" r:id="rId30"/>
    <p:sldId id="610" r:id="rId31"/>
    <p:sldId id="428" r:id="rId32"/>
    <p:sldId id="530" r:id="rId33"/>
    <p:sldId id="531" r:id="rId34"/>
    <p:sldId id="570" r:id="rId35"/>
    <p:sldId id="571" r:id="rId36"/>
    <p:sldId id="429" r:id="rId37"/>
    <p:sldId id="581" r:id="rId38"/>
    <p:sldId id="582" r:id="rId39"/>
    <p:sldId id="580" r:id="rId40"/>
    <p:sldId id="576" r:id="rId41"/>
    <p:sldId id="545" r:id="rId42"/>
    <p:sldId id="549" r:id="rId43"/>
    <p:sldId id="551" r:id="rId44"/>
    <p:sldId id="613" r:id="rId45"/>
    <p:sldId id="614" r:id="rId46"/>
    <p:sldId id="615" r:id="rId47"/>
    <p:sldId id="616" r:id="rId48"/>
    <p:sldId id="617" r:id="rId49"/>
    <p:sldId id="619" r:id="rId50"/>
    <p:sldId id="539" r:id="rId51"/>
    <p:sldId id="547" r:id="rId52"/>
    <p:sldId id="620" r:id="rId53"/>
    <p:sldId id="612" r:id="rId54"/>
    <p:sldId id="574" r:id="rId55"/>
    <p:sldId id="514" r:id="rId56"/>
    <p:sldId id="423" r:id="rId57"/>
    <p:sldId id="552" r:id="rId58"/>
    <p:sldId id="553" r:id="rId59"/>
    <p:sldId id="554" r:id="rId60"/>
    <p:sldId id="555" r:id="rId61"/>
    <p:sldId id="556" r:id="rId62"/>
    <p:sldId id="557" r:id="rId63"/>
    <p:sldId id="474" r:id="rId64"/>
    <p:sldId id="558" r:id="rId65"/>
    <p:sldId id="559" r:id="rId66"/>
    <p:sldId id="560" r:id="rId67"/>
    <p:sldId id="561" r:id="rId68"/>
    <p:sldId id="548" r:id="rId69"/>
    <p:sldId id="515" r:id="rId70"/>
    <p:sldId id="594" r:id="rId71"/>
    <p:sldId id="500" r:id="rId72"/>
    <p:sldId id="275" r:id="rId73"/>
    <p:sldId id="703" r:id="rId74"/>
    <p:sldId id="562" r:id="rId75"/>
    <p:sldId id="431" r:id="rId76"/>
    <p:sldId id="595" r:id="rId77"/>
    <p:sldId id="708" r:id="rId78"/>
    <p:sldId id="709" r:id="rId79"/>
    <p:sldId id="278" r:id="rId80"/>
    <p:sldId id="279" r:id="rId81"/>
    <p:sldId id="280" r:id="rId82"/>
    <p:sldId id="564" r:id="rId83"/>
    <p:sldId id="710" r:id="rId84"/>
    <p:sldId id="711" r:id="rId85"/>
    <p:sldId id="596" r:id="rId86"/>
    <p:sldId id="281" r:id="rId87"/>
    <p:sldId id="599" r:id="rId88"/>
    <p:sldId id="600" r:id="rId89"/>
    <p:sldId id="378" r:id="rId90"/>
    <p:sldId id="712" r:id="rId91"/>
    <p:sldId id="713" r:id="rId92"/>
    <p:sldId id="607" r:id="rId93"/>
    <p:sldId id="606" r:id="rId94"/>
    <p:sldId id="379" r:id="rId95"/>
    <p:sldId id="705" r:id="rId96"/>
    <p:sldId id="754" r:id="rId97"/>
    <p:sldId id="380" r:id="rId98"/>
    <p:sldId id="706" r:id="rId99"/>
    <p:sldId id="384" r:id="rId100"/>
    <p:sldId id="597" r:id="rId101"/>
    <p:sldId id="707" r:id="rId102"/>
    <p:sldId id="385" r:id="rId103"/>
    <p:sldId id="602" r:id="rId104"/>
    <p:sldId id="603" r:id="rId105"/>
    <p:sldId id="542" r:id="rId106"/>
    <p:sldId id="540" r:id="rId107"/>
    <p:sldId id="593" r:id="rId108"/>
    <p:sldId id="541" r:id="rId109"/>
    <p:sldId id="484" r:id="rId110"/>
    <p:sldId id="604" r:id="rId111"/>
    <p:sldId id="605" r:id="rId112"/>
    <p:sldId id="485" r:id="rId113"/>
    <p:sldId id="688" r:id="rId114"/>
    <p:sldId id="486" r:id="rId115"/>
    <p:sldId id="631" r:id="rId116"/>
    <p:sldId id="632" r:id="rId117"/>
    <p:sldId id="487" r:id="rId118"/>
    <p:sldId id="627" r:id="rId119"/>
    <p:sldId id="488" r:id="rId120"/>
    <p:sldId id="625" r:id="rId121"/>
    <p:sldId id="626" r:id="rId122"/>
    <p:sldId id="489" r:id="rId123"/>
    <p:sldId id="630" r:id="rId124"/>
    <p:sldId id="714" r:id="rId125"/>
    <p:sldId id="490" r:id="rId126"/>
    <p:sldId id="628" r:id="rId127"/>
    <p:sldId id="629" r:id="rId128"/>
    <p:sldId id="491" r:id="rId129"/>
    <p:sldId id="516" r:id="rId130"/>
    <p:sldId id="592" r:id="rId131"/>
    <p:sldId id="483" r:id="rId132"/>
    <p:sldId id="364" r:id="rId133"/>
    <p:sldId id="633" r:id="rId134"/>
    <p:sldId id="365" r:id="rId135"/>
    <p:sldId id="715" r:id="rId136"/>
    <p:sldId id="432" r:id="rId137"/>
    <p:sldId id="478" r:id="rId138"/>
    <p:sldId id="366" r:id="rId139"/>
    <p:sldId id="440" r:id="rId140"/>
    <p:sldId id="636" r:id="rId141"/>
    <p:sldId id="721" r:id="rId142"/>
    <p:sldId id="635" r:id="rId143"/>
    <p:sldId id="544" r:id="rId144"/>
    <p:sldId id="637" r:id="rId145"/>
    <p:sldId id="638" r:id="rId146"/>
    <p:sldId id="639" r:id="rId147"/>
    <p:sldId id="716" r:id="rId148"/>
    <p:sldId id="717" r:id="rId149"/>
    <p:sldId id="369" r:id="rId150"/>
    <p:sldId id="375" r:id="rId151"/>
    <p:sldId id="370" r:id="rId152"/>
    <p:sldId id="718" r:id="rId153"/>
    <p:sldId id="372" r:id="rId154"/>
    <p:sldId id="371" r:id="rId155"/>
    <p:sldId id="644" r:id="rId156"/>
    <p:sldId id="475" r:id="rId157"/>
    <p:sldId id="377" r:id="rId158"/>
    <p:sldId id="640" r:id="rId159"/>
    <p:sldId id="641" r:id="rId160"/>
    <p:sldId id="469" r:id="rId161"/>
    <p:sldId id="645" r:id="rId162"/>
    <p:sldId id="646" r:id="rId163"/>
    <p:sldId id="647" r:id="rId164"/>
    <p:sldId id="470" r:id="rId165"/>
    <p:sldId id="471" r:id="rId166"/>
    <p:sldId id="642" r:id="rId167"/>
    <p:sldId id="409" r:id="rId168"/>
    <p:sldId id="719" r:id="rId169"/>
    <p:sldId id="410" r:id="rId170"/>
    <p:sldId id="648" r:id="rId171"/>
    <p:sldId id="649" r:id="rId172"/>
    <p:sldId id="501" r:id="rId173"/>
    <p:sldId id="517" r:id="rId174"/>
    <p:sldId id="591" r:id="rId175"/>
    <p:sldId id="480" r:id="rId176"/>
    <p:sldId id="386" r:id="rId177"/>
    <p:sldId id="741" r:id="rId178"/>
    <p:sldId id="650" r:id="rId179"/>
    <p:sldId id="720" r:id="rId180"/>
    <p:sldId id="387" r:id="rId181"/>
    <p:sldId id="434" r:id="rId182"/>
    <p:sldId id="732" r:id="rId183"/>
    <p:sldId id="390" r:id="rId184"/>
    <p:sldId id="653" r:id="rId185"/>
    <p:sldId id="753" r:id="rId186"/>
    <p:sldId id="729" r:id="rId187"/>
    <p:sldId id="722" r:id="rId188"/>
    <p:sldId id="391" r:id="rId189"/>
    <p:sldId id="651" r:id="rId190"/>
    <p:sldId id="652" r:id="rId191"/>
    <p:sldId id="293" r:id="rId192"/>
    <p:sldId id="654" r:id="rId193"/>
    <p:sldId id="294" r:id="rId194"/>
    <p:sldId id="723" r:id="rId195"/>
    <p:sldId id="435" r:id="rId196"/>
    <p:sldId id="733" r:id="rId197"/>
    <p:sldId id="296" r:id="rId198"/>
    <p:sldId id="510" r:id="rId199"/>
    <p:sldId id="659" r:id="rId200"/>
    <p:sldId id="731" r:id="rId201"/>
    <p:sldId id="511" r:id="rId202"/>
    <p:sldId id="655" r:id="rId203"/>
    <p:sldId id="656" r:id="rId204"/>
    <p:sldId id="297" r:id="rId205"/>
    <p:sldId id="730" r:id="rId206"/>
    <p:sldId id="752" r:id="rId207"/>
    <p:sldId id="298" r:id="rId208"/>
    <p:sldId id="657" r:id="rId209"/>
    <p:sldId id="658" r:id="rId210"/>
    <p:sldId id="502" r:id="rId211"/>
    <p:sldId id="518" r:id="rId212"/>
    <p:sldId id="590" r:id="rId213"/>
    <p:sldId id="499" r:id="rId214"/>
    <p:sldId id="492" r:id="rId215"/>
    <p:sldId id="661" r:id="rId216"/>
    <p:sldId id="493" r:id="rId217"/>
    <p:sldId id="757" r:id="rId218"/>
    <p:sldId id="755" r:id="rId219"/>
    <p:sldId id="758" r:id="rId220"/>
    <p:sldId id="756" r:id="rId221"/>
    <p:sldId id="759" r:id="rId222"/>
    <p:sldId id="727" r:id="rId223"/>
    <p:sldId id="495" r:id="rId224"/>
    <p:sldId id="496" r:id="rId225"/>
    <p:sldId id="497" r:id="rId226"/>
    <p:sldId id="664" r:id="rId227"/>
    <p:sldId id="725" r:id="rId228"/>
    <p:sldId id="498" r:id="rId229"/>
    <p:sldId id="662" r:id="rId230"/>
    <p:sldId id="663" r:id="rId231"/>
    <p:sldId id="504" r:id="rId232"/>
    <p:sldId id="519" r:id="rId233"/>
    <p:sldId id="589" r:id="rId234"/>
    <p:sldId id="503" r:id="rId235"/>
    <p:sldId id="452" r:id="rId236"/>
    <p:sldId id="682" r:id="rId237"/>
    <p:sldId id="676" r:id="rId238"/>
    <p:sldId id="734" r:id="rId239"/>
    <p:sldId id="677" r:id="rId240"/>
    <p:sldId id="678" r:id="rId241"/>
    <p:sldId id="454" r:id="rId242"/>
    <p:sldId id="728" r:id="rId243"/>
    <p:sldId id="456" r:id="rId244"/>
    <p:sldId id="681" r:id="rId245"/>
    <p:sldId id="457" r:id="rId246"/>
    <p:sldId id="679" r:id="rId247"/>
    <p:sldId id="680" r:id="rId248"/>
    <p:sldId id="691" r:id="rId249"/>
    <p:sldId id="692" r:id="rId250"/>
    <p:sldId id="693" r:id="rId251"/>
    <p:sldId id="694" r:id="rId252"/>
    <p:sldId id="695" r:id="rId253"/>
    <p:sldId id="696" r:id="rId254"/>
    <p:sldId id="697" r:id="rId255"/>
    <p:sldId id="744" r:id="rId256"/>
    <p:sldId id="698" r:id="rId257"/>
    <p:sldId id="702" r:id="rId258"/>
    <p:sldId id="699" r:id="rId259"/>
    <p:sldId id="700" r:id="rId260"/>
    <p:sldId id="701" r:id="rId261"/>
    <p:sldId id="392" r:id="rId262"/>
    <p:sldId id="667" r:id="rId263"/>
    <p:sldId id="393" r:id="rId264"/>
    <p:sldId id="751" r:id="rId265"/>
    <p:sldId id="685" r:id="rId266"/>
    <p:sldId id="742" r:id="rId267"/>
    <p:sldId id="472" r:id="rId268"/>
    <p:sldId id="399" r:id="rId269"/>
    <p:sldId id="671" r:id="rId270"/>
    <p:sldId id="683" r:id="rId271"/>
    <p:sldId id="750" r:id="rId272"/>
    <p:sldId id="400" r:id="rId273"/>
    <p:sldId id="669" r:id="rId274"/>
    <p:sldId id="668" r:id="rId275"/>
    <p:sldId id="687" r:id="rId276"/>
    <p:sldId id="748" r:id="rId277"/>
    <p:sldId id="747" r:id="rId278"/>
    <p:sldId id="745" r:id="rId279"/>
    <p:sldId id="395" r:id="rId280"/>
    <p:sldId id="670" r:id="rId281"/>
    <p:sldId id="743" r:id="rId282"/>
    <p:sldId id="746" r:id="rId283"/>
    <p:sldId id="749" r:id="rId284"/>
    <p:sldId id="398" r:id="rId285"/>
    <p:sldId id="672" r:id="rId286"/>
    <p:sldId id="673" r:id="rId287"/>
    <p:sldId id="466" r:id="rId288"/>
    <p:sldId id="674" r:id="rId289"/>
    <p:sldId id="479" r:id="rId290"/>
    <p:sldId id="621" r:id="rId291"/>
    <p:sldId id="738" r:id="rId292"/>
    <p:sldId id="735" r:id="rId293"/>
    <p:sldId id="736" r:id="rId294"/>
    <p:sldId id="689" r:id="rId295"/>
    <p:sldId id="739" r:id="rId296"/>
    <p:sldId id="737" r:id="rId297"/>
    <p:sldId id="690" r:id="rId298"/>
    <p:sldId id="740" r:id="rId299"/>
  </p:sldIdLst>
  <p:sldSz cx="9144000" cy="6858000" type="screen4x3"/>
  <p:notesSz cx="6896100" cy="91821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D8FDCF"/>
    <a:srgbClr val="EBFFFF"/>
    <a:srgbClr val="DDFFFF"/>
    <a:srgbClr val="CCFFFF"/>
    <a:srgbClr val="336699"/>
    <a:srgbClr val="FFFFCC"/>
    <a:srgbClr val="5DFFD5"/>
    <a:srgbClr val="00CC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31804" autoAdjust="0"/>
    <p:restoredTop sz="99158" autoAdjust="0"/>
  </p:normalViewPr>
  <p:slideViewPr>
    <p:cSldViewPr snapToGrid="0" snapToObjects="1">
      <p:cViewPr varScale="1">
        <p:scale>
          <a:sx n="84" d="100"/>
          <a:sy n="84" d="100"/>
        </p:scale>
        <p:origin x="-1147" y="-8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6422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892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303" Type="http://schemas.openxmlformats.org/officeDocument/2006/relationships/viewProps" Target="view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26" Type="http://schemas.openxmlformats.org/officeDocument/2006/relationships/slide" Target="slides/slide222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68" Type="http://schemas.openxmlformats.org/officeDocument/2006/relationships/slide" Target="slides/slide264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79" Type="http://schemas.openxmlformats.org/officeDocument/2006/relationships/slide" Target="slides/slide275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theme" Target="theme/theme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slide" Target="slides/slide287.xml"/><Relationship Id="rId305" Type="http://schemas.openxmlformats.org/officeDocument/2006/relationships/tableStyles" Target="tableStyle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0" Type="http://schemas.openxmlformats.org/officeDocument/2006/relationships/slide" Target="slides/slide246.xml"/><Relationship Id="rId255" Type="http://schemas.openxmlformats.org/officeDocument/2006/relationships/slide" Target="slides/slide251.xml"/><Relationship Id="rId271" Type="http://schemas.openxmlformats.org/officeDocument/2006/relationships/slide" Target="slides/slide267.xml"/><Relationship Id="rId276" Type="http://schemas.openxmlformats.org/officeDocument/2006/relationships/slide" Target="slides/slide272.xml"/><Relationship Id="rId292" Type="http://schemas.openxmlformats.org/officeDocument/2006/relationships/slide" Target="slides/slide288.xml"/><Relationship Id="rId297" Type="http://schemas.openxmlformats.org/officeDocument/2006/relationships/slide" Target="slides/slide293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0" Type="http://schemas.openxmlformats.org/officeDocument/2006/relationships/slide" Target="slides/slide236.xml"/><Relationship Id="rId245" Type="http://schemas.openxmlformats.org/officeDocument/2006/relationships/slide" Target="slides/slide241.xml"/><Relationship Id="rId261" Type="http://schemas.openxmlformats.org/officeDocument/2006/relationships/slide" Target="slides/slide257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219" Type="http://schemas.openxmlformats.org/officeDocument/2006/relationships/slide" Target="slides/slide21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0" Type="http://schemas.openxmlformats.org/officeDocument/2006/relationships/slide" Target="slides/slide226.xml"/><Relationship Id="rId235" Type="http://schemas.openxmlformats.org/officeDocument/2006/relationships/slide" Target="slides/slide231.xml"/><Relationship Id="rId251" Type="http://schemas.openxmlformats.org/officeDocument/2006/relationships/slide" Target="slides/slide247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2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79" Type="http://schemas.openxmlformats.org/officeDocument/2006/relationships/slide" Target="slides/slide175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0" Type="http://schemas.openxmlformats.org/officeDocument/2006/relationships/slide" Target="slides/slide216.xml"/><Relationship Id="rId225" Type="http://schemas.openxmlformats.org/officeDocument/2006/relationships/slide" Target="slides/slide221.xml"/><Relationship Id="rId241" Type="http://schemas.openxmlformats.org/officeDocument/2006/relationships/slide" Target="slides/slide237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slide" Target="slides/slide160.xml"/><Relationship Id="rId169" Type="http://schemas.openxmlformats.org/officeDocument/2006/relationships/slide" Target="slides/slide165.xml"/><Relationship Id="rId185" Type="http://schemas.openxmlformats.org/officeDocument/2006/relationships/slide" Target="slides/slide1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80" Type="http://schemas.openxmlformats.org/officeDocument/2006/relationships/slide" Target="slides/slide176.xml"/><Relationship Id="rId210" Type="http://schemas.openxmlformats.org/officeDocument/2006/relationships/slide" Target="slides/slide20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076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360863"/>
            <a:ext cx="505777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867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D6ADC-A7C5-4370-B54B-CC480A48FD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D6ADC-A7C5-4370-B54B-CC480A48FD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102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105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18555-F87C-4696-973E-88C93CE528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18555-F87C-4696-973E-88C93CE528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218555-F87C-4696-973E-88C93CE528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B7AA0D-A790-4C2D-B88D-3260F905119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B7AA0D-A790-4C2D-B88D-3260F905119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D0A08-9757-4792-94AB-81A895CD05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D0A08-9757-4792-94AB-81A895CD05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6D0A08-9757-4792-94AB-81A895CD05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6C630-317E-49A3-BADA-B565EFC359C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17BE5F2-36BE-4E6B-954F-EB7F92D5265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114908-F6A4-414F-8C5D-B0DC66EE67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D3A53-9D0D-42A8-8AE3-76341EE30DA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D3A53-9D0D-42A8-8AE3-76341EE30DA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AD3A53-9D0D-42A8-8AE3-76341EE30DA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125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D59DD-8B5A-4241-B297-3D18F1BECEBD}" type="slidenum">
              <a:rPr lang="en-US"/>
              <a:pPr/>
              <a:t>128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16237-E5ED-4D2F-B6E3-3B78213A11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916237-E5ED-4D2F-B6E3-3B78213A11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6067E-874F-4EA8-ADC9-2C0DAA57FB7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46067E-874F-4EA8-ADC9-2C0DAA57FB7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61513D-1120-4FA3-A65A-8E2A046064E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C1FCD-F861-448D-B059-29BB7E82931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C1FCD-F861-448D-B059-29BB7E82931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C1FCD-F861-448D-B059-29BB7E82931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C1FCD-F861-448D-B059-29BB7E82931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9FDA0-B29A-419F-9FEA-AFA7C235C56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973EE-F8F0-479E-9EF3-3654D50EE79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973EE-F8F0-479E-9EF3-3654D50EE79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973EE-F8F0-479E-9EF3-3654D50EE79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A774165-6B16-4762-A11F-F214BD0C1A0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2599F06-51A9-4FB8-B110-B395DEF552C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FE6C67-7617-4FCB-82EB-A8CB2B2607B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43DFC-08E7-4719-9577-FEF56198351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43DFC-08E7-4719-9577-FEF56198351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9FDA0-B29A-419F-9FEA-AFA7C235C56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9C322B-5DD6-486B-9E2B-9C598609202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BB0CA-4484-4A36-9072-FBD6DDCAC93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4BB0CA-4484-4A36-9072-FBD6DDCAC93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9C322B-5DD6-486B-9E2B-9C598609202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500A2-AD9A-43C4-9606-21AE4EFF511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500A2-AD9A-43C4-9606-21AE4EFF511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9500A2-AD9A-43C4-9606-21AE4EFF511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4EEB-4C7E-4363-949E-CF1FD8AC9DB4}" type="slidenum">
              <a:rPr lang="en-CA" smtClean="0"/>
              <a:pPr>
                <a:defRPr/>
              </a:pPr>
              <a:t>157</a:t>
            </a:fld>
            <a:endParaRPr lang="en-CA" smtClean="0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4EEB-4C7E-4363-949E-CF1FD8AC9DB4}" type="slidenum">
              <a:rPr lang="en-CA" smtClean="0"/>
              <a:pPr>
                <a:defRPr/>
              </a:pPr>
              <a:t>158</a:t>
            </a:fld>
            <a:endParaRPr lang="en-CA" smtClean="0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4EEB-4C7E-4363-949E-CF1FD8AC9DB4}" type="slidenum">
              <a:rPr lang="en-CA" smtClean="0"/>
              <a:pPr>
                <a:defRPr/>
              </a:pPr>
              <a:t>159</a:t>
            </a:fld>
            <a:endParaRPr lang="en-CA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C19FDA0-B29A-419F-9FEA-AFA7C235C56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5EF4EEB-4C7E-4363-949E-CF1FD8AC9DB4}" type="slidenum">
              <a:rPr lang="en-CA" smtClean="0"/>
              <a:pPr>
                <a:defRPr/>
              </a:pPr>
              <a:t>160</a:t>
            </a:fld>
            <a:endParaRPr lang="en-CA" smtClean="0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7BF199-7368-435C-8269-D806C938EC8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BC27C4-37F3-45D7-8D7B-B476BDBDD94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B8D4C-6B4E-4378-BFBE-D1D37DFF4F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B8D4C-6B4E-4378-BFBE-D1D37DFF4F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8B8D4C-6B4E-4378-BFBE-D1D37DFF4F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DC4B7-A6D5-4F6E-B21C-61C163F6D4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DC4B7-A6D5-4F6E-B21C-61C163F6D4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7DC4B7-A6D5-4F6E-B21C-61C163F6D4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7D59DD-8B5A-4241-B297-3D18F1BECEBD}" type="slidenum">
              <a:rPr lang="en-US"/>
              <a:pPr/>
              <a:t>169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7961-2B26-4967-A267-DFC02B1817BE}" type="slidenum">
              <a:rPr lang="en-US"/>
              <a:pPr/>
              <a:t>172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55077-B569-4BAA-866C-99792A54E41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55077-B569-4BAA-866C-99792A54E41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755077-B569-4BAA-866C-99792A54E41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545B8-D0EF-4F9C-8967-A4134911FCC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0545B8-D0EF-4F9C-8967-A4134911FCC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11E5E3-A2A1-4B97-A18F-FD4CFC7C99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11E5E3-A2A1-4B97-A18F-FD4CFC7C990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3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904DC-0DE3-4CC7-BDC5-BBF3D2C72E5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904DC-0DE3-4CC7-BDC5-BBF3D2C72E5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904DC-0DE3-4CC7-BDC5-BBF3D2C72E5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2DD6-48A9-4E0B-917F-6FEA7010E65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342DD6-48A9-4E0B-917F-6FEA7010E65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5B286-98B1-4F11-99F2-5FCDA9904FF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C5B286-98B1-4F11-99F2-5FCDA9904FF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7CF0C-F74E-45D3-886D-C7A3628177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B7CF0C-F74E-45D3-886D-C7A3628177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26F12B-0608-4883-9227-2E985950526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2EBEC-A06C-4E01-A9A0-43E8F221B54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707961-2B26-4967-A267-DFC02B1817BE}" type="slidenum">
              <a:rPr lang="en-US"/>
              <a:pPr/>
              <a:t>207</a:t>
            </a:fld>
            <a:endParaRPr lang="en-US"/>
          </a:p>
        </p:txBody>
      </p:sp>
      <p:sp>
        <p:nvSpPr>
          <p:cNvPr id="819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73779-3CF2-4CE2-AC84-A9A39765354A}" type="slidenum">
              <a:rPr lang="en-US"/>
              <a:pPr/>
              <a:t>210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45FD-AF17-4B12-B9E2-B503E759C5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2E45FD-AF17-4B12-B9E2-B503E759C59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A7C495-2998-46E5-B3D7-B89263F1EC6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A9BCB5-C9B1-4E26-9521-E0BAB14F96D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9F27F26-20C0-4E2B-9AA6-3CA9B61612B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A8414-AD8F-4F87-A285-4631AB4641F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A8414-AD8F-4F87-A285-4631AB4641F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0A8414-AD8F-4F87-A285-4631AB4641F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65DBB-61DE-40F4-BF7F-A9A36DECCE8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65DBB-61DE-40F4-BF7F-A9A36DECCE8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2A65DBB-61DE-40F4-BF7F-A9A36DECCE8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073779-3CF2-4CE2-AC84-A9A39765354A}" type="slidenum">
              <a:rPr lang="en-US"/>
              <a:pPr/>
              <a:t>228</a:t>
            </a:fld>
            <a:endParaRPr lang="en-US"/>
          </a:p>
        </p:txBody>
      </p:sp>
      <p:sp>
        <p:nvSpPr>
          <p:cNvPr id="1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8373FF-8FE7-47FB-BA1D-E4D643B9354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231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CADD1F-8F73-44C6-9574-F50508DEF4F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CADD1F-8F73-44C6-9574-F50508DEF4F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B22F5-065F-4B04-923A-83775FFF0A3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B22F5-065F-4B04-923A-83775FFF0A3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B22F5-065F-4B04-923A-83775FFF0A3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09B22F5-065F-4B04-923A-83775FFF0A3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87B46-C92F-4529-AB76-257673C5A88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E87B46-C92F-4529-AB76-257673C5A88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15D2C-0334-4365-927B-2A1F426582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B0B5E-3006-4487-8E0B-2514A79F41E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B0B5E-3006-4487-8E0B-2514A79F41E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2F634-AAE5-454C-9739-02FB8554784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2F634-AAE5-454C-9739-02FB8554784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32F634-AAE5-454C-9739-02FB8554784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0D288C-0C9D-414B-A742-39E06A8ACA58}" type="slidenum">
              <a:rPr lang="en-CA" smtClean="0"/>
              <a:pPr>
                <a:defRPr/>
              </a:pPr>
              <a:t>245</a:t>
            </a:fld>
            <a:endParaRPr lang="en-CA" smtClean="0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2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10D288C-0C9D-414B-A742-39E06A8ACA58}" type="slidenum">
              <a:rPr lang="en-CA" smtClean="0"/>
              <a:pPr>
                <a:defRPr/>
              </a:pPr>
              <a:t>246</a:t>
            </a:fld>
            <a:endParaRPr lang="en-CA" smtClean="0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61473A-D2BA-4DB3-99A5-D4076C1A21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544445-59CE-4016-8704-6F42E5C3A7F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61473A-D2BA-4DB3-99A5-D4076C1A21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15D2C-0334-4365-927B-2A1F426582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32635-84BE-4E5F-BEC0-035ACC02D06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32635-84BE-4E5F-BEC0-035ACC02D06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32635-84BE-4E5F-BEC0-035ACC02D06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C32635-84BE-4E5F-BEC0-035ACC02D06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254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257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9A91B-5282-4354-9BF9-226E0971E6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9A91B-5282-4354-9BF9-226E0971E65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15D2C-0334-4365-927B-2A1F426582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A4545-1A8A-4FD2-81C1-4974D7521A1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629E-0713-46B4-88F3-BE06BECD77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265</a:t>
            </a:fld>
            <a:endParaRPr lang="en-US" dirty="0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629E-0713-46B4-88F3-BE06BECD77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629E-0713-46B4-88F3-BE06BECD77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E629E-0713-46B4-88F3-BE06BECD777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7C8B4-2B8E-4F97-B3F6-BA17D212071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15D2C-0334-4365-927B-2A1F426582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7C8B4-2B8E-4F97-B3F6-BA17D212071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97C8B4-2B8E-4F97-B3F6-BA17D212071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77DE1E-F241-4EC8-BC55-DBA50130ED08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A4545-1A8A-4FD2-81C1-4974D7521A1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F1759-4FEF-400E-A728-30E4878115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D683CB-F209-423C-A344-9D202E14FE4F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2C62CF-6E94-4363-995E-83243E3239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2C62CF-6E94-4363-995E-83243E3239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2C62CF-6E94-4363-995E-83243E3239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C7F69-4237-45A9-BF5F-3C91FA11566A}" type="slidenum">
              <a:rPr lang="en-CA" smtClean="0"/>
              <a:pPr>
                <a:defRPr/>
              </a:pPr>
              <a:t>284</a:t>
            </a:fld>
            <a:endParaRPr lang="en-CA" smtClean="0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1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4C7F69-4237-45A9-BF5F-3C91FA11566A}" type="slidenum">
              <a:rPr lang="en-CA" smtClean="0"/>
              <a:pPr>
                <a:defRPr/>
              </a:pPr>
              <a:t>285</a:t>
            </a:fld>
            <a:endParaRPr lang="en-CA" smtClean="0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6E6385-43F7-45BB-B5D1-06879A3D1F7E}" type="slidenum">
              <a:rPr lang="en-US"/>
              <a:pPr/>
              <a:t>286</a:t>
            </a:fld>
            <a:endParaRPr lang="en-US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F1759-4FEF-400E-A728-30E4878115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295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1F1759-4FEF-400E-A728-30E4878115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270ACF-DB15-438D-AB60-9B13D526615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http://en.wikipedia.org/wiki/File:Gold_seal_v2.svg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http://en.wikipedia.org/wiki/File:Gold_seal_v2.svg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CA0800-A296-4F09-ACD8-25372379F9D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B5B7C9-5F94-4307-B5AF-EFDCCFB9ADC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EE700-FD3F-4C9E-BD9F-A4A9A4325B64}" type="slidenum">
              <a:rPr lang="en-US"/>
              <a:pPr/>
              <a:t>68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9480" y="4361498"/>
            <a:ext cx="5057140" cy="413194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8220F-6FCF-47E2-A8CF-AAF1A1A9F4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8220F-6FCF-47E2-A8CF-AAF1A1A9F4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B8220F-6FCF-47E2-A8CF-AAF1A1A9F4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7CB7C-D455-40CA-B050-9A449B59EB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7CB7C-D455-40CA-B050-9A449B59EB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7CB7C-D455-40CA-B050-9A449B59EB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A7CB7C-D455-40CA-B050-9A449B59EB5C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036787-0A12-4A0E-A8A3-5F98EC916CE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A88CBA-9444-4E28-B20D-8E79EE599EA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EFCA54-914D-4ACB-9D98-FDE2798EF22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1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FD1F-8ECF-46B1-9ED4-94081035EC1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FD1F-8ECF-46B1-9ED4-94081035EC1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F57FD1F-8ECF-46B1-9ED4-94081035EC1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2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2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C7DF9D-71DB-404C-8771-274E35498E4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0F86C9-58DC-40CC-8287-110C6255FCD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3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440B1A-4A73-458B-B041-3E22BA564B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440B1A-4A73-458B-B041-3E22BA564B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440B1A-4A73-458B-B041-3E22BA564BE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4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878C2-38E3-47A8-813E-DF5143FE40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878C2-38E3-47A8-813E-DF5143FE40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4ECE9-FFAB-4CE8-87D5-77815FEB064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4ECE9-FFAB-4CE8-87D5-77815FEB064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F4ECE9-FFAB-4CE8-87D5-77815FEB064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8D6ADC-A7C5-4370-B54B-CC480A48FD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image" Target="../media/image3.jpeg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c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3810000" y="0"/>
            <a:ext cx="15240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err="1" smtClean="0">
                <a:solidFill>
                  <a:schemeClr val="accent2"/>
                </a:solidFill>
              </a:rPr>
              <a:t>GoF</a:t>
            </a:r>
            <a:r>
              <a:rPr lang="en-US" altLang="zh-CN" dirty="0" smtClean="0">
                <a:solidFill>
                  <a:schemeClr val="accent2"/>
                </a:solidFill>
              </a:rPr>
              <a:t> Patterns Case Study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err="1" smtClean="0">
                <a:solidFill>
                  <a:schemeClr val="accent2"/>
                </a:solidFill>
              </a:rPr>
              <a:t>GoF</a:t>
            </a:r>
            <a:r>
              <a:rPr lang="en-US" altLang="zh-CN" dirty="0" smtClean="0">
                <a:solidFill>
                  <a:schemeClr val="accent2"/>
                </a:solidFill>
              </a:rPr>
              <a:t> Patterns Expression Tree Case Study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3/6/2013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3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Interpreter.html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Interpreter__Context.html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Symbol.html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dre.vanderbilt.edu/~schmidt/html/classInterpreter__Context.html" TargetMode="External"/><Relationship Id="rId5" Type="http://schemas.openxmlformats.org/officeDocument/2006/relationships/hyperlink" Target="http://www.dre.vanderbilt.edu/~schmidt/html/classInterpreter.html" TargetMode="External"/><Relationship Id="rId4" Type="http://schemas.openxmlformats.org/officeDocument/2006/relationships/hyperlink" Target="http://www.dre.vanderbilt.edu/~schmidt/html/classComponent__Node.html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Symbol.html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dre.vanderbilt.edu/~schmidt/html/classInterpreter.html" TargetMode="External"/><Relationship Id="rId5" Type="http://schemas.openxmlformats.org/officeDocument/2006/relationships/hyperlink" Target="http://www.dre.vanderbilt.edu/~schmidt/html/classInterpreter__Context.html" TargetMode="External"/><Relationship Id="rId4" Type="http://schemas.openxmlformats.org/officeDocument/2006/relationships/hyperlink" Target="http://www.dre.vanderbilt.edu/~schmidt/html/classComponent__Node.html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ustl.edu/~schmidt/expr-tree/classExpression__Tree__Iterator.html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cs.wustl.edu/~schmidt/expr-tree/classExpression__Tree__Iterator__Impl.html" TargetMode="Externa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temp\WOOD\html\classExpression__Tree__Iterator__Impl.html" TargetMode="External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www.cs.wustl.edu/~schmidt/expr-tree/classExpression__Tree__Iterator.html" TargetMode="External"/><Relationship Id="rId4" Type="http://schemas.openxmlformats.org/officeDocument/2006/relationships/hyperlink" Target="file:///C:\temp\WOOD\html\classExpression__Tree.html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en.wikipedia.org/wiki/Binary_expression_tree" TargetMode="Externa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3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wustl.edu/~schmidt/expr-tree/classComposite__Multiply__Node.html" TargetMode="External"/><Relationship Id="rId3" Type="http://schemas.openxmlformats.org/officeDocument/2006/relationships/hyperlink" Target="http://www.cs.wustl.edu/~schmidt/expr-tree/classLeaf__Node.html" TargetMode="External"/><Relationship Id="rId7" Type="http://schemas.openxmlformats.org/officeDocument/2006/relationships/hyperlink" Target="http://www.cs.wustl.edu/~schmidt/expr-tree/classComposite__Divide__Node.html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cs.wustl.edu/~schmidt/expr-tree/classComposite__Subtract__Node.html" TargetMode="External"/><Relationship Id="rId5" Type="http://schemas.openxmlformats.org/officeDocument/2006/relationships/hyperlink" Target="http://www.cs.wustl.edu/~schmidt/expr-tree/classComposite__Add__Node.html" TargetMode="External"/><Relationship Id="rId4" Type="http://schemas.openxmlformats.org/officeDocument/2006/relationships/hyperlink" Target="http://www.cs.wustl.edu/~schmidt/expr-tree/classComposite__Negate__Node.html" TargetMode="Externa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3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3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Iterator__Impl.html" TargetMode="External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www.dre.vanderbilt.edu/~schmidt/html/classComponent__Node.html" TargetMode="External"/><Relationship Id="rId4" Type="http://schemas.openxmlformats.org/officeDocument/2006/relationships/hyperlink" Target="http://www.dre.vanderbilt.edu/~schmidt/html/classExpression__Tree.html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.html" TargetMode="External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.html" TargetMode="External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__Factory.html" TargetMode="External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mmand__Factory.html" TargetMode="External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3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Context.html" TargetMode="External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www.dre.vanderbilt.edu/~schmidt/html/classExpression__Tree.html" TargetMode="External"/><Relationship Id="rId4" Type="http://schemas.openxmlformats.org/officeDocument/2006/relationships/hyperlink" Target="http://www.dre.vanderbilt.edu/~schmidt/html/classExpression__Tree__State.html" TargetMode="Externa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expr-tree/classExpression__Tree__State.html" TargetMode="External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expr-tree/classExpression__Tree__Context.html" TargetMode="Externa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3.xml"/></Relationships>
</file>

<file path=ppt/slides/_rels/slide2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Reactor.html" TargetMode="External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Event__Handler.html" TargetMode="Externa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vent__Handler.html" TargetMode="External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Reactor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PDF/Reactor.pdf" TargetMode="Externa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hyperlink" Target="http://gee.cs.oswego.edu/dl/cpjslides/nio.pdf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3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SingletonsAreEvil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3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esearch.ibm.com/designpatterns/pubs/ph-jun96.txt" TargetMode="External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3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ObjMan.pdf" TargetMode="External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ouble-checked_locking" TargetMode="External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3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33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3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3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3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Event__Handler.html" TargetMode="External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8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3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3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__Event__Handler.html" TargetMode="External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dre.vanderbilt.edu/~schmidt/html/classExpression__Tree__Command.html" TargetMode="Externa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3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3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3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3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3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3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3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ncehuston.org/dp" TargetMode="External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sign_Patter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++11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cs.iastate.edu/~cs309/references/CoplienHoffmanWeiss_CommonalityVariability.pdf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sign_Patterns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Relationship Id="rId6" Type="http://schemas.openxmlformats.org/officeDocument/2006/relationships/hyperlink" Target="http://www.dre.vanderbilt.edu/~schmidt/PDF/Reactor.pdf" TargetMode="External"/><Relationship Id="rId5" Type="http://schemas.openxmlformats.org/officeDocument/2006/relationships/image" Target="../media/image9.wmf"/><Relationship Id="rId4" Type="http://schemas.openxmlformats.org/officeDocument/2006/relationships/image" Target="../media/image1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5.jpe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6.jpe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en.wikipedia.org/wiki/Binary_expression_tre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wustl.edu/~schmidt/expr-tree/classComponent__Node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www.cs.wustl.edu/~schmidt/expr-tree/classVisitor.htm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.html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www.dre.vanderbilt.edu/~schmidt/html/classExpression__Tree__Iterator.html" TargetMode="External"/><Relationship Id="rId4" Type="http://schemas.openxmlformats.org/officeDocument/2006/relationships/hyperlink" Target="http://www.dre.vanderbilt.edu/~schmidt/html/classComponent__Node.html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html/classExpression__Tree.html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3.xml"/><Relationship Id="rId5" Type="http://schemas.openxmlformats.org/officeDocument/2006/relationships/hyperlink" Target="http://www.dre.vanderbilt.edu/~schmidt/html/classExpression__Tree__Iterator.html" TargetMode="External"/><Relationship Id="rId4" Type="http://schemas.openxmlformats.org/officeDocument/2006/relationships/hyperlink" Target="http://www.dre.vanderbilt.edu/~schmidt/html/classComponent__Node.html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mart_pointer" TargetMode="Externa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399357" y="30976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 Case Study of “Gang of Four” </a:t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(</a:t>
            </a:r>
            <a:r>
              <a:rPr lang="en-US" sz="4000" kern="0" dirty="0" err="1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) Patterns: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879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29305" y="1218733"/>
            <a:ext cx="4218213" cy="3530600"/>
            <a:chOff x="110070" y="1287463"/>
            <a:chExt cx="4218213" cy="35306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Nodes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140906" y="1465263"/>
              <a:ext cx="1187377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Operators</a:t>
              </a:r>
              <a:endParaRPr lang="en-US" i="1" dirty="0"/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10070" y="3132138"/>
              <a:ext cx="1084785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</a:t>
              </a:r>
              <a:endParaRPr lang="en-US" i="1" dirty="0"/>
            </a:p>
          </p:txBody>
        </p:sp>
      </p:grp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Expression trees consist of nodes containing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operands    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Operators </a:t>
            </a:r>
            <a:r>
              <a:rPr lang="en-US" sz="2000" dirty="0"/>
              <a:t>have different precedence levels, different </a:t>
            </a:r>
            <a:r>
              <a:rPr lang="en-US" sz="2000" dirty="0" err="1"/>
              <a:t>associativities</a:t>
            </a:r>
            <a:r>
              <a:rPr lang="en-US" sz="2000" dirty="0"/>
              <a:t>, &amp; different </a:t>
            </a:r>
            <a:r>
              <a:rPr lang="en-US" sz="2000" dirty="0" err="1"/>
              <a:t>arities</a:t>
            </a:r>
            <a:r>
              <a:rPr lang="en-US" sz="2000" dirty="0"/>
              <a:t>, e.g.:  </a:t>
            </a:r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sp>
        <p:nvSpPr>
          <p:cNvPr id="2" name="Rectangle 1"/>
          <p:cNvSpPr/>
          <p:nvPr/>
        </p:nvSpPr>
        <p:spPr bwMode="auto">
          <a:xfrm rot="264109">
            <a:off x="6291955" y="3827057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8813736">
            <a:off x="6561193" y="3857538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953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358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65" y="1275043"/>
            <a:ext cx="5387788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bstraction interface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implementor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hierarchy are decoupled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Implementors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can vary dynamically</a:t>
            </a:r>
          </a:p>
          <a:p>
            <a:pPr marL="227013" lvl="1" indent="-222250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Enables efficient use of value-based STL algorithms &amp; containers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–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One-size-fits-all abstraction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mplementor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interfaces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7013" lvl="1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S</a:t>
            </a:r>
            <a:r>
              <a:rPr lang="en-US" sz="2000" dirty="0" smtClean="0"/>
              <a:t>haring </a:t>
            </a:r>
            <a:r>
              <a:rPr lang="en-US" sz="2000" dirty="0" err="1"/>
              <a:t>i</a:t>
            </a:r>
            <a:r>
              <a:rPr lang="en-US" sz="2000" dirty="0" err="1" smtClean="0"/>
              <a:t>mplementors</a:t>
            </a:r>
            <a:r>
              <a:rPr lang="en-US" sz="2000" dirty="0" smtClean="0"/>
              <a:t> &amp; reference counting</a:t>
            </a:r>
          </a:p>
          <a:p>
            <a:pPr marL="460375" lvl="3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1800" dirty="0"/>
              <a:t>e</a:t>
            </a:r>
            <a:r>
              <a:rPr lang="en-US" sz="1800" dirty="0" smtClean="0"/>
              <a:t>.g., C++11/Boost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shared_ptr</a:t>
            </a:r>
            <a:endParaRPr lang="en-US" sz="1800" dirty="0" smtClean="0"/>
          </a:p>
          <a:p>
            <a:pPr marL="227013" lvl="1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C</a:t>
            </a:r>
            <a:r>
              <a:rPr lang="en-US" sz="2000" dirty="0" smtClean="0"/>
              <a:t>reating the right </a:t>
            </a:r>
            <a:r>
              <a:rPr lang="en-US" sz="2000" dirty="0" err="1"/>
              <a:t>i</a:t>
            </a:r>
            <a:r>
              <a:rPr lang="en-US" sz="2000" dirty="0" err="1" smtClean="0"/>
              <a:t>mplementor</a:t>
            </a:r>
            <a:r>
              <a:rPr lang="en-US" sz="2000" dirty="0" smtClean="0"/>
              <a:t> </a:t>
            </a:r>
          </a:p>
          <a:p>
            <a:pPr lvl="1" indent="-223838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Often addressed by using factories</a:t>
            </a:r>
          </a:p>
          <a:p>
            <a:pPr marL="233363" lvl="1" indent="-223838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/>
              <a:t>Not as widely used in Java as in C++</a:t>
            </a:r>
          </a:p>
        </p:txBody>
      </p:sp>
    </p:spTree>
    <p:extLst>
      <p:ext uri="{BB962C8B-B14F-4D97-AF65-F5344CB8AC3E}">
        <p14:creationId xmlns:p14="http://schemas.microsoft.com/office/powerpoint/2010/main" val="2905701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358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65" y="1275043"/>
            <a:ext cx="5387788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7013" lvl="1" indent="-222250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Abstraction interface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implementor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hierarchy are decoupled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Implementors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can vary dynamically</a:t>
            </a:r>
          </a:p>
          <a:p>
            <a:pPr marL="227013" lvl="1" indent="-222250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Enables efficient use of value-based STL algorithms &amp; containers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–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One-size-fits-all abstraction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mplementor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interfaces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7013" lvl="1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haring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mplementors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reference counting</a:t>
            </a:r>
          </a:p>
          <a:p>
            <a:pPr marL="460375" lvl="3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.g., C++11/Boost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shared_ptr</a:t>
            </a:r>
            <a:endParaRPr lang="en-US" sz="18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7013" lvl="1" indent="-22701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reating the right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mplementor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 indent="-223838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Often addressed by using factories</a:t>
            </a:r>
          </a:p>
          <a:p>
            <a:pPr marL="233363" lvl="1" indent="-223838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Not as widely used in Java as in C++</a:t>
            </a:r>
          </a:p>
          <a:p>
            <a:pPr lvl="1" indent="-223838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67081" y="1277310"/>
            <a:ext cx="3576919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 eaLnBrk="1" hangingPunct="1">
              <a:lnSpc>
                <a:spcPct val="100000"/>
              </a:lnSpc>
              <a:spcBef>
                <a:spcPts val="600"/>
              </a:spcBef>
              <a:buNone/>
              <a:defRPr/>
            </a:pPr>
            <a:r>
              <a:rPr lang="en-US" sz="2000" b="1" dirty="0"/>
              <a:t>Known Uses</a:t>
            </a:r>
          </a:p>
          <a:p>
            <a:pPr marL="227013" lvl="1" indent="-22701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ET++ Window/</a:t>
            </a:r>
            <a:r>
              <a:rPr lang="en-US" sz="2000" dirty="0" err="1">
                <a:latin typeface="+mn-lt"/>
                <a:ea typeface="+mn-ea"/>
                <a:cs typeface="+mn-cs"/>
              </a:rPr>
              <a:t>WindowPort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7013" lvl="1" indent="-22701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>
                <a:latin typeface="+mn-lt"/>
                <a:ea typeface="+mn-ea"/>
                <a:cs typeface="+mn-cs"/>
              </a:rPr>
              <a:t>libg</a:t>
            </a:r>
            <a:r>
              <a:rPr lang="en-US" sz="2000" dirty="0">
                <a:latin typeface="+mn-lt"/>
                <a:ea typeface="+mn-ea"/>
                <a:cs typeface="+mn-cs"/>
              </a:rPr>
              <a:t>++ Set/{</a:t>
            </a:r>
            <a:r>
              <a:rPr lang="en-US" sz="2000" dirty="0" err="1">
                <a:latin typeface="+mn-lt"/>
                <a:ea typeface="+mn-ea"/>
                <a:cs typeface="+mn-cs"/>
              </a:rPr>
              <a:t>LinkedList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dirty="0" err="1">
                <a:latin typeface="+mn-lt"/>
                <a:ea typeface="+mn-ea"/>
                <a:cs typeface="+mn-cs"/>
              </a:rPr>
              <a:t>HashTable</a:t>
            </a:r>
            <a:r>
              <a:rPr lang="en-US" sz="2000" dirty="0">
                <a:latin typeface="+mn-lt"/>
                <a:ea typeface="+mn-ea"/>
                <a:cs typeface="+mn-cs"/>
              </a:rPr>
              <a:t>}</a:t>
            </a:r>
          </a:p>
          <a:p>
            <a:pPr marL="227013" lvl="1" indent="-22701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AWT Component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/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ComponentPeer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7013" lvl="1" indent="-22701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Java Socket/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SocketImpl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7013" lvl="1" indent="-22701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ACE Reactor framework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2636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Tree Structure &amp; Access Patterns</a:t>
            </a:r>
            <a:endParaRPr lang="en-US" sz="3200" dirty="0"/>
          </a:p>
        </p:txBody>
      </p:sp>
      <p:sp>
        <p:nvSpPr>
          <p:cNvPr id="66" name="Rectangle 65"/>
          <p:cNvSpPr/>
          <p:nvPr/>
        </p:nvSpPr>
        <p:spPr>
          <a:xfrm>
            <a:off x="161370" y="1153148"/>
            <a:ext cx="89198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Composite</a:t>
            </a:r>
            <a:r>
              <a:rPr lang="en-US" sz="2000" dirty="0" smtClean="0"/>
              <a:t> is used to define internal data structure for the expression tree processing app </a:t>
            </a:r>
            <a:r>
              <a:rPr lang="en-US" sz="2000" dirty="0"/>
              <a:t>&amp; </a:t>
            </a:r>
            <a:r>
              <a:rPr lang="en-US" sz="2000" i="1" dirty="0" smtClean="0"/>
              <a:t>Bridge</a:t>
            </a:r>
            <a:r>
              <a:rPr lang="en-US" sz="2000" dirty="0" smtClean="0"/>
              <a:t> simplifies access to this data structure for C++ code</a:t>
            </a:r>
            <a:endParaRPr lang="en-US" sz="2000" dirty="0"/>
          </a:p>
        </p:txBody>
      </p:sp>
      <p:grpSp>
        <p:nvGrpSpPr>
          <p:cNvPr id="55" name="Group 202"/>
          <p:cNvGrpSpPr>
            <a:grpSpLocks/>
          </p:cNvGrpSpPr>
          <p:nvPr/>
        </p:nvGrpSpPr>
        <p:grpSpPr bwMode="auto">
          <a:xfrm>
            <a:off x="3602408" y="2142092"/>
            <a:ext cx="5120643" cy="4074796"/>
            <a:chOff x="144" y="2016"/>
            <a:chExt cx="2688" cy="2139"/>
          </a:xfrm>
          <a:solidFill>
            <a:srgbClr val="C00000"/>
          </a:solidFill>
        </p:grpSpPr>
        <p:sp>
          <p:nvSpPr>
            <p:cNvPr id="56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81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Composite</a:t>
              </a:r>
            </a:p>
          </p:txBody>
        </p:sp>
      </p:grpSp>
      <p:sp>
        <p:nvSpPr>
          <p:cNvPr id="58" name="Rectangle 200"/>
          <p:cNvSpPr>
            <a:spLocks noChangeArrowheads="1"/>
          </p:cNvSpPr>
          <p:nvPr/>
        </p:nvSpPr>
        <p:spPr bwMode="auto">
          <a:xfrm>
            <a:off x="1259258" y="2279251"/>
            <a:ext cx="7463793" cy="3337560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38"/>
          <p:cNvSpPr>
            <a:spLocks noChangeArrowheads="1"/>
          </p:cNvSpPr>
          <p:nvPr/>
        </p:nvSpPr>
        <p:spPr bwMode="auto">
          <a:xfrm>
            <a:off x="1392607" y="2323069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AutoShape 61"/>
          <p:cNvCxnSpPr>
            <a:cxnSpLocks noChangeShapeType="1"/>
          </p:cNvCxnSpPr>
          <p:nvPr/>
        </p:nvCxnSpPr>
        <p:spPr bwMode="auto">
          <a:xfrm flipV="1">
            <a:off x="2764208" y="2513568"/>
            <a:ext cx="2253825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61" name="Text Box 148"/>
          <p:cNvSpPr txBox="1">
            <a:spLocks noChangeArrowheads="1"/>
          </p:cNvSpPr>
          <p:nvPr/>
        </p:nvSpPr>
        <p:spPr bwMode="auto">
          <a:xfrm>
            <a:off x="1392607" y="5721770"/>
            <a:ext cx="1021819" cy="4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Bridge</a:t>
            </a:r>
          </a:p>
        </p:txBody>
      </p:sp>
      <p:cxnSp>
        <p:nvCxnSpPr>
          <p:cNvPr id="62" name="AutoShape 173"/>
          <p:cNvCxnSpPr>
            <a:cxnSpLocks noChangeShapeType="1"/>
          </p:cNvCxnSpPr>
          <p:nvPr/>
        </p:nvCxnSpPr>
        <p:spPr bwMode="auto">
          <a:xfrm flipV="1">
            <a:off x="4812808" y="4199926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3" name="Isosceles Triangle 62"/>
          <p:cNvSpPr/>
          <p:nvPr/>
        </p:nvSpPr>
        <p:spPr bwMode="auto">
          <a:xfrm>
            <a:off x="4738564" y="4540599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4" name="AutoShape 173"/>
          <p:cNvCxnSpPr>
            <a:cxnSpLocks noChangeShapeType="1"/>
          </p:cNvCxnSpPr>
          <p:nvPr/>
        </p:nvCxnSpPr>
        <p:spPr bwMode="auto">
          <a:xfrm flipV="1">
            <a:off x="5730728" y="3348376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5" name="Rectangle 171"/>
          <p:cNvSpPr>
            <a:spLocks noChangeArrowheads="1"/>
          </p:cNvSpPr>
          <p:nvPr/>
        </p:nvSpPr>
        <p:spPr bwMode="auto">
          <a:xfrm>
            <a:off x="5018033" y="2403791"/>
            <a:ext cx="142701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172"/>
          <p:cNvSpPr>
            <a:spLocks noChangeArrowheads="1"/>
          </p:cNvSpPr>
          <p:nvPr/>
        </p:nvSpPr>
        <p:spPr bwMode="auto">
          <a:xfrm>
            <a:off x="5044928" y="3231831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8" name="AutoShape 173"/>
          <p:cNvCxnSpPr>
            <a:cxnSpLocks noChangeShapeType="1"/>
            <a:stCxn id="67" idx="0"/>
            <a:endCxn id="65" idx="2"/>
          </p:cNvCxnSpPr>
          <p:nvPr/>
        </p:nvCxnSpPr>
        <p:spPr bwMode="auto">
          <a:xfrm flipV="1">
            <a:off x="5730729" y="2860991"/>
            <a:ext cx="811" cy="3708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AutoShape 175"/>
          <p:cNvCxnSpPr>
            <a:cxnSpLocks noChangeShapeType="1"/>
          </p:cNvCxnSpPr>
          <p:nvPr/>
        </p:nvCxnSpPr>
        <p:spPr bwMode="auto">
          <a:xfrm rot="16200000" flipV="1">
            <a:off x="6368675" y="2312756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AutoShape 180"/>
          <p:cNvCxnSpPr>
            <a:cxnSpLocks noChangeShapeType="1"/>
          </p:cNvCxnSpPr>
          <p:nvPr/>
        </p:nvCxnSpPr>
        <p:spPr bwMode="auto">
          <a:xfrm rot="5400000" flipH="1" flipV="1">
            <a:off x="4116750" y="4188015"/>
            <a:ext cx="364698" cy="164592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1" name="AutoShape 181"/>
          <p:cNvCxnSpPr>
            <a:cxnSpLocks noChangeShapeType="1"/>
          </p:cNvCxnSpPr>
          <p:nvPr/>
        </p:nvCxnSpPr>
        <p:spPr bwMode="auto">
          <a:xfrm flipV="1">
            <a:off x="6454145" y="484689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AutoShape 185"/>
          <p:cNvCxnSpPr>
            <a:cxnSpLocks noChangeShapeType="1"/>
          </p:cNvCxnSpPr>
          <p:nvPr/>
        </p:nvCxnSpPr>
        <p:spPr bwMode="auto">
          <a:xfrm rot="5400000" flipH="1" flipV="1">
            <a:off x="5537701" y="4255819"/>
            <a:ext cx="364697" cy="1514694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3" name="AutoShape 186"/>
          <p:cNvCxnSpPr>
            <a:cxnSpLocks noChangeShapeType="1"/>
          </p:cNvCxnSpPr>
          <p:nvPr/>
        </p:nvCxnSpPr>
        <p:spPr bwMode="auto">
          <a:xfrm rot="16200000" flipV="1">
            <a:off x="6945399" y="4203993"/>
            <a:ext cx="364698" cy="161615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4" name="Isosceles Triangle 73"/>
          <p:cNvSpPr/>
          <p:nvPr/>
        </p:nvSpPr>
        <p:spPr bwMode="auto">
          <a:xfrm>
            <a:off x="5653181" y="2889570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Freeform 75"/>
          <p:cNvSpPr/>
          <p:nvPr/>
        </p:nvSpPr>
        <p:spPr bwMode="auto">
          <a:xfrm>
            <a:off x="4788347" y="3971648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Isosceles Triangle 76"/>
          <p:cNvSpPr/>
          <p:nvPr/>
        </p:nvSpPr>
        <p:spPr bwMode="auto">
          <a:xfrm>
            <a:off x="5651239" y="3701402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Rectangle 176"/>
          <p:cNvSpPr>
            <a:spLocks noChangeArrowheads="1"/>
          </p:cNvSpPr>
          <p:nvPr/>
        </p:nvSpPr>
        <p:spPr bwMode="auto">
          <a:xfrm>
            <a:off x="4106457" y="4068327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176"/>
          <p:cNvSpPr>
            <a:spLocks noChangeArrowheads="1"/>
          </p:cNvSpPr>
          <p:nvPr/>
        </p:nvSpPr>
        <p:spPr bwMode="auto">
          <a:xfrm>
            <a:off x="5920964" y="4068327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0" name="AutoShape 61"/>
          <p:cNvCxnSpPr>
            <a:cxnSpLocks noChangeShapeType="1"/>
            <a:stCxn id="78" idx="1"/>
            <a:endCxn id="65" idx="1"/>
          </p:cNvCxnSpPr>
          <p:nvPr/>
        </p:nvCxnSpPr>
        <p:spPr bwMode="auto">
          <a:xfrm rot="10800000" flipH="1">
            <a:off x="4106457" y="2632391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81" name="AutoShape 61"/>
          <p:cNvCxnSpPr>
            <a:cxnSpLocks noChangeShapeType="1"/>
            <a:stCxn id="67" idx="1"/>
            <a:endCxn id="65" idx="1"/>
          </p:cNvCxnSpPr>
          <p:nvPr/>
        </p:nvCxnSpPr>
        <p:spPr bwMode="auto">
          <a:xfrm rot="10800000">
            <a:off x="5018034" y="2632391"/>
            <a:ext cx="26895" cy="828040"/>
          </a:xfrm>
          <a:prstGeom prst="bentConnector3">
            <a:avLst>
              <a:gd name="adj1" fmla="val 217771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82" name="Rectangle 179"/>
          <p:cNvSpPr>
            <a:spLocks noChangeArrowheads="1"/>
          </p:cNvSpPr>
          <p:nvPr/>
        </p:nvSpPr>
        <p:spPr bwMode="auto">
          <a:xfrm>
            <a:off x="2790338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83" name="Rectangle 183"/>
          <p:cNvSpPr>
            <a:spLocks noChangeArrowheads="1"/>
          </p:cNvSpPr>
          <p:nvPr/>
        </p:nvSpPr>
        <p:spPr bwMode="auto">
          <a:xfrm>
            <a:off x="4276900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184"/>
          <p:cNvSpPr>
            <a:spLocks noChangeArrowheads="1"/>
          </p:cNvSpPr>
          <p:nvPr/>
        </p:nvSpPr>
        <p:spPr bwMode="auto">
          <a:xfrm>
            <a:off x="7250025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Divide_Node</a:t>
            </a:r>
          </a:p>
        </p:txBody>
      </p:sp>
      <p:sp>
        <p:nvSpPr>
          <p:cNvPr id="85" name="Rectangle 178"/>
          <p:cNvSpPr>
            <a:spLocks noChangeArrowheads="1"/>
          </p:cNvSpPr>
          <p:nvPr/>
        </p:nvSpPr>
        <p:spPr bwMode="auto">
          <a:xfrm>
            <a:off x="5763462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174"/>
          <p:cNvSpPr>
            <a:spLocks noChangeArrowheads="1"/>
          </p:cNvSpPr>
          <p:nvPr/>
        </p:nvSpPr>
        <p:spPr bwMode="auto">
          <a:xfrm>
            <a:off x="6690849" y="3231831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28"/>
          <p:cNvSpPr>
            <a:spLocks noChangeArrowheads="1"/>
          </p:cNvSpPr>
          <p:nvPr/>
        </p:nvSpPr>
        <p:spPr bwMode="auto">
          <a:xfrm>
            <a:off x="1122597" y="6427688"/>
            <a:ext cx="6676568" cy="38414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Bridge Composite </a:t>
            </a:r>
            <a:r>
              <a:rPr lang="en-US" sz="2000" dirty="0" smtClean="0"/>
              <a:t>is an example of a “pattern compound”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137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6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747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113115" cy="6247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Tree creation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5" name="Isosceles Triangle 12"/>
          <p:cNvSpPr>
            <a:spLocks noChangeArrowheads="1"/>
          </p:cNvSpPr>
          <p:nvPr/>
        </p:nvSpPr>
        <p:spPr bwMode="auto">
          <a:xfrm>
            <a:off x="5584825" y="522254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2448" y="2815324"/>
            <a:ext cx="1337310" cy="523220"/>
          </a:xfrm>
          <a:prstGeom prst="rect">
            <a:avLst/>
          </a:prstGeom>
          <a:solidFill>
            <a:srgbClr val="FFFF99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184438" y="1841344"/>
            <a:ext cx="143545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r>
              <a:rPr lang="en-US" sz="1400" dirty="0" smtClean="0">
                <a:latin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</a:rPr>
            </a:br>
            <a:r>
              <a:rPr lang="en-US" sz="1400" dirty="0" smtClean="0">
                <a:latin typeface="Arial" pitchFamily="34" charset="0"/>
              </a:rPr>
              <a:t>_Context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230100" y="1193691"/>
            <a:ext cx="1349375" cy="1062037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In_Order</a:t>
            </a:r>
            <a:r>
              <a:rPr lang="en-US" sz="1400" dirty="0">
                <a:latin typeface="Arial" pitchFamily="34" charset="0"/>
              </a:rPr>
              <a:t>_ </a:t>
            </a:r>
            <a:r>
              <a:rPr lang="en-US" sz="1400" dirty="0" err="1">
                <a:latin typeface="Arial" pitchFamily="34" charset="0"/>
              </a:rPr>
              <a:t>Uninitialized_State</a:t>
            </a:r>
            <a:endParaRPr lang="en-US" sz="1400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make_tree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cxnSp>
        <p:nvCxnSpPr>
          <p:cNvPr id="9" name="Straight Connector 13"/>
          <p:cNvCxnSpPr>
            <a:cxnSpLocks noChangeShapeType="1"/>
          </p:cNvCxnSpPr>
          <p:nvPr/>
        </p:nvCxnSpPr>
        <p:spPr bwMode="auto">
          <a:xfrm>
            <a:off x="4230100" y="1931878"/>
            <a:ext cx="134937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" name="Straight Arrow Connector 8"/>
          <p:cNvCxnSpPr>
            <a:cxnSpLocks noChangeShapeType="1"/>
          </p:cNvCxnSpPr>
          <p:nvPr/>
        </p:nvCxnSpPr>
        <p:spPr bwMode="auto">
          <a:xfrm>
            <a:off x="5459506" y="2187388"/>
            <a:ext cx="0" cy="627936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11" name="Elbow Connector 19"/>
          <p:cNvCxnSpPr>
            <a:cxnSpLocks noChangeShapeType="1"/>
          </p:cNvCxnSpPr>
          <p:nvPr/>
        </p:nvCxnSpPr>
        <p:spPr bwMode="auto">
          <a:xfrm flipV="1">
            <a:off x="5459506" y="2099128"/>
            <a:ext cx="1724931" cy="3826"/>
          </a:xfrm>
          <a:prstGeom prst="bentConnector3">
            <a:avLst>
              <a:gd name="adj1" fmla="val 50000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2" name="Elbow Connector 21"/>
          <p:cNvCxnSpPr>
            <a:cxnSpLocks noChangeShapeType="1"/>
            <a:stCxn id="6" idx="2"/>
            <a:endCxn id="13" idx="1"/>
          </p:cNvCxnSpPr>
          <p:nvPr/>
        </p:nvCxnSpPr>
        <p:spPr bwMode="auto">
          <a:xfrm rot="16200000" flipH="1">
            <a:off x="5994321" y="3265325"/>
            <a:ext cx="333261" cy="479697"/>
          </a:xfrm>
          <a:prstGeom prst="bentConnector2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3" name="Rectangle 154"/>
          <p:cNvSpPr>
            <a:spLocks noChangeArrowheads="1"/>
          </p:cNvSpPr>
          <p:nvPr/>
        </p:nvSpPr>
        <p:spPr bwMode="auto">
          <a:xfrm>
            <a:off x="6400800" y="3481305"/>
            <a:ext cx="1143000" cy="38100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Symbol</a:t>
            </a:r>
          </a:p>
        </p:txBody>
      </p:sp>
      <p:sp>
        <p:nvSpPr>
          <p:cNvPr id="14" name="Rectangle 155"/>
          <p:cNvSpPr>
            <a:spLocks noChangeArrowheads="1"/>
          </p:cNvSpPr>
          <p:nvPr/>
        </p:nvSpPr>
        <p:spPr bwMode="auto">
          <a:xfrm>
            <a:off x="6400800" y="43195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Operator</a:t>
            </a:r>
          </a:p>
        </p:txBody>
      </p:sp>
      <p:cxnSp>
        <p:nvCxnSpPr>
          <p:cNvPr id="15" name="AutoShape 156"/>
          <p:cNvCxnSpPr>
            <a:cxnSpLocks noChangeShapeType="1"/>
            <a:stCxn id="14" idx="0"/>
            <a:endCxn id="13" idx="2"/>
          </p:cNvCxnSpPr>
          <p:nvPr/>
        </p:nvCxnSpPr>
        <p:spPr bwMode="auto">
          <a:xfrm rot="16200000">
            <a:off x="6743700" y="4090905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6" name="Rectangle 157"/>
          <p:cNvSpPr>
            <a:spLocks noChangeArrowheads="1"/>
          </p:cNvSpPr>
          <p:nvPr/>
        </p:nvSpPr>
        <p:spPr bwMode="auto">
          <a:xfrm>
            <a:off x="7772400" y="43195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Unary_Operator</a:t>
            </a:r>
          </a:p>
        </p:txBody>
      </p:sp>
      <p:cxnSp>
        <p:nvCxnSpPr>
          <p:cNvPr id="17" name="AutoShape 158"/>
          <p:cNvCxnSpPr>
            <a:cxnSpLocks noChangeShapeType="1"/>
            <a:stCxn id="16" idx="0"/>
            <a:endCxn id="13" idx="2"/>
          </p:cNvCxnSpPr>
          <p:nvPr/>
        </p:nvCxnSpPr>
        <p:spPr bwMode="auto">
          <a:xfrm rot="5400000" flipH="1">
            <a:off x="7429500" y="3405105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8" name="Rectangle 159"/>
          <p:cNvSpPr>
            <a:spLocks noChangeArrowheads="1"/>
          </p:cNvSpPr>
          <p:nvPr/>
        </p:nvSpPr>
        <p:spPr bwMode="auto">
          <a:xfrm>
            <a:off x="5029200" y="43195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Number</a:t>
            </a:r>
          </a:p>
        </p:txBody>
      </p:sp>
      <p:cxnSp>
        <p:nvCxnSpPr>
          <p:cNvPr id="19" name="AutoShape 160"/>
          <p:cNvCxnSpPr>
            <a:cxnSpLocks noChangeShapeType="1"/>
            <a:stCxn id="18" idx="0"/>
            <a:endCxn id="13" idx="2"/>
          </p:cNvCxnSpPr>
          <p:nvPr/>
        </p:nvCxnSpPr>
        <p:spPr bwMode="auto">
          <a:xfrm rot="16200000">
            <a:off x="6057900" y="3405105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0" name="Rectangle 161"/>
          <p:cNvSpPr>
            <a:spLocks noChangeArrowheads="1"/>
          </p:cNvSpPr>
          <p:nvPr/>
        </p:nvSpPr>
        <p:spPr bwMode="auto">
          <a:xfrm>
            <a:off x="6400800" y="51577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Subtract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62"/>
          <p:cNvSpPr>
            <a:spLocks noChangeArrowheads="1"/>
          </p:cNvSpPr>
          <p:nvPr/>
        </p:nvSpPr>
        <p:spPr bwMode="auto">
          <a:xfrm>
            <a:off x="5029200" y="51577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Add</a:t>
            </a:r>
          </a:p>
        </p:txBody>
      </p:sp>
      <p:cxnSp>
        <p:nvCxnSpPr>
          <p:cNvPr id="22" name="AutoShape 163"/>
          <p:cNvCxnSpPr>
            <a:cxnSpLocks noChangeShapeType="1"/>
          </p:cNvCxnSpPr>
          <p:nvPr/>
        </p:nvCxnSpPr>
        <p:spPr bwMode="auto">
          <a:xfrm rot="16200000">
            <a:off x="6057900" y="4252270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23" name="AutoShape 164"/>
          <p:cNvCxnSpPr>
            <a:cxnSpLocks noChangeShapeType="1"/>
            <a:stCxn id="20" idx="0"/>
            <a:endCxn id="14" idx="2"/>
          </p:cNvCxnSpPr>
          <p:nvPr/>
        </p:nvCxnSpPr>
        <p:spPr bwMode="auto">
          <a:xfrm rot="16200000">
            <a:off x="6743700" y="4929105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24" name="Rectangle 165"/>
          <p:cNvSpPr>
            <a:spLocks noChangeArrowheads="1"/>
          </p:cNvSpPr>
          <p:nvPr/>
        </p:nvSpPr>
        <p:spPr bwMode="auto">
          <a:xfrm>
            <a:off x="7772400" y="51577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</a:t>
            </a:r>
          </a:p>
        </p:txBody>
      </p:sp>
      <p:sp>
        <p:nvSpPr>
          <p:cNvPr id="25" name="Rectangle 166"/>
          <p:cNvSpPr>
            <a:spLocks noChangeArrowheads="1"/>
          </p:cNvSpPr>
          <p:nvPr/>
        </p:nvSpPr>
        <p:spPr bwMode="auto">
          <a:xfrm>
            <a:off x="5715000" y="57673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Multiply</a:t>
            </a:r>
          </a:p>
        </p:txBody>
      </p:sp>
      <p:sp>
        <p:nvSpPr>
          <p:cNvPr id="26" name="Rectangle 167"/>
          <p:cNvSpPr>
            <a:spLocks noChangeArrowheads="1"/>
          </p:cNvSpPr>
          <p:nvPr/>
        </p:nvSpPr>
        <p:spPr bwMode="auto">
          <a:xfrm>
            <a:off x="7086600" y="5767305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Divide</a:t>
            </a:r>
          </a:p>
        </p:txBody>
      </p:sp>
      <p:cxnSp>
        <p:nvCxnSpPr>
          <p:cNvPr id="27" name="AutoShape 168"/>
          <p:cNvCxnSpPr>
            <a:cxnSpLocks noChangeShapeType="1"/>
          </p:cNvCxnSpPr>
          <p:nvPr/>
        </p:nvCxnSpPr>
        <p:spPr bwMode="auto">
          <a:xfrm rot="16200000">
            <a:off x="6096000" y="4891005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28" name="AutoShape 169"/>
          <p:cNvCxnSpPr>
            <a:cxnSpLocks noChangeShapeType="1"/>
            <a:stCxn id="26" idx="0"/>
            <a:endCxn id="14" idx="2"/>
          </p:cNvCxnSpPr>
          <p:nvPr/>
        </p:nvCxnSpPr>
        <p:spPr bwMode="auto">
          <a:xfrm rot="5400000" flipH="1">
            <a:off x="6781800" y="4891005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29" name="AutoShape 170"/>
          <p:cNvCxnSpPr>
            <a:cxnSpLocks noChangeShapeType="1"/>
            <a:stCxn id="24" idx="0"/>
            <a:endCxn id="16" idx="2"/>
          </p:cNvCxnSpPr>
          <p:nvPr/>
        </p:nvCxnSpPr>
        <p:spPr bwMode="auto">
          <a:xfrm rot="16200000">
            <a:off x="8115300" y="4929105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30" name="Isosceles Triangle 29"/>
          <p:cNvSpPr/>
          <p:nvPr/>
        </p:nvSpPr>
        <p:spPr bwMode="auto">
          <a:xfrm>
            <a:off x="6900863" y="3883761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Isosceles Triangle 30"/>
          <p:cNvSpPr/>
          <p:nvPr/>
        </p:nvSpPr>
        <p:spPr bwMode="auto">
          <a:xfrm>
            <a:off x="6900863" y="4726127"/>
            <a:ext cx="142874" cy="16150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>
            <a:off x="8272463" y="4732600"/>
            <a:ext cx="142874" cy="161506"/>
          </a:xfrm>
          <a:prstGeom prst="triangle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5375655" y="2049324"/>
            <a:ext cx="149771" cy="12013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13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03"/>
          <p:cNvGrpSpPr>
            <a:grpSpLocks/>
          </p:cNvGrpSpPr>
          <p:nvPr/>
        </p:nvGrpSpPr>
        <p:grpSpPr bwMode="auto">
          <a:xfrm>
            <a:off x="381000" y="2965065"/>
            <a:ext cx="8534400" cy="3281363"/>
            <a:chOff x="240" y="2088"/>
            <a:chExt cx="5376" cy="2067"/>
          </a:xfrm>
          <a:solidFill>
            <a:srgbClr val="66CCFF"/>
          </a:solidFill>
        </p:grpSpPr>
        <p:sp>
          <p:nvSpPr>
            <p:cNvPr id="83" name="Rectangle 200"/>
            <p:cNvSpPr>
              <a:spLocks noChangeArrowheads="1"/>
            </p:cNvSpPr>
            <p:nvPr/>
          </p:nvSpPr>
          <p:spPr bwMode="auto">
            <a:xfrm>
              <a:off x="240" y="2088"/>
              <a:ext cx="5376" cy="17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4" name="Text Box 201"/>
            <p:cNvSpPr txBox="1">
              <a:spLocks noChangeArrowheads="1"/>
            </p:cNvSpPr>
            <p:nvPr/>
          </p:nvSpPr>
          <p:spPr bwMode="auto">
            <a:xfrm>
              <a:off x="3030" y="3940"/>
              <a:ext cx="56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Builder</a:t>
              </a:r>
            </a:p>
          </p:txBody>
        </p:sp>
      </p:grpSp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Tree Creation Patterns</a:t>
            </a:r>
            <a:endParaRPr lang="en-US" sz="3200" dirty="0"/>
          </a:p>
        </p:txBody>
      </p:sp>
      <p:sp>
        <p:nvSpPr>
          <p:cNvPr id="66" name="Rectangle 65"/>
          <p:cNvSpPr/>
          <p:nvPr/>
        </p:nvSpPr>
        <p:spPr>
          <a:xfrm>
            <a:off x="190498" y="970577"/>
            <a:ext cx="75057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Parse user input </a:t>
            </a:r>
            <a:r>
              <a:rPr lang="en-US" sz="2000" i="1" dirty="0" err="1" smtClean="0"/>
              <a:t>expresion</a:t>
            </a:r>
            <a:r>
              <a:rPr lang="en-US" sz="2000" i="1" dirty="0" smtClean="0"/>
              <a:t> &amp; create the internal data structure for the expression tree</a:t>
            </a:r>
            <a:endParaRPr lang="en-US" sz="2000" i="1" dirty="0"/>
          </a:p>
        </p:txBody>
      </p:sp>
      <p:grpSp>
        <p:nvGrpSpPr>
          <p:cNvPr id="79" name="Group 202"/>
          <p:cNvGrpSpPr>
            <a:grpSpLocks/>
          </p:cNvGrpSpPr>
          <p:nvPr/>
        </p:nvGrpSpPr>
        <p:grpSpPr bwMode="auto">
          <a:xfrm>
            <a:off x="228600" y="2850765"/>
            <a:ext cx="4267200" cy="3395663"/>
            <a:chOff x="144" y="2016"/>
            <a:chExt cx="2688" cy="2139"/>
          </a:xfrm>
          <a:solidFill>
            <a:srgbClr val="C00000"/>
          </a:solidFill>
        </p:grpSpPr>
        <p:sp>
          <p:nvSpPr>
            <p:cNvPr id="80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1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81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Composite</a:t>
              </a:r>
            </a:p>
          </p:txBody>
        </p:sp>
      </p:grpSp>
      <p:grpSp>
        <p:nvGrpSpPr>
          <p:cNvPr id="85" name="Group 204"/>
          <p:cNvGrpSpPr>
            <a:grpSpLocks/>
          </p:cNvGrpSpPr>
          <p:nvPr/>
        </p:nvGrpSpPr>
        <p:grpSpPr bwMode="auto">
          <a:xfrm>
            <a:off x="5861050" y="1253741"/>
            <a:ext cx="3130550" cy="2282826"/>
            <a:chOff x="3692" y="1010"/>
            <a:chExt cx="1972" cy="1438"/>
          </a:xfrm>
          <a:solidFill>
            <a:srgbClr val="FFC000"/>
          </a:solidFill>
        </p:grpSpPr>
        <p:sp>
          <p:nvSpPr>
            <p:cNvPr id="86" name="Rectangle 196"/>
            <p:cNvSpPr>
              <a:spLocks noChangeArrowheads="1"/>
            </p:cNvSpPr>
            <p:nvPr/>
          </p:nvSpPr>
          <p:spPr bwMode="auto">
            <a:xfrm>
              <a:off x="3692" y="1296"/>
              <a:ext cx="1972" cy="11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Text Box 197"/>
            <p:cNvSpPr txBox="1">
              <a:spLocks noChangeArrowheads="1"/>
            </p:cNvSpPr>
            <p:nvPr/>
          </p:nvSpPr>
          <p:spPr bwMode="auto">
            <a:xfrm>
              <a:off x="4848" y="1010"/>
              <a:ext cx="8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Interpreter</a:t>
              </a:r>
            </a:p>
          </p:txBody>
        </p:sp>
      </p:grpSp>
      <p:sp>
        <p:nvSpPr>
          <p:cNvPr id="88" name="Rectangle 7"/>
          <p:cNvSpPr>
            <a:spLocks noChangeArrowheads="1"/>
          </p:cNvSpPr>
          <p:nvPr/>
        </p:nvSpPr>
        <p:spPr bwMode="auto">
          <a:xfrm>
            <a:off x="3962400" y="1934778"/>
            <a:ext cx="124587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38"/>
          <p:cNvSpPr>
            <a:spLocks noChangeArrowheads="1"/>
          </p:cNvSpPr>
          <p:nvPr/>
        </p:nvSpPr>
        <p:spPr bwMode="auto">
          <a:xfrm>
            <a:off x="1854200" y="1934778"/>
            <a:ext cx="124587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0" name="AutoShape 39"/>
          <p:cNvCxnSpPr>
            <a:cxnSpLocks noChangeShapeType="1"/>
            <a:stCxn id="88" idx="1"/>
            <a:endCxn id="89" idx="3"/>
          </p:cNvCxnSpPr>
          <p:nvPr/>
        </p:nvCxnSpPr>
        <p:spPr bwMode="auto">
          <a:xfrm flipH="1">
            <a:off x="3100070" y="2125278"/>
            <a:ext cx="86233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91" name="AutoShape 61"/>
          <p:cNvCxnSpPr>
            <a:cxnSpLocks noChangeShapeType="1"/>
            <a:stCxn id="89" idx="1"/>
            <a:endCxn id="117" idx="1"/>
          </p:cNvCxnSpPr>
          <p:nvPr/>
        </p:nvCxnSpPr>
        <p:spPr bwMode="auto">
          <a:xfrm rot="10800000" flipV="1">
            <a:off x="1748116" y="2125278"/>
            <a:ext cx="106085" cy="1066800"/>
          </a:xfrm>
          <a:prstGeom prst="bentConnector3">
            <a:avLst>
              <a:gd name="adj1" fmla="val 315488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7696200" y="24681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108"/>
          <p:cNvSpPr>
            <a:spLocks noChangeArrowheads="1"/>
          </p:cNvSpPr>
          <p:nvPr/>
        </p:nvSpPr>
        <p:spPr bwMode="auto">
          <a:xfrm>
            <a:off x="6019800" y="1934778"/>
            <a:ext cx="153745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4" name="AutoShape 109"/>
          <p:cNvCxnSpPr>
            <a:cxnSpLocks noChangeShapeType="1"/>
            <a:stCxn id="88" idx="3"/>
            <a:endCxn id="93" idx="1"/>
          </p:cNvCxnSpPr>
          <p:nvPr/>
        </p:nvCxnSpPr>
        <p:spPr bwMode="auto">
          <a:xfrm>
            <a:off x="5208270" y="2125278"/>
            <a:ext cx="81153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95" name="AutoShape 110"/>
          <p:cNvCxnSpPr>
            <a:cxnSpLocks noChangeShapeType="1"/>
          </p:cNvCxnSpPr>
          <p:nvPr/>
        </p:nvCxnSpPr>
        <p:spPr bwMode="auto">
          <a:xfrm rot="16200000" flipV="1">
            <a:off x="7796945" y="1871913"/>
            <a:ext cx="342900" cy="84963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96" name="AutoShape 114"/>
          <p:cNvCxnSpPr>
            <a:cxnSpLocks noChangeShapeType="1"/>
          </p:cNvCxnSpPr>
          <p:nvPr/>
        </p:nvCxnSpPr>
        <p:spPr bwMode="auto">
          <a:xfrm rot="5400000">
            <a:off x="7646895" y="2544378"/>
            <a:ext cx="342900" cy="95250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97" name="AutoShape 129"/>
          <p:cNvCxnSpPr>
            <a:cxnSpLocks noChangeShapeType="1"/>
            <a:stCxn id="105" idx="2"/>
            <a:endCxn id="122" idx="2"/>
          </p:cNvCxnSpPr>
          <p:nvPr/>
        </p:nvCxnSpPr>
        <p:spPr bwMode="auto">
          <a:xfrm rot="5400000">
            <a:off x="3199606" y="20498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8" name="AutoShape 132"/>
          <p:cNvCxnSpPr>
            <a:cxnSpLocks noChangeShapeType="1"/>
            <a:stCxn id="108" idx="2"/>
            <a:endCxn id="125" idx="2"/>
          </p:cNvCxnSpPr>
          <p:nvPr/>
        </p:nvCxnSpPr>
        <p:spPr bwMode="auto">
          <a:xfrm rot="5400000">
            <a:off x="31996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9" name="AutoShape 133"/>
          <p:cNvCxnSpPr>
            <a:cxnSpLocks noChangeShapeType="1"/>
            <a:stCxn id="112" idx="2"/>
            <a:endCxn id="129" idx="2"/>
          </p:cNvCxnSpPr>
          <p:nvPr/>
        </p:nvCxnSpPr>
        <p:spPr bwMode="auto">
          <a:xfrm rot="5400000">
            <a:off x="3885406" y="34976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00" name="Rectangle 154"/>
          <p:cNvSpPr>
            <a:spLocks noChangeArrowheads="1"/>
          </p:cNvSpPr>
          <p:nvPr/>
        </p:nvSpPr>
        <p:spPr bwMode="auto">
          <a:xfrm>
            <a:off x="6172200" y="3001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Symbol</a:t>
            </a:r>
          </a:p>
        </p:txBody>
      </p:sp>
      <p:sp>
        <p:nvSpPr>
          <p:cNvPr id="101" name="Rectangle 155"/>
          <p:cNvSpPr>
            <a:spLocks noChangeArrowheads="1"/>
          </p:cNvSpPr>
          <p:nvPr/>
        </p:nvSpPr>
        <p:spPr bwMode="auto">
          <a:xfrm>
            <a:off x="61722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Operator</a:t>
            </a:r>
          </a:p>
        </p:txBody>
      </p:sp>
      <p:cxnSp>
        <p:nvCxnSpPr>
          <p:cNvPr id="102" name="AutoShape 156"/>
          <p:cNvCxnSpPr>
            <a:cxnSpLocks noChangeShapeType="1"/>
            <a:stCxn id="101" idx="0"/>
            <a:endCxn id="100" idx="2"/>
          </p:cNvCxnSpPr>
          <p:nvPr/>
        </p:nvCxnSpPr>
        <p:spPr bwMode="auto">
          <a:xfrm rot="16200000">
            <a:off x="6515100" y="36111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03" name="Rectangle 157"/>
          <p:cNvSpPr>
            <a:spLocks noChangeArrowheads="1"/>
          </p:cNvSpPr>
          <p:nvPr/>
        </p:nvSpPr>
        <p:spPr bwMode="auto">
          <a:xfrm>
            <a:off x="75438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Unary_Operator</a:t>
            </a:r>
          </a:p>
        </p:txBody>
      </p:sp>
      <p:cxnSp>
        <p:nvCxnSpPr>
          <p:cNvPr id="104" name="AutoShape 158"/>
          <p:cNvCxnSpPr>
            <a:cxnSpLocks noChangeShapeType="1"/>
            <a:stCxn id="103" idx="0"/>
            <a:endCxn id="100" idx="2"/>
          </p:cNvCxnSpPr>
          <p:nvPr/>
        </p:nvCxnSpPr>
        <p:spPr bwMode="auto">
          <a:xfrm rot="5400000" flipH="1">
            <a:off x="7200900" y="29253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05" name="Rectangle 159"/>
          <p:cNvSpPr>
            <a:spLocks noChangeArrowheads="1"/>
          </p:cNvSpPr>
          <p:nvPr/>
        </p:nvSpPr>
        <p:spPr bwMode="auto">
          <a:xfrm>
            <a:off x="48006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Number</a:t>
            </a:r>
          </a:p>
        </p:txBody>
      </p:sp>
      <p:cxnSp>
        <p:nvCxnSpPr>
          <p:cNvPr id="106" name="AutoShape 160"/>
          <p:cNvCxnSpPr>
            <a:cxnSpLocks noChangeShapeType="1"/>
            <a:stCxn id="105" idx="0"/>
            <a:endCxn id="100" idx="2"/>
          </p:cNvCxnSpPr>
          <p:nvPr/>
        </p:nvCxnSpPr>
        <p:spPr bwMode="auto">
          <a:xfrm rot="16200000">
            <a:off x="5829300" y="29253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07" name="Rectangle 161"/>
          <p:cNvSpPr>
            <a:spLocks noChangeArrowheads="1"/>
          </p:cNvSpPr>
          <p:nvPr/>
        </p:nvSpPr>
        <p:spPr bwMode="auto">
          <a:xfrm>
            <a:off x="61722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Subtract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162"/>
          <p:cNvSpPr>
            <a:spLocks noChangeArrowheads="1"/>
          </p:cNvSpPr>
          <p:nvPr/>
        </p:nvSpPr>
        <p:spPr bwMode="auto">
          <a:xfrm>
            <a:off x="48006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Add</a:t>
            </a:r>
          </a:p>
        </p:txBody>
      </p:sp>
      <p:cxnSp>
        <p:nvCxnSpPr>
          <p:cNvPr id="109" name="AutoShape 163"/>
          <p:cNvCxnSpPr>
            <a:cxnSpLocks noChangeShapeType="1"/>
            <a:stCxn id="108" idx="0"/>
            <a:endCxn id="101" idx="2"/>
          </p:cNvCxnSpPr>
          <p:nvPr/>
        </p:nvCxnSpPr>
        <p:spPr bwMode="auto">
          <a:xfrm rot="16200000">
            <a:off x="5829300" y="37635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0" name="AutoShape 164"/>
          <p:cNvCxnSpPr>
            <a:cxnSpLocks noChangeShapeType="1"/>
            <a:stCxn id="107" idx="0"/>
            <a:endCxn id="101" idx="2"/>
          </p:cNvCxnSpPr>
          <p:nvPr/>
        </p:nvCxnSpPr>
        <p:spPr bwMode="auto">
          <a:xfrm rot="16200000">
            <a:off x="65151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11" name="Rectangle 165"/>
          <p:cNvSpPr>
            <a:spLocks noChangeArrowheads="1"/>
          </p:cNvSpPr>
          <p:nvPr/>
        </p:nvSpPr>
        <p:spPr bwMode="auto">
          <a:xfrm>
            <a:off x="75438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</a:t>
            </a:r>
          </a:p>
        </p:txBody>
      </p:sp>
      <p:sp>
        <p:nvSpPr>
          <p:cNvPr id="112" name="Rectangle 166"/>
          <p:cNvSpPr>
            <a:spLocks noChangeArrowheads="1"/>
          </p:cNvSpPr>
          <p:nvPr/>
        </p:nvSpPr>
        <p:spPr bwMode="auto">
          <a:xfrm>
            <a:off x="54864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Multiply</a:t>
            </a:r>
          </a:p>
        </p:txBody>
      </p:sp>
      <p:sp>
        <p:nvSpPr>
          <p:cNvPr id="113" name="Rectangle 167"/>
          <p:cNvSpPr>
            <a:spLocks noChangeArrowheads="1"/>
          </p:cNvSpPr>
          <p:nvPr/>
        </p:nvSpPr>
        <p:spPr bwMode="auto">
          <a:xfrm>
            <a:off x="68580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Divide</a:t>
            </a:r>
          </a:p>
        </p:txBody>
      </p:sp>
      <p:cxnSp>
        <p:nvCxnSpPr>
          <p:cNvPr id="114" name="AutoShape 168"/>
          <p:cNvCxnSpPr>
            <a:cxnSpLocks noChangeShapeType="1"/>
            <a:stCxn id="112" idx="0"/>
            <a:endCxn id="101" idx="2"/>
          </p:cNvCxnSpPr>
          <p:nvPr/>
        </p:nvCxnSpPr>
        <p:spPr bwMode="auto">
          <a:xfrm rot="16200000">
            <a:off x="58674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5" name="AutoShape 169"/>
          <p:cNvCxnSpPr>
            <a:cxnSpLocks noChangeShapeType="1"/>
            <a:stCxn id="113" idx="0"/>
            <a:endCxn id="101" idx="2"/>
          </p:cNvCxnSpPr>
          <p:nvPr/>
        </p:nvCxnSpPr>
        <p:spPr bwMode="auto">
          <a:xfrm rot="5400000" flipH="1">
            <a:off x="65532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6" name="AutoShape 170"/>
          <p:cNvCxnSpPr>
            <a:cxnSpLocks noChangeShapeType="1"/>
            <a:stCxn id="111" idx="0"/>
            <a:endCxn id="103" idx="2"/>
          </p:cNvCxnSpPr>
          <p:nvPr/>
        </p:nvCxnSpPr>
        <p:spPr bwMode="auto">
          <a:xfrm rot="16200000">
            <a:off x="78867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17" name="Rectangle 171"/>
          <p:cNvSpPr>
            <a:spLocks noChangeArrowheads="1"/>
          </p:cNvSpPr>
          <p:nvPr/>
        </p:nvSpPr>
        <p:spPr bwMode="auto">
          <a:xfrm>
            <a:off x="1748115" y="3001578"/>
            <a:ext cx="129159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Component_Node</a:t>
            </a:r>
          </a:p>
        </p:txBody>
      </p:sp>
      <p:sp>
        <p:nvSpPr>
          <p:cNvPr id="118" name="Rectangle 172"/>
          <p:cNvSpPr>
            <a:spLocks noChangeArrowheads="1"/>
          </p:cNvSpPr>
          <p:nvPr/>
        </p:nvSpPr>
        <p:spPr bwMode="auto">
          <a:xfrm>
            <a:off x="18288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Binary_Node</a:t>
            </a:r>
          </a:p>
        </p:txBody>
      </p:sp>
      <p:cxnSp>
        <p:nvCxnSpPr>
          <p:cNvPr id="119" name="AutoShape 173"/>
          <p:cNvCxnSpPr>
            <a:cxnSpLocks noChangeShapeType="1"/>
            <a:stCxn id="118" idx="0"/>
            <a:endCxn id="117" idx="2"/>
          </p:cNvCxnSpPr>
          <p:nvPr/>
        </p:nvCxnSpPr>
        <p:spPr bwMode="auto">
          <a:xfrm flipH="1" flipV="1">
            <a:off x="2393910" y="3382578"/>
            <a:ext cx="639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20" name="Rectangle 174"/>
          <p:cNvSpPr>
            <a:spLocks noChangeArrowheads="1"/>
          </p:cNvSpPr>
          <p:nvPr/>
        </p:nvSpPr>
        <p:spPr bwMode="auto">
          <a:xfrm>
            <a:off x="32004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Unary_Node</a:t>
            </a:r>
          </a:p>
        </p:txBody>
      </p:sp>
      <p:cxnSp>
        <p:nvCxnSpPr>
          <p:cNvPr id="121" name="AutoShape 175"/>
          <p:cNvCxnSpPr>
            <a:cxnSpLocks noChangeShapeType="1"/>
            <a:stCxn id="120" idx="0"/>
            <a:endCxn id="117" idx="2"/>
          </p:cNvCxnSpPr>
          <p:nvPr/>
        </p:nvCxnSpPr>
        <p:spPr bwMode="auto">
          <a:xfrm rot="16200000" flipV="1">
            <a:off x="2854305" y="2922183"/>
            <a:ext cx="457200" cy="137799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22" name="Rectangle 176"/>
          <p:cNvSpPr>
            <a:spLocks noChangeArrowheads="1"/>
          </p:cNvSpPr>
          <p:nvPr/>
        </p:nvSpPr>
        <p:spPr bwMode="auto">
          <a:xfrm>
            <a:off x="4572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Leaf_Node</a:t>
            </a:r>
          </a:p>
        </p:txBody>
      </p:sp>
      <p:cxnSp>
        <p:nvCxnSpPr>
          <p:cNvPr id="123" name="AutoShape 177"/>
          <p:cNvCxnSpPr>
            <a:cxnSpLocks noChangeShapeType="1"/>
            <a:stCxn id="122" idx="0"/>
            <a:endCxn id="117" idx="2"/>
          </p:cNvCxnSpPr>
          <p:nvPr/>
        </p:nvCxnSpPr>
        <p:spPr bwMode="auto">
          <a:xfrm rot="5400000" flipH="1" flipV="1">
            <a:off x="1482705" y="2928573"/>
            <a:ext cx="457200" cy="13652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24" name="Rectangle 178"/>
          <p:cNvSpPr>
            <a:spLocks noChangeArrowheads="1"/>
          </p:cNvSpPr>
          <p:nvPr/>
        </p:nvSpPr>
        <p:spPr bwMode="auto">
          <a:xfrm>
            <a:off x="18288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179"/>
          <p:cNvSpPr>
            <a:spLocks noChangeArrowheads="1"/>
          </p:cNvSpPr>
          <p:nvPr/>
        </p:nvSpPr>
        <p:spPr bwMode="auto">
          <a:xfrm>
            <a:off x="4572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cxnSp>
        <p:nvCxnSpPr>
          <p:cNvPr id="126" name="AutoShape 180"/>
          <p:cNvCxnSpPr>
            <a:cxnSpLocks noChangeShapeType="1"/>
            <a:stCxn id="125" idx="0"/>
            <a:endCxn id="118" idx="2"/>
          </p:cNvCxnSpPr>
          <p:nvPr/>
        </p:nvCxnSpPr>
        <p:spPr bwMode="auto">
          <a:xfrm rot="16200000">
            <a:off x="1485900" y="37635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27" name="AutoShape 181"/>
          <p:cNvCxnSpPr>
            <a:cxnSpLocks noChangeShapeType="1"/>
            <a:stCxn id="124" idx="0"/>
            <a:endCxn id="118" idx="2"/>
          </p:cNvCxnSpPr>
          <p:nvPr/>
        </p:nvCxnSpPr>
        <p:spPr bwMode="auto">
          <a:xfrm rot="16200000">
            <a:off x="21717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28" name="Rectangle 182"/>
          <p:cNvSpPr>
            <a:spLocks noChangeArrowheads="1"/>
          </p:cNvSpPr>
          <p:nvPr/>
        </p:nvSpPr>
        <p:spPr bwMode="auto">
          <a:xfrm>
            <a:off x="32004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Negate_Node</a:t>
            </a:r>
          </a:p>
        </p:txBody>
      </p:sp>
      <p:sp>
        <p:nvSpPr>
          <p:cNvPr id="129" name="Rectangle 183"/>
          <p:cNvSpPr>
            <a:spLocks noChangeArrowheads="1"/>
          </p:cNvSpPr>
          <p:nvPr/>
        </p:nvSpPr>
        <p:spPr bwMode="auto">
          <a:xfrm>
            <a:off x="11430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Multiply_Node</a:t>
            </a:r>
          </a:p>
        </p:txBody>
      </p:sp>
      <p:sp>
        <p:nvSpPr>
          <p:cNvPr id="130" name="Rectangle 184"/>
          <p:cNvSpPr>
            <a:spLocks noChangeArrowheads="1"/>
          </p:cNvSpPr>
          <p:nvPr/>
        </p:nvSpPr>
        <p:spPr bwMode="auto">
          <a:xfrm>
            <a:off x="25146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Divide_Node</a:t>
            </a:r>
          </a:p>
        </p:txBody>
      </p:sp>
      <p:cxnSp>
        <p:nvCxnSpPr>
          <p:cNvPr id="131" name="AutoShape 185"/>
          <p:cNvCxnSpPr>
            <a:cxnSpLocks noChangeShapeType="1"/>
            <a:stCxn id="129" idx="0"/>
            <a:endCxn id="118" idx="2"/>
          </p:cNvCxnSpPr>
          <p:nvPr/>
        </p:nvCxnSpPr>
        <p:spPr bwMode="auto">
          <a:xfrm rot="16200000">
            <a:off x="1524000" y="4411278"/>
            <a:ext cx="1066800" cy="685800"/>
          </a:xfrm>
          <a:prstGeom prst="bentConnector3">
            <a:avLst>
              <a:gd name="adj1" fmla="val 78718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32" name="AutoShape 186"/>
          <p:cNvCxnSpPr>
            <a:cxnSpLocks noChangeShapeType="1"/>
            <a:stCxn id="130" idx="0"/>
            <a:endCxn id="118" idx="2"/>
          </p:cNvCxnSpPr>
          <p:nvPr/>
        </p:nvCxnSpPr>
        <p:spPr bwMode="auto">
          <a:xfrm rot="5400000" flipH="1">
            <a:off x="22098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33" name="AutoShape 187"/>
          <p:cNvCxnSpPr>
            <a:cxnSpLocks noChangeShapeType="1"/>
            <a:stCxn id="128" idx="0"/>
            <a:endCxn id="120" idx="2"/>
          </p:cNvCxnSpPr>
          <p:nvPr/>
        </p:nvCxnSpPr>
        <p:spPr bwMode="auto">
          <a:xfrm rot="16200000">
            <a:off x="35433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134" name="AutoShape 188"/>
          <p:cNvCxnSpPr>
            <a:cxnSpLocks noChangeShapeType="1"/>
            <a:stCxn id="113" idx="2"/>
            <a:endCxn id="130" idx="2"/>
          </p:cNvCxnSpPr>
          <p:nvPr/>
        </p:nvCxnSpPr>
        <p:spPr bwMode="auto">
          <a:xfrm rot="5400000">
            <a:off x="5257006" y="34976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35" name="AutoShape 189"/>
          <p:cNvCxnSpPr>
            <a:cxnSpLocks noChangeShapeType="1"/>
            <a:stCxn id="107" idx="2"/>
            <a:endCxn id="124" idx="2"/>
          </p:cNvCxnSpPr>
          <p:nvPr/>
        </p:nvCxnSpPr>
        <p:spPr bwMode="auto">
          <a:xfrm rot="5400000">
            <a:off x="45712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36" name="AutoShape 190"/>
          <p:cNvCxnSpPr>
            <a:cxnSpLocks noChangeShapeType="1"/>
            <a:stCxn id="111" idx="2"/>
            <a:endCxn id="128" idx="2"/>
          </p:cNvCxnSpPr>
          <p:nvPr/>
        </p:nvCxnSpPr>
        <p:spPr bwMode="auto">
          <a:xfrm rot="5400000">
            <a:off x="59428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37" name="Text Box 192"/>
          <p:cNvSpPr txBox="1">
            <a:spLocks noChangeArrowheads="1"/>
          </p:cNvSpPr>
          <p:nvPr/>
        </p:nvSpPr>
        <p:spPr bwMode="auto">
          <a:xfrm>
            <a:off x="7391400" y="2926965"/>
            <a:ext cx="98456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/>
              <a:t>&lt;&lt; </a:t>
            </a:r>
            <a:r>
              <a:rPr lang="en-US" sz="1100" dirty="0" smtClean="0"/>
              <a:t>build </a:t>
            </a:r>
            <a:r>
              <a:rPr lang="en-US" sz="1100" dirty="0"/>
              <a:t>&gt;&gt;</a:t>
            </a:r>
          </a:p>
        </p:txBody>
      </p:sp>
      <p:sp>
        <p:nvSpPr>
          <p:cNvPr id="138" name="Text Box 193"/>
          <p:cNvSpPr txBox="1">
            <a:spLocks noChangeArrowheads="1"/>
          </p:cNvSpPr>
          <p:nvPr/>
        </p:nvSpPr>
        <p:spPr bwMode="auto">
          <a:xfrm>
            <a:off x="7557250" y="1860165"/>
            <a:ext cx="89960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/>
              <a:t>&lt;&lt; use &gt;&gt;</a:t>
            </a:r>
          </a:p>
        </p:txBody>
      </p:sp>
      <p:sp>
        <p:nvSpPr>
          <p:cNvPr id="139" name="Text Box 194"/>
          <p:cNvSpPr txBox="1">
            <a:spLocks noChangeArrowheads="1"/>
          </p:cNvSpPr>
          <p:nvPr/>
        </p:nvSpPr>
        <p:spPr bwMode="auto">
          <a:xfrm>
            <a:off x="4114800" y="5441565"/>
            <a:ext cx="894797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 smtClean="0"/>
              <a:t>&lt;&lt;build&gt;&gt;</a:t>
            </a:r>
            <a:endParaRPr lang="en-US" sz="1100" dirty="0"/>
          </a:p>
        </p:txBody>
      </p:sp>
      <p:sp>
        <p:nvSpPr>
          <p:cNvPr id="140" name="Text Box 195"/>
          <p:cNvSpPr txBox="1">
            <a:spLocks noChangeArrowheads="1"/>
          </p:cNvSpPr>
          <p:nvPr/>
        </p:nvSpPr>
        <p:spPr bwMode="auto">
          <a:xfrm>
            <a:off x="3962400" y="4374765"/>
            <a:ext cx="894797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 smtClean="0"/>
              <a:t>&lt;&lt;build&gt;&gt;</a:t>
            </a:r>
            <a:endParaRPr lang="en-US" sz="1100" dirty="0"/>
          </a:p>
        </p:txBody>
      </p:sp>
      <p:sp>
        <p:nvSpPr>
          <p:cNvPr id="141" name="Isosceles Triangle 140"/>
          <p:cNvSpPr/>
          <p:nvPr/>
        </p:nvSpPr>
        <p:spPr bwMode="auto">
          <a:xfrm>
            <a:off x="2328862" y="3404034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Isosceles Triangle 141"/>
          <p:cNvSpPr/>
          <p:nvPr/>
        </p:nvSpPr>
        <p:spPr bwMode="auto">
          <a:xfrm>
            <a:off x="6672263" y="3404034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" name="Isosceles Triangle 142"/>
          <p:cNvSpPr/>
          <p:nvPr/>
        </p:nvSpPr>
        <p:spPr bwMode="auto">
          <a:xfrm>
            <a:off x="2328862" y="4228228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" name="Isosceles Triangle 143"/>
          <p:cNvSpPr/>
          <p:nvPr/>
        </p:nvSpPr>
        <p:spPr bwMode="auto">
          <a:xfrm>
            <a:off x="3700462" y="4228228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5" name="Isosceles Triangle 144"/>
          <p:cNvSpPr/>
          <p:nvPr/>
        </p:nvSpPr>
        <p:spPr bwMode="auto">
          <a:xfrm>
            <a:off x="6672263" y="424640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Isosceles Triangle 145"/>
          <p:cNvSpPr/>
          <p:nvPr/>
        </p:nvSpPr>
        <p:spPr bwMode="auto">
          <a:xfrm>
            <a:off x="8043863" y="425287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74"/>
          <p:cNvSpPr/>
          <p:nvPr/>
        </p:nvSpPr>
        <p:spPr bwMode="auto">
          <a:xfrm>
            <a:off x="0" y="6391275"/>
            <a:ext cx="9144000" cy="4667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Rectangle 28"/>
          <p:cNvSpPr>
            <a:spLocks noChangeArrowheads="1"/>
          </p:cNvSpPr>
          <p:nvPr/>
        </p:nvSpPr>
        <p:spPr bwMode="auto">
          <a:xfrm>
            <a:off x="68421" y="6397342"/>
            <a:ext cx="8991600" cy="43021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There are </a:t>
            </a:r>
            <a:r>
              <a:rPr lang="en-US" sz="2000" i="1" dirty="0" smtClean="0"/>
              <a:t>many</a:t>
            </a:r>
            <a:r>
              <a:rPr lang="en-US" sz="2000" dirty="0" smtClean="0"/>
              <a:t> classes, but only a handful of patterns involved in this design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25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4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5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598005" y="1704205"/>
            <a:ext cx="46910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lvl="1" indent="-233363">
              <a:buClrTx/>
              <a:buSzTx/>
              <a:defRPr/>
            </a:pPr>
            <a:endParaRPr lang="en-US" sz="2000" kern="0" dirty="0" smtClean="0"/>
          </a:p>
          <a:p>
            <a:pPr marL="233363" lvl="1" indent="-233363">
              <a:buClrTx/>
              <a:buSzTx/>
              <a:defRPr/>
            </a:pPr>
            <a:endParaRPr lang="en-US" sz="2000" kern="0" dirty="0"/>
          </a:p>
          <a:p>
            <a:pPr marL="233363" lvl="1" indent="-233363">
              <a:buClrTx/>
              <a:buSzTx/>
              <a:defRPr/>
            </a:pPr>
            <a:endParaRPr lang="en-US" sz="2000" kern="0" dirty="0" smtClean="0"/>
          </a:p>
          <a:p>
            <a:pPr marL="233363" lvl="1" indent="-233363">
              <a:buClrTx/>
              <a:buSzTx/>
              <a:defRPr/>
            </a:pPr>
            <a:r>
              <a:rPr lang="en-US" sz="2000" kern="0" dirty="0" smtClean="0"/>
              <a:t>“</a:t>
            </a:r>
            <a:r>
              <a:rPr lang="en-US" sz="2000" kern="0" dirty="0"/>
              <a:t>in-order” expression     = </a:t>
            </a:r>
            <a:r>
              <a:rPr lang="en-US" sz="2000" b="1" kern="0" dirty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marL="233363" lvl="1" indent="-233363">
              <a:buClrTx/>
              <a:buSzTx/>
              <a:defRPr/>
            </a:pP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indent="-169863">
              <a:lnSpc>
                <a:spcPct val="100000"/>
              </a:lnSpc>
              <a:buClrTx/>
              <a:buSzTx/>
              <a:defRPr/>
            </a:pP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5752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Parsing Expressions &amp; Creating an Expression Tree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66" y="1517290"/>
            <a:ext cx="4259907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Simplify &amp; centralize the creation of all nodes in the composite expression tree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sp>
        <p:nvSpPr>
          <p:cNvPr id="93191" name="Right Brace 42"/>
          <p:cNvSpPr>
            <a:spLocks/>
          </p:cNvSpPr>
          <p:nvPr/>
        </p:nvSpPr>
        <p:spPr bwMode="auto">
          <a:xfrm rot="5400000">
            <a:off x="6587555" y="1358188"/>
            <a:ext cx="532662" cy="3948146"/>
          </a:xfrm>
          <a:prstGeom prst="rightBrace">
            <a:avLst>
              <a:gd name="adj1" fmla="val 47019"/>
              <a:gd name="adj2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 dirty="0">
              <a:latin typeface="Arial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499" y="3661348"/>
            <a:ext cx="3798762" cy="263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5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598005" y="1704205"/>
            <a:ext cx="46910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lvl="1" indent="-233363">
              <a:buClrTx/>
              <a:buSzTx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“</a:t>
            </a:r>
            <a:r>
              <a:rPr lang="en-US" sz="2000" kern="0" dirty="0">
                <a:latin typeface="+mn-lt"/>
                <a:ea typeface="+mn-ea"/>
                <a:cs typeface="+mn-cs"/>
              </a:rPr>
              <a:t>pre-order” expression  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*-5+34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“post-order”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5-34+*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“level-order”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*-+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534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/>
              <a:t>“in-order” expression     = </a:t>
            </a:r>
            <a:r>
              <a:rPr lang="en-US" sz="2000" b="1" kern="0" dirty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marL="233363" lvl="1" indent="-233363">
              <a:buClrTx/>
              <a:buSzTx/>
              <a:defRPr/>
            </a:pP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indent="-169863">
              <a:lnSpc>
                <a:spcPct val="100000"/>
              </a:lnSpc>
              <a:buClrTx/>
              <a:buSzTx/>
              <a:defRPr/>
            </a:pP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5752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Parsing Expressions &amp; Creating an Expression Tree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66" y="1517290"/>
            <a:ext cx="4259907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Simplify &amp; centralize the creation of all nodes in the composite expression tree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Be extensible for future types of expression formats &amp; optimizations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sp>
        <p:nvSpPr>
          <p:cNvPr id="93191" name="Right Brace 42"/>
          <p:cNvSpPr>
            <a:spLocks/>
          </p:cNvSpPr>
          <p:nvPr/>
        </p:nvSpPr>
        <p:spPr bwMode="auto">
          <a:xfrm rot="5400000">
            <a:off x="6587555" y="1358188"/>
            <a:ext cx="532662" cy="3948146"/>
          </a:xfrm>
          <a:prstGeom prst="rightBrace">
            <a:avLst>
              <a:gd name="adj1" fmla="val 47019"/>
              <a:gd name="adj2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 dirty="0">
              <a:latin typeface="Arial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499" y="3661348"/>
            <a:ext cx="3798762" cy="263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46471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5752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Parsing Expressions &amp; Creating an Expression Tree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66" y="1517290"/>
            <a:ext cx="4155998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Simplify &amp; centralize the creation of all nodes in the composite expression tree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 extensible for future types of expression formats &amp; optimizations</a:t>
            </a:r>
          </a:p>
          <a:p>
            <a:pPr marL="0" indent="0">
              <a:spcBef>
                <a:spcPts val="600"/>
              </a:spcBef>
              <a:buNone/>
              <a:defRPr/>
            </a:pPr>
            <a:r>
              <a:rPr lang="en-US" sz="2000" b="1" dirty="0" smtClean="0"/>
              <a:t>Constraints/forces</a:t>
            </a:r>
            <a:endParaRPr lang="en-US" sz="2000" b="1" dirty="0"/>
          </a:p>
          <a:p>
            <a:pPr marL="228600" lvl="1" indent="-228600"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/>
              <a:t>Don’t recode existing clients when </a:t>
            </a:r>
            <a:r>
              <a:rPr lang="en-US" sz="2000" dirty="0" smtClean="0"/>
              <a:t>new types of expression formats are added</a:t>
            </a:r>
            <a:endParaRPr lang="en-US" sz="2000" dirty="0"/>
          </a:p>
          <a:p>
            <a:pPr marL="228600" lvl="1" indent="-228600"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/>
              <a:t>Add new </a:t>
            </a:r>
            <a:r>
              <a:rPr lang="en-US" sz="2000" dirty="0" smtClean="0"/>
              <a:t>user input expressions </a:t>
            </a:r>
            <a:r>
              <a:rPr lang="en-US" sz="2000" dirty="0"/>
              <a:t>without recompiling existing code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sp>
        <p:nvSpPr>
          <p:cNvPr id="7" name="Rectangle 5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598005" y="1704205"/>
            <a:ext cx="4691063" cy="192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lvl="1" indent="-233363">
              <a:buClrTx/>
              <a:buSzTx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“</a:t>
            </a:r>
            <a:r>
              <a:rPr lang="en-US" sz="2000" kern="0" dirty="0">
                <a:latin typeface="+mn-lt"/>
                <a:ea typeface="+mn-ea"/>
                <a:cs typeface="+mn-cs"/>
              </a:rPr>
              <a:t>pre-order” expression  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*-5+34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“post-order”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5-34+*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“level-order” expression =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*-+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534</a:t>
            </a:r>
          </a:p>
          <a:p>
            <a:pPr marL="233363" lvl="1" indent="-233363">
              <a:buClrTx/>
              <a:buSzTx/>
              <a:defRPr/>
            </a:pPr>
            <a:r>
              <a:rPr lang="en-US" sz="2000" kern="0" dirty="0"/>
              <a:t>“in-order” expression     = </a:t>
            </a:r>
            <a:r>
              <a:rPr lang="en-US" sz="2000" b="1" kern="0" dirty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marL="233363" lvl="1" indent="-233363">
              <a:buClrTx/>
              <a:buSzTx/>
              <a:defRPr/>
            </a:pP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indent="-169863">
              <a:lnSpc>
                <a:spcPct val="100000"/>
              </a:lnSpc>
              <a:buClrTx/>
              <a:buSzTx/>
              <a:defRPr/>
            </a:pP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ight Brace 42"/>
          <p:cNvSpPr>
            <a:spLocks/>
          </p:cNvSpPr>
          <p:nvPr/>
        </p:nvSpPr>
        <p:spPr bwMode="auto">
          <a:xfrm rot="5400000">
            <a:off x="6587555" y="1358188"/>
            <a:ext cx="532662" cy="3948146"/>
          </a:xfrm>
          <a:prstGeom prst="rightBrace">
            <a:avLst>
              <a:gd name="adj1" fmla="val 47019"/>
              <a:gd name="adj2" fmla="val 50000"/>
            </a:avLst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 dirty="0">
              <a:latin typeface="Arial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3499" y="3661348"/>
            <a:ext cx="3798762" cy="263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91403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40660"/>
            <a:ext cx="9144000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Build Expression Tree Using Interpreter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069" y="1143838"/>
            <a:ext cx="2936355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Use an interpreter to create a </a:t>
            </a:r>
            <a:r>
              <a:rPr lang="en-US" sz="2000" i="1" dirty="0"/>
              <a:t>parse tree </a:t>
            </a:r>
            <a:r>
              <a:rPr lang="en-US" sz="2000" dirty="0"/>
              <a:t>corresponding to </a:t>
            </a:r>
            <a:r>
              <a:rPr lang="en-US" sz="2000" dirty="0" smtClean="0"/>
              <a:t>user input </a:t>
            </a:r>
            <a:r>
              <a:rPr lang="en-US" sz="2000" dirty="0"/>
              <a:t>expression 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09165" y="1735076"/>
            <a:ext cx="1337310" cy="523220"/>
          </a:xfrm>
          <a:prstGeom prst="rect">
            <a:avLst/>
          </a:prstGeom>
          <a:solidFill>
            <a:srgbClr val="FFFF99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94216" name="Rectangle 6"/>
          <p:cNvSpPr>
            <a:spLocks noChangeArrowheads="1"/>
          </p:cNvSpPr>
          <p:nvPr/>
        </p:nvSpPr>
        <p:spPr bwMode="auto">
          <a:xfrm>
            <a:off x="5141034" y="2998803"/>
            <a:ext cx="143545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r>
              <a:rPr lang="en-US" sz="1400" dirty="0" smtClean="0">
                <a:latin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</a:rPr>
            </a:br>
            <a:r>
              <a:rPr lang="en-US" sz="1400" dirty="0" smtClean="0">
                <a:latin typeface="Arial" pitchFamily="34" charset="0"/>
              </a:rPr>
              <a:t>_Context</a:t>
            </a:r>
            <a:endParaRPr lang="en-US" sz="1400" dirty="0">
              <a:latin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18447" y="1296498"/>
            <a:ext cx="1349375" cy="1062037"/>
            <a:chOff x="3085512" y="2117056"/>
            <a:chExt cx="1349375" cy="1062037"/>
          </a:xfrm>
        </p:grpSpPr>
        <p:sp>
          <p:nvSpPr>
            <p:cNvPr id="94217" name="Rectangle 6"/>
            <p:cNvSpPr>
              <a:spLocks noChangeArrowheads="1"/>
            </p:cNvSpPr>
            <p:nvPr/>
          </p:nvSpPr>
          <p:spPr bwMode="auto">
            <a:xfrm>
              <a:off x="3085512" y="2117056"/>
              <a:ext cx="1349375" cy="1062037"/>
            </a:xfrm>
            <a:prstGeom prst="rect">
              <a:avLst/>
            </a:prstGeom>
            <a:solidFill>
              <a:srgbClr val="FFC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 dirty="0" err="1">
                  <a:latin typeface="Arial" pitchFamily="34" charset="0"/>
                </a:rPr>
                <a:t>In_Order</a:t>
              </a:r>
              <a:r>
                <a:rPr lang="en-US" sz="1400" dirty="0">
                  <a:latin typeface="Arial" pitchFamily="34" charset="0"/>
                </a:rPr>
                <a:t>_ </a:t>
              </a:r>
              <a:r>
                <a:rPr lang="en-US" sz="1400" dirty="0" err="1">
                  <a:latin typeface="Arial" pitchFamily="34" charset="0"/>
                </a:rPr>
                <a:t>Uninitialized_State</a:t>
              </a:r>
              <a:endParaRPr lang="en-US" sz="1400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 dirty="0" err="1">
                  <a:latin typeface="Arial" pitchFamily="34" charset="0"/>
                </a:rPr>
                <a:t>make_tree</a:t>
              </a:r>
              <a:r>
                <a:rPr lang="en-US" sz="1400" dirty="0">
                  <a:latin typeface="Arial" pitchFamily="34" charset="0"/>
                </a:rPr>
                <a:t>()</a:t>
              </a:r>
            </a:p>
          </p:txBody>
        </p:sp>
        <p:cxnSp>
          <p:nvCxnSpPr>
            <p:cNvPr id="94218" name="Straight Connector 13"/>
            <p:cNvCxnSpPr>
              <a:cxnSpLocks noChangeShapeType="1"/>
            </p:cNvCxnSpPr>
            <p:nvPr/>
          </p:nvCxnSpPr>
          <p:spPr bwMode="auto">
            <a:xfrm>
              <a:off x="3085512" y="2855243"/>
              <a:ext cx="1349375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94220" name="Elbow Connector 19"/>
          <p:cNvCxnSpPr>
            <a:cxnSpLocks noChangeShapeType="1"/>
            <a:stCxn id="35" idx="4"/>
            <a:endCxn id="9" idx="3"/>
          </p:cNvCxnSpPr>
          <p:nvPr/>
        </p:nvCxnSpPr>
        <p:spPr bwMode="auto">
          <a:xfrm rot="5400000" flipH="1">
            <a:off x="5859828" y="1183333"/>
            <a:ext cx="289379" cy="1916086"/>
          </a:xfrm>
          <a:prstGeom prst="bentConnector4">
            <a:avLst>
              <a:gd name="adj1" fmla="val -78997"/>
              <a:gd name="adj2" fmla="val 67138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4221" name="Elbow Connector 21"/>
          <p:cNvCxnSpPr>
            <a:cxnSpLocks noChangeShapeType="1"/>
            <a:stCxn id="9" idx="2"/>
            <a:endCxn id="15" idx="1"/>
          </p:cNvCxnSpPr>
          <p:nvPr/>
        </p:nvCxnSpPr>
        <p:spPr bwMode="auto">
          <a:xfrm rot="5400000">
            <a:off x="3426009" y="2302653"/>
            <a:ext cx="996168" cy="907455"/>
          </a:xfrm>
          <a:prstGeom prst="bentConnector4">
            <a:avLst>
              <a:gd name="adj1" fmla="val 40438"/>
              <a:gd name="adj2" fmla="val 125191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5" name="Rectangle 154"/>
          <p:cNvSpPr>
            <a:spLocks noChangeArrowheads="1"/>
          </p:cNvSpPr>
          <p:nvPr/>
        </p:nvSpPr>
        <p:spPr bwMode="auto">
          <a:xfrm>
            <a:off x="3470365" y="3063964"/>
            <a:ext cx="1143000" cy="38100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Symbol</a:t>
            </a:r>
          </a:p>
        </p:txBody>
      </p:sp>
      <p:sp>
        <p:nvSpPr>
          <p:cNvPr id="16" name="Rectangle 155"/>
          <p:cNvSpPr>
            <a:spLocks noChangeArrowheads="1"/>
          </p:cNvSpPr>
          <p:nvPr/>
        </p:nvSpPr>
        <p:spPr bwMode="auto">
          <a:xfrm>
            <a:off x="3470365" y="39021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Operator</a:t>
            </a:r>
          </a:p>
        </p:txBody>
      </p:sp>
      <p:cxnSp>
        <p:nvCxnSpPr>
          <p:cNvPr id="17" name="AutoShape 156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>
            <a:off x="3813265" y="36735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8" name="Rectangle 157"/>
          <p:cNvSpPr>
            <a:spLocks noChangeArrowheads="1"/>
          </p:cNvSpPr>
          <p:nvPr/>
        </p:nvSpPr>
        <p:spPr bwMode="auto">
          <a:xfrm>
            <a:off x="4841965" y="39021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Unary_Operator</a:t>
            </a:r>
          </a:p>
        </p:txBody>
      </p:sp>
      <p:cxnSp>
        <p:nvCxnSpPr>
          <p:cNvPr id="19" name="AutoShape 158"/>
          <p:cNvCxnSpPr>
            <a:cxnSpLocks noChangeShapeType="1"/>
            <a:stCxn id="18" idx="0"/>
            <a:endCxn id="15" idx="2"/>
          </p:cNvCxnSpPr>
          <p:nvPr/>
        </p:nvCxnSpPr>
        <p:spPr bwMode="auto">
          <a:xfrm rot="5400000" flipH="1">
            <a:off x="4499065" y="2987764"/>
            <a:ext cx="457200" cy="1371600"/>
          </a:xfrm>
          <a:prstGeom prst="bentConnector3">
            <a:avLst>
              <a:gd name="adj1" fmla="val 32792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0" name="Rectangle 159"/>
          <p:cNvSpPr>
            <a:spLocks noChangeArrowheads="1"/>
          </p:cNvSpPr>
          <p:nvPr/>
        </p:nvSpPr>
        <p:spPr bwMode="auto">
          <a:xfrm>
            <a:off x="2804965" y="5341708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Number</a:t>
            </a:r>
          </a:p>
        </p:txBody>
      </p:sp>
      <p:cxnSp>
        <p:nvCxnSpPr>
          <p:cNvPr id="21" name="AutoShape 160"/>
          <p:cNvCxnSpPr>
            <a:cxnSpLocks noChangeShapeType="1"/>
            <a:stCxn id="20" idx="0"/>
            <a:endCxn id="15" idx="2"/>
          </p:cNvCxnSpPr>
          <p:nvPr/>
        </p:nvCxnSpPr>
        <p:spPr bwMode="auto">
          <a:xfrm rot="5400000" flipH="1" flipV="1">
            <a:off x="2760793" y="4060636"/>
            <a:ext cx="1896744" cy="665400"/>
          </a:xfrm>
          <a:prstGeom prst="bentConnector3">
            <a:avLst>
              <a:gd name="adj1" fmla="val 83966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2" name="Rectangle 161"/>
          <p:cNvSpPr>
            <a:spLocks noChangeArrowheads="1"/>
          </p:cNvSpPr>
          <p:nvPr/>
        </p:nvSpPr>
        <p:spPr bwMode="auto">
          <a:xfrm>
            <a:off x="3470365" y="47403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Multiply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AutoShape 164"/>
          <p:cNvCxnSpPr>
            <a:cxnSpLocks noChangeShapeType="1"/>
            <a:stCxn id="22" idx="0"/>
            <a:endCxn id="16" idx="2"/>
          </p:cNvCxnSpPr>
          <p:nvPr/>
        </p:nvCxnSpPr>
        <p:spPr bwMode="auto">
          <a:xfrm rot="16200000">
            <a:off x="3813265" y="45117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26" name="Rectangle 165"/>
          <p:cNvSpPr>
            <a:spLocks noChangeArrowheads="1"/>
          </p:cNvSpPr>
          <p:nvPr/>
        </p:nvSpPr>
        <p:spPr bwMode="auto">
          <a:xfrm>
            <a:off x="4841965" y="47403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</a:t>
            </a:r>
          </a:p>
        </p:txBody>
      </p:sp>
      <p:sp>
        <p:nvSpPr>
          <p:cNvPr id="28" name="Rectangle 167"/>
          <p:cNvSpPr>
            <a:spLocks noChangeArrowheads="1"/>
          </p:cNvSpPr>
          <p:nvPr/>
        </p:nvSpPr>
        <p:spPr bwMode="auto">
          <a:xfrm>
            <a:off x="4156165" y="53499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Add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AutoShape 169"/>
          <p:cNvCxnSpPr>
            <a:cxnSpLocks noChangeShapeType="1"/>
          </p:cNvCxnSpPr>
          <p:nvPr/>
        </p:nvCxnSpPr>
        <p:spPr bwMode="auto">
          <a:xfrm rot="5400000" flipH="1">
            <a:off x="3851365" y="4468901"/>
            <a:ext cx="1066800" cy="685800"/>
          </a:xfrm>
          <a:prstGeom prst="bentConnector3">
            <a:avLst>
              <a:gd name="adj1" fmla="val 7033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31" name="AutoShape 170"/>
          <p:cNvCxnSpPr>
            <a:cxnSpLocks noChangeShapeType="1"/>
            <a:stCxn id="26" idx="0"/>
            <a:endCxn id="18" idx="2"/>
          </p:cNvCxnSpPr>
          <p:nvPr/>
        </p:nvCxnSpPr>
        <p:spPr bwMode="auto">
          <a:xfrm rot="16200000">
            <a:off x="5184865" y="45117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32" name="Isosceles Triangle 31"/>
          <p:cNvSpPr/>
          <p:nvPr/>
        </p:nvSpPr>
        <p:spPr bwMode="auto">
          <a:xfrm>
            <a:off x="3970428" y="346642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3970428" y="430878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Isosceles Triangle 33"/>
          <p:cNvSpPr/>
          <p:nvPr/>
        </p:nvSpPr>
        <p:spPr bwMode="auto">
          <a:xfrm>
            <a:off x="5342028" y="4315259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887675" y="2165931"/>
            <a:ext cx="149771" cy="12013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Elbow Connector 19"/>
          <p:cNvCxnSpPr>
            <a:cxnSpLocks noChangeShapeType="1"/>
            <a:endCxn id="94216" idx="3"/>
          </p:cNvCxnSpPr>
          <p:nvPr/>
        </p:nvCxnSpPr>
        <p:spPr bwMode="auto">
          <a:xfrm rot="5400000">
            <a:off x="6272747" y="2570595"/>
            <a:ext cx="993561" cy="386074"/>
          </a:xfrm>
          <a:prstGeom prst="bentConnector2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29305" y="1218733"/>
            <a:ext cx="4218213" cy="3530600"/>
            <a:chOff x="110070" y="1287463"/>
            <a:chExt cx="4218213" cy="35306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Nodes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140906" y="1465263"/>
              <a:ext cx="1187377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Operators</a:t>
              </a:r>
              <a:endParaRPr lang="en-US" i="1" dirty="0"/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10070" y="3132138"/>
              <a:ext cx="1084785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</a:t>
              </a:r>
              <a:endParaRPr lang="en-US" i="1" dirty="0"/>
            </a:p>
          </p:txBody>
        </p:sp>
      </p:grp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Expression trees consist of nodes containing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operands    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Operators </a:t>
            </a:r>
            <a:r>
              <a:rPr lang="en-US" sz="2000" dirty="0"/>
              <a:t>have different precedence levels, different </a:t>
            </a:r>
            <a:r>
              <a:rPr lang="en-US" sz="2000" dirty="0" err="1"/>
              <a:t>associativities</a:t>
            </a:r>
            <a:r>
              <a:rPr lang="en-US" sz="2000" dirty="0"/>
              <a:t>, &amp; different </a:t>
            </a:r>
            <a:r>
              <a:rPr lang="en-US" sz="2000" dirty="0" err="1"/>
              <a:t>arities</a:t>
            </a:r>
            <a:r>
              <a:rPr lang="en-US" sz="2000" dirty="0"/>
              <a:t>, e.g.:  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The multiplication operator has two arguments, whereas unary minus </a:t>
            </a:r>
            <a:r>
              <a:rPr lang="en-US" sz="2000" dirty="0" smtClean="0"/>
              <a:t>operator </a:t>
            </a:r>
            <a:r>
              <a:rPr lang="en-US" sz="2000" dirty="0"/>
              <a:t>has only one  </a:t>
            </a:r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sp>
        <p:nvSpPr>
          <p:cNvPr id="2" name="Rectangle 1"/>
          <p:cNvSpPr/>
          <p:nvPr/>
        </p:nvSpPr>
        <p:spPr bwMode="auto">
          <a:xfrm rot="264109">
            <a:off x="6291955" y="3827057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8813736">
            <a:off x="6561193" y="3857538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783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8203" y="3661348"/>
            <a:ext cx="3381877" cy="2346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340660"/>
            <a:ext cx="9144000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Build Expression Tree Using Interpreter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069" y="1143838"/>
            <a:ext cx="3074109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 an interpreter to create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parse tree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corresponding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user input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expression 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This parse tree is then traversed </a:t>
            </a:r>
            <a:r>
              <a:rPr lang="en-US" sz="2000" dirty="0" smtClean="0"/>
              <a:t>to build </a:t>
            </a:r>
            <a:r>
              <a:rPr lang="en-US" sz="2000" dirty="0"/>
              <a:t>the appropriate type of nodes in the corresponding </a:t>
            </a:r>
            <a:r>
              <a:rPr lang="en-US" sz="2000" i="1" dirty="0" smtClean="0"/>
              <a:t>expression tree</a:t>
            </a:r>
          </a:p>
          <a:p>
            <a:pPr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We create </a:t>
            </a:r>
            <a:r>
              <a:rPr lang="en-US" sz="2000" dirty="0" smtClean="0"/>
              <a:t>the entire </a:t>
            </a:r>
            <a:r>
              <a:rPr lang="en-US" sz="2000" dirty="0"/>
              <a:t>parse tree </a:t>
            </a:r>
            <a:r>
              <a:rPr lang="en-US" sz="2000" dirty="0" smtClean="0"/>
              <a:t>to enable optimizations (as a </a:t>
            </a:r>
            <a:r>
              <a:rPr lang="en-US" sz="2000" smtClean="0"/>
              <a:t>future extension)</a:t>
            </a:r>
            <a:endParaRPr lang="en-US" sz="20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09165" y="1735076"/>
            <a:ext cx="1337310" cy="523220"/>
          </a:xfrm>
          <a:prstGeom prst="rect">
            <a:avLst/>
          </a:prstGeom>
          <a:solidFill>
            <a:srgbClr val="FFFF99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endParaRPr lang="en-US" sz="1400" dirty="0">
              <a:latin typeface="Arial" pitchFamily="34" charset="0"/>
            </a:endParaRPr>
          </a:p>
        </p:txBody>
      </p:sp>
      <p:sp>
        <p:nvSpPr>
          <p:cNvPr id="94216" name="Rectangle 6"/>
          <p:cNvSpPr>
            <a:spLocks noChangeArrowheads="1"/>
          </p:cNvSpPr>
          <p:nvPr/>
        </p:nvSpPr>
        <p:spPr bwMode="auto">
          <a:xfrm>
            <a:off x="5141034" y="2998803"/>
            <a:ext cx="143545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ET_Interpreter</a:t>
            </a:r>
            <a:r>
              <a:rPr lang="en-US" sz="1400" dirty="0" smtClean="0">
                <a:latin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</a:rPr>
            </a:br>
            <a:r>
              <a:rPr lang="en-US" sz="1400" dirty="0" smtClean="0">
                <a:latin typeface="Arial" pitchFamily="34" charset="0"/>
              </a:rPr>
              <a:t>_Context</a:t>
            </a:r>
            <a:endParaRPr lang="en-US" sz="1400" dirty="0">
              <a:latin typeface="Arial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818447" y="1296498"/>
            <a:ext cx="1349375" cy="1062037"/>
            <a:chOff x="3085512" y="2117056"/>
            <a:chExt cx="1349375" cy="1062037"/>
          </a:xfrm>
        </p:grpSpPr>
        <p:sp>
          <p:nvSpPr>
            <p:cNvPr id="94217" name="Rectangle 6"/>
            <p:cNvSpPr>
              <a:spLocks noChangeArrowheads="1"/>
            </p:cNvSpPr>
            <p:nvPr/>
          </p:nvSpPr>
          <p:spPr bwMode="auto">
            <a:xfrm>
              <a:off x="3085512" y="2117056"/>
              <a:ext cx="1349375" cy="1062037"/>
            </a:xfrm>
            <a:prstGeom prst="rect">
              <a:avLst/>
            </a:prstGeom>
            <a:solidFill>
              <a:srgbClr val="FFC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 dirty="0" err="1">
                  <a:latin typeface="Arial" pitchFamily="34" charset="0"/>
                </a:rPr>
                <a:t>In_Order</a:t>
              </a:r>
              <a:r>
                <a:rPr lang="en-US" sz="1400" dirty="0">
                  <a:latin typeface="Arial" pitchFamily="34" charset="0"/>
                </a:rPr>
                <a:t>_ </a:t>
              </a:r>
              <a:r>
                <a:rPr lang="en-US" sz="1400" dirty="0" err="1">
                  <a:latin typeface="Arial" pitchFamily="34" charset="0"/>
                </a:rPr>
                <a:t>Uninitialized_State</a:t>
              </a:r>
              <a:endParaRPr lang="en-US" sz="1400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 dirty="0" err="1">
                  <a:latin typeface="Arial" pitchFamily="34" charset="0"/>
                </a:rPr>
                <a:t>make_tree</a:t>
              </a:r>
              <a:r>
                <a:rPr lang="en-US" sz="1400" dirty="0">
                  <a:latin typeface="Arial" pitchFamily="34" charset="0"/>
                </a:rPr>
                <a:t>()</a:t>
              </a:r>
            </a:p>
          </p:txBody>
        </p:sp>
        <p:cxnSp>
          <p:nvCxnSpPr>
            <p:cNvPr id="94218" name="Straight Connector 13"/>
            <p:cNvCxnSpPr>
              <a:cxnSpLocks noChangeShapeType="1"/>
            </p:cNvCxnSpPr>
            <p:nvPr/>
          </p:nvCxnSpPr>
          <p:spPr bwMode="auto">
            <a:xfrm>
              <a:off x="3085512" y="2855243"/>
              <a:ext cx="1349375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94220" name="Elbow Connector 19"/>
          <p:cNvCxnSpPr>
            <a:cxnSpLocks noChangeShapeType="1"/>
            <a:stCxn id="35" idx="4"/>
            <a:endCxn id="9" idx="3"/>
          </p:cNvCxnSpPr>
          <p:nvPr/>
        </p:nvCxnSpPr>
        <p:spPr bwMode="auto">
          <a:xfrm rot="5400000" flipH="1">
            <a:off x="5859828" y="1183333"/>
            <a:ext cx="289379" cy="1916086"/>
          </a:xfrm>
          <a:prstGeom prst="bentConnector4">
            <a:avLst>
              <a:gd name="adj1" fmla="val -78997"/>
              <a:gd name="adj2" fmla="val 67138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4221" name="Elbow Connector 21"/>
          <p:cNvCxnSpPr>
            <a:cxnSpLocks noChangeShapeType="1"/>
            <a:stCxn id="9" idx="2"/>
            <a:endCxn id="15" idx="1"/>
          </p:cNvCxnSpPr>
          <p:nvPr/>
        </p:nvCxnSpPr>
        <p:spPr bwMode="auto">
          <a:xfrm rot="5400000">
            <a:off x="3426009" y="2302653"/>
            <a:ext cx="996168" cy="907455"/>
          </a:xfrm>
          <a:prstGeom prst="bentConnector4">
            <a:avLst>
              <a:gd name="adj1" fmla="val 40438"/>
              <a:gd name="adj2" fmla="val 125191"/>
            </a:avLst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5" name="Rectangle 154"/>
          <p:cNvSpPr>
            <a:spLocks noChangeArrowheads="1"/>
          </p:cNvSpPr>
          <p:nvPr/>
        </p:nvSpPr>
        <p:spPr bwMode="auto">
          <a:xfrm>
            <a:off x="3470365" y="3063964"/>
            <a:ext cx="1143000" cy="381000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Symbol</a:t>
            </a:r>
          </a:p>
        </p:txBody>
      </p:sp>
      <p:sp>
        <p:nvSpPr>
          <p:cNvPr id="16" name="Rectangle 155"/>
          <p:cNvSpPr>
            <a:spLocks noChangeArrowheads="1"/>
          </p:cNvSpPr>
          <p:nvPr/>
        </p:nvSpPr>
        <p:spPr bwMode="auto">
          <a:xfrm>
            <a:off x="3470365" y="39021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Operator</a:t>
            </a:r>
          </a:p>
        </p:txBody>
      </p:sp>
      <p:cxnSp>
        <p:nvCxnSpPr>
          <p:cNvPr id="17" name="AutoShape 156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>
            <a:off x="3813265" y="36735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8" name="Rectangle 157"/>
          <p:cNvSpPr>
            <a:spLocks noChangeArrowheads="1"/>
          </p:cNvSpPr>
          <p:nvPr/>
        </p:nvSpPr>
        <p:spPr bwMode="auto">
          <a:xfrm>
            <a:off x="4841965" y="39021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Unary_Operator</a:t>
            </a:r>
          </a:p>
        </p:txBody>
      </p:sp>
      <p:cxnSp>
        <p:nvCxnSpPr>
          <p:cNvPr id="19" name="AutoShape 158"/>
          <p:cNvCxnSpPr>
            <a:cxnSpLocks noChangeShapeType="1"/>
            <a:stCxn id="18" idx="0"/>
            <a:endCxn id="15" idx="2"/>
          </p:cNvCxnSpPr>
          <p:nvPr/>
        </p:nvCxnSpPr>
        <p:spPr bwMode="auto">
          <a:xfrm rot="5400000" flipH="1">
            <a:off x="4499065" y="2987764"/>
            <a:ext cx="457200" cy="1371600"/>
          </a:xfrm>
          <a:prstGeom prst="bentConnector3">
            <a:avLst>
              <a:gd name="adj1" fmla="val 32792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0" name="Rectangle 159"/>
          <p:cNvSpPr>
            <a:spLocks noChangeArrowheads="1"/>
          </p:cNvSpPr>
          <p:nvPr/>
        </p:nvSpPr>
        <p:spPr bwMode="auto">
          <a:xfrm>
            <a:off x="2804965" y="5341708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Number</a:t>
            </a:r>
          </a:p>
        </p:txBody>
      </p:sp>
      <p:cxnSp>
        <p:nvCxnSpPr>
          <p:cNvPr id="21" name="AutoShape 160"/>
          <p:cNvCxnSpPr>
            <a:cxnSpLocks noChangeShapeType="1"/>
            <a:stCxn id="20" idx="0"/>
            <a:endCxn id="15" idx="2"/>
          </p:cNvCxnSpPr>
          <p:nvPr/>
        </p:nvCxnSpPr>
        <p:spPr bwMode="auto">
          <a:xfrm rot="5400000" flipH="1" flipV="1">
            <a:off x="2760793" y="4060636"/>
            <a:ext cx="1896744" cy="665400"/>
          </a:xfrm>
          <a:prstGeom prst="bentConnector3">
            <a:avLst>
              <a:gd name="adj1" fmla="val 83966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2" name="Rectangle 161"/>
          <p:cNvSpPr>
            <a:spLocks noChangeArrowheads="1"/>
          </p:cNvSpPr>
          <p:nvPr/>
        </p:nvSpPr>
        <p:spPr bwMode="auto">
          <a:xfrm>
            <a:off x="3470365" y="47403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Multiply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5" name="AutoShape 164"/>
          <p:cNvCxnSpPr>
            <a:cxnSpLocks noChangeShapeType="1"/>
            <a:stCxn id="22" idx="0"/>
            <a:endCxn id="16" idx="2"/>
          </p:cNvCxnSpPr>
          <p:nvPr/>
        </p:nvCxnSpPr>
        <p:spPr bwMode="auto">
          <a:xfrm rot="16200000">
            <a:off x="3813265" y="45117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26" name="Rectangle 165"/>
          <p:cNvSpPr>
            <a:spLocks noChangeArrowheads="1"/>
          </p:cNvSpPr>
          <p:nvPr/>
        </p:nvSpPr>
        <p:spPr bwMode="auto">
          <a:xfrm>
            <a:off x="4841965" y="47403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</a:t>
            </a:r>
          </a:p>
        </p:txBody>
      </p:sp>
      <p:sp>
        <p:nvSpPr>
          <p:cNvPr id="28" name="Rectangle 167"/>
          <p:cNvSpPr>
            <a:spLocks noChangeArrowheads="1"/>
          </p:cNvSpPr>
          <p:nvPr/>
        </p:nvSpPr>
        <p:spPr bwMode="auto">
          <a:xfrm>
            <a:off x="4156165" y="5349964"/>
            <a:ext cx="1143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Add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AutoShape 169"/>
          <p:cNvCxnSpPr>
            <a:cxnSpLocks noChangeShapeType="1"/>
          </p:cNvCxnSpPr>
          <p:nvPr/>
        </p:nvCxnSpPr>
        <p:spPr bwMode="auto">
          <a:xfrm rot="5400000" flipH="1">
            <a:off x="3851365" y="4468901"/>
            <a:ext cx="1066800" cy="685800"/>
          </a:xfrm>
          <a:prstGeom prst="bentConnector3">
            <a:avLst>
              <a:gd name="adj1" fmla="val 7033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31" name="AutoShape 170"/>
          <p:cNvCxnSpPr>
            <a:cxnSpLocks noChangeShapeType="1"/>
            <a:stCxn id="26" idx="0"/>
            <a:endCxn id="18" idx="2"/>
          </p:cNvCxnSpPr>
          <p:nvPr/>
        </p:nvCxnSpPr>
        <p:spPr bwMode="auto">
          <a:xfrm rot="16200000">
            <a:off x="5184865" y="4511764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32" name="Isosceles Triangle 31"/>
          <p:cNvSpPr/>
          <p:nvPr/>
        </p:nvSpPr>
        <p:spPr bwMode="auto">
          <a:xfrm>
            <a:off x="3970428" y="346642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>
            <a:off x="3970428" y="430878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Isosceles Triangle 33"/>
          <p:cNvSpPr/>
          <p:nvPr/>
        </p:nvSpPr>
        <p:spPr bwMode="auto">
          <a:xfrm>
            <a:off x="5342028" y="4315259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887675" y="2165931"/>
            <a:ext cx="149771" cy="120134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Elbow Connector 19"/>
          <p:cNvCxnSpPr>
            <a:cxnSpLocks noChangeShapeType="1"/>
            <a:endCxn id="94216" idx="3"/>
          </p:cNvCxnSpPr>
          <p:nvPr/>
        </p:nvCxnSpPr>
        <p:spPr bwMode="auto">
          <a:xfrm rot="5400000">
            <a:off x="6272747" y="2570595"/>
            <a:ext cx="993561" cy="386074"/>
          </a:xfrm>
          <a:prstGeom prst="bentConnector2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61" name="AutoShape 190"/>
          <p:cNvCxnSpPr>
            <a:cxnSpLocks noChangeShapeType="1"/>
          </p:cNvCxnSpPr>
          <p:nvPr/>
        </p:nvCxnSpPr>
        <p:spPr bwMode="auto">
          <a:xfrm rot="10800000" flipV="1">
            <a:off x="4867841" y="4930866"/>
            <a:ext cx="3101986" cy="83363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63" name="AutoShape 190"/>
          <p:cNvCxnSpPr>
            <a:cxnSpLocks noChangeShapeType="1"/>
          </p:cNvCxnSpPr>
          <p:nvPr/>
        </p:nvCxnSpPr>
        <p:spPr bwMode="auto">
          <a:xfrm rot="10800000">
            <a:off x="2940427" y="5764510"/>
            <a:ext cx="3829101" cy="121597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69" name="AutoShape 190"/>
          <p:cNvCxnSpPr>
            <a:cxnSpLocks noChangeShapeType="1"/>
            <a:endCxn id="26" idx="0"/>
          </p:cNvCxnSpPr>
          <p:nvPr/>
        </p:nvCxnSpPr>
        <p:spPr bwMode="auto">
          <a:xfrm rot="10800000" flipV="1">
            <a:off x="5413466" y="4634344"/>
            <a:ext cx="737955" cy="106019"/>
          </a:xfrm>
          <a:prstGeom prst="curvedConnector2">
            <a:avLst/>
          </a:prstGeom>
          <a:noFill/>
          <a:ln w="19050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</p:spPr>
      </p:cxnSp>
      <p:cxnSp>
        <p:nvCxnSpPr>
          <p:cNvPr id="72" name="AutoShape 190"/>
          <p:cNvCxnSpPr>
            <a:cxnSpLocks noChangeShapeType="1"/>
          </p:cNvCxnSpPr>
          <p:nvPr/>
        </p:nvCxnSpPr>
        <p:spPr bwMode="auto">
          <a:xfrm rot="10800000" flipV="1">
            <a:off x="4561212" y="3979717"/>
            <a:ext cx="2401349" cy="79744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prstDash val="dash"/>
            <a:round/>
            <a:headEnd type="arrow" w="med" len="med"/>
            <a:tailEnd type="none" w="med" len="med"/>
          </a:ln>
        </p:spPr>
      </p:cxnSp>
      <p:sp>
        <p:nvSpPr>
          <p:cNvPr id="36" name="Text Box 195"/>
          <p:cNvSpPr txBox="1">
            <a:spLocks noChangeArrowheads="1"/>
          </p:cNvSpPr>
          <p:nvPr/>
        </p:nvSpPr>
        <p:spPr bwMode="auto">
          <a:xfrm>
            <a:off x="5275574" y="6007700"/>
            <a:ext cx="1085746" cy="2862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&lt;&lt;build&gt;&gt;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0346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ET_Interpreter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95235" name="Rectangle 5"/>
          <p:cNvSpPr>
            <a:spLocks noChangeArrowheads="1"/>
          </p:cNvSpPr>
          <p:nvPr/>
        </p:nvSpPr>
        <p:spPr bwMode="auto">
          <a:xfrm>
            <a:off x="-657" y="1022258"/>
            <a:ext cx="8921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1" indent="-228600"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Transforms expressions </a:t>
            </a:r>
            <a:r>
              <a:rPr lang="en-US" sz="2000" dirty="0">
                <a:latin typeface="+mn-lt"/>
                <a:ea typeface="+mn-ea"/>
                <a:cs typeface="+mn-cs"/>
              </a:rPr>
              <a:t>into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parse </a:t>
            </a:r>
            <a:r>
              <a:rPr lang="en-US" sz="2000" dirty="0">
                <a:latin typeface="+mn-lt"/>
                <a:ea typeface="+mn-ea"/>
                <a:cs typeface="+mn-cs"/>
              </a:rPr>
              <a:t>tree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then generates the corresponding </a:t>
            </a:r>
            <a:r>
              <a:rPr lang="en-US" sz="2000" dirty="0">
                <a:latin typeface="+mn-lt"/>
                <a:ea typeface="+mn-ea"/>
                <a:cs typeface="+mn-cs"/>
              </a:rPr>
              <a:t>expression tree</a:t>
            </a:r>
          </a:p>
        </p:txBody>
      </p:sp>
      <p:sp>
        <p:nvSpPr>
          <p:cNvPr id="95236" name="Rectangle 6"/>
          <p:cNvSpPr>
            <a:spLocks noChangeArrowheads="1"/>
          </p:cNvSpPr>
          <p:nvPr/>
        </p:nvSpPr>
        <p:spPr bwMode="auto">
          <a:xfrm>
            <a:off x="11978" y="1776890"/>
            <a:ext cx="126348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Interface</a:t>
            </a:r>
            <a:endParaRPr lang="en-US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064108"/>
              </p:ext>
            </p:extLst>
          </p:nvPr>
        </p:nvGraphicFramePr>
        <p:xfrm>
          <a:off x="267629" y="2092776"/>
          <a:ext cx="8770009" cy="822960"/>
        </p:xfrm>
        <a:graphic>
          <a:graphicData uri="http://schemas.openxmlformats.org/drawingml/2006/table">
            <a:tbl>
              <a:tblPr/>
              <a:tblGrid>
                <a:gridCol w="2048358"/>
                <a:gridCol w="6721651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ET_Interpreter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interpret</a:t>
                      </a:r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&amp;context, </a:t>
                      </a:r>
                    </a:p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    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::string &amp;input)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546125"/>
              </p:ext>
            </p:extLst>
          </p:nvPr>
        </p:nvGraphicFramePr>
        <p:xfrm>
          <a:off x="-11151" y="3142198"/>
          <a:ext cx="4783872" cy="2012830"/>
        </p:xfrm>
        <a:graphic>
          <a:graphicData uri="http://schemas.openxmlformats.org/drawingml/2006/table">
            <a:tbl>
              <a:tblPr/>
              <a:tblGrid>
                <a:gridCol w="614409"/>
                <a:gridCol w="4169463"/>
              </a:tblGrid>
              <a:tr h="300728">
                <a:tc>
                  <a:txBody>
                    <a:bodyPr/>
                    <a:lstStyle/>
                    <a:p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64508" marR="64508" marT="32254" marB="32254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get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variable)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set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variable,</a:t>
                      </a:r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   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value)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402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print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reset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 bwMode="auto">
          <a:xfrm flipH="1">
            <a:off x="1683862" y="2613702"/>
            <a:ext cx="869632" cy="5657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747631" y="2725758"/>
            <a:ext cx="13131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&lt;&lt;uses&gt;&gt;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88132" y="4537628"/>
            <a:ext cx="484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 context can be used to implement setters/getters for variable leaf nodes</a:t>
            </a:r>
            <a:endParaRPr lang="en-US" dirty="0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 rot="5400000" flipH="1" flipV="1">
            <a:off x="3062040" y="441946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19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ET_Interpreter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95235" name="Rectangle 5"/>
          <p:cNvSpPr>
            <a:spLocks noChangeArrowheads="1"/>
          </p:cNvSpPr>
          <p:nvPr/>
        </p:nvSpPr>
        <p:spPr bwMode="auto">
          <a:xfrm>
            <a:off x="-657" y="1022258"/>
            <a:ext cx="8921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1" indent="-228600"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Transforms expressions </a:t>
            </a:r>
            <a:r>
              <a:rPr lang="en-US" sz="2000" dirty="0">
                <a:latin typeface="+mn-lt"/>
                <a:ea typeface="+mn-ea"/>
                <a:cs typeface="+mn-cs"/>
              </a:rPr>
              <a:t>into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parse </a:t>
            </a:r>
            <a:r>
              <a:rPr lang="en-US" sz="2000" dirty="0">
                <a:latin typeface="+mn-lt"/>
                <a:ea typeface="+mn-ea"/>
                <a:cs typeface="+mn-cs"/>
              </a:rPr>
              <a:t>tree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then generates the corresponding </a:t>
            </a:r>
            <a:r>
              <a:rPr lang="en-US" sz="2000" dirty="0">
                <a:latin typeface="+mn-lt"/>
                <a:ea typeface="+mn-ea"/>
                <a:cs typeface="+mn-cs"/>
              </a:rPr>
              <a:t>expression tree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99356"/>
              </p:ext>
            </p:extLst>
          </p:nvPr>
        </p:nvGraphicFramePr>
        <p:xfrm>
          <a:off x="2638238" y="3543381"/>
          <a:ext cx="6505762" cy="1729092"/>
        </p:xfrm>
        <a:graphic>
          <a:graphicData uri="http://schemas.openxmlformats.org/drawingml/2006/table">
            <a:tbl>
              <a:tblPr/>
              <a:tblGrid>
                <a:gridCol w="3387416"/>
                <a:gridCol w="3118346"/>
              </a:tblGrid>
              <a:tr h="631812">
                <a:tc>
                  <a:txBody>
                    <a:bodyPr/>
                    <a:lstStyle/>
                    <a:p>
                      <a:pPr algn="r"/>
                      <a:endParaRPr lang="en-US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*left, </a:t>
                      </a:r>
                      <a:endParaRPr lang="en-US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     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*right)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virtual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precedence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Component_Node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*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build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 bwMode="auto">
          <a:xfrm>
            <a:off x="3545818" y="2613702"/>
            <a:ext cx="2375480" cy="115541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5416457" y="3201749"/>
            <a:ext cx="1590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&lt;&lt;creates&gt;&gt;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67629" y="5360068"/>
            <a:ext cx="5805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method is used to build a component node corresponding to the expression parse tree node</a:t>
            </a:r>
            <a:endParaRPr lang="en-US" dirty="0"/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 rot="16200000" flipV="1">
            <a:off x="6219868" y="532630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16148" y="3445946"/>
            <a:ext cx="2859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Abstract base class of all parse tree </a:t>
            </a:r>
            <a:r>
              <a:rPr lang="en-US" b="1" dirty="0" smtClean="0">
                <a:solidFill>
                  <a:srgbClr val="336699"/>
                </a:solidFill>
              </a:rPr>
              <a:t>nodes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 bwMode="auto">
          <a:xfrm rot="10800000">
            <a:off x="4733558" y="3675809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67706"/>
              </p:ext>
            </p:extLst>
          </p:nvPr>
        </p:nvGraphicFramePr>
        <p:xfrm>
          <a:off x="267629" y="2092776"/>
          <a:ext cx="8770009" cy="822960"/>
        </p:xfrm>
        <a:graphic>
          <a:graphicData uri="http://schemas.openxmlformats.org/drawingml/2006/table">
            <a:tbl>
              <a:tblPr/>
              <a:tblGrid>
                <a:gridCol w="2048358"/>
                <a:gridCol w="6721651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ET_Interpreter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interpret</a:t>
                      </a:r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&amp;context, </a:t>
                      </a:r>
                    </a:p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    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::string &amp;input)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1978" y="1776890"/>
            <a:ext cx="126348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Interface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7981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369885"/>
            <a:ext cx="9144000" cy="5021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234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ET_Interpreter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95235" name="Rectangle 5"/>
          <p:cNvSpPr>
            <a:spLocks noChangeArrowheads="1"/>
          </p:cNvSpPr>
          <p:nvPr/>
        </p:nvSpPr>
        <p:spPr bwMode="auto">
          <a:xfrm>
            <a:off x="-657" y="1022258"/>
            <a:ext cx="89217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1" indent="-228600"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Transforms expressions </a:t>
            </a:r>
            <a:r>
              <a:rPr lang="en-US" sz="2000" dirty="0">
                <a:latin typeface="+mn-lt"/>
                <a:ea typeface="+mn-ea"/>
                <a:cs typeface="+mn-cs"/>
              </a:rPr>
              <a:t>into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parse </a:t>
            </a:r>
            <a:r>
              <a:rPr lang="en-US" sz="2000" dirty="0">
                <a:latin typeface="+mn-lt"/>
                <a:ea typeface="+mn-ea"/>
                <a:cs typeface="+mn-cs"/>
              </a:rPr>
              <a:t>tree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then generates the corresponding </a:t>
            </a:r>
            <a:r>
              <a:rPr lang="en-US" sz="2000" dirty="0">
                <a:latin typeface="+mn-lt"/>
                <a:ea typeface="+mn-ea"/>
                <a:cs typeface="+mn-cs"/>
              </a:rPr>
              <a:t>expression tree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115888" y="5341187"/>
            <a:ext cx="8921750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building parse trees &amp; expression </a:t>
            </a:r>
            <a:r>
              <a:rPr lang="en-US" sz="2000" dirty="0" smtClean="0"/>
              <a:t>trees from user input expressions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 smtClean="0"/>
              <a:t>Variability</a:t>
            </a:r>
            <a:r>
              <a:rPr lang="en-US" sz="2000" dirty="0"/>
              <a:t>: The structure of the </a:t>
            </a:r>
            <a:r>
              <a:rPr lang="en-US" sz="2000" dirty="0" smtClean="0"/>
              <a:t>parse trees &amp; expression </a:t>
            </a:r>
            <a:r>
              <a:rPr lang="en-US" sz="2000" dirty="0"/>
              <a:t>trees can vary depending on the format &amp; contents of the expression input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91954"/>
              </p:ext>
            </p:extLst>
          </p:nvPr>
        </p:nvGraphicFramePr>
        <p:xfrm>
          <a:off x="2638238" y="3543381"/>
          <a:ext cx="6505762" cy="1729092"/>
        </p:xfrm>
        <a:graphic>
          <a:graphicData uri="http://schemas.openxmlformats.org/drawingml/2006/table">
            <a:tbl>
              <a:tblPr/>
              <a:tblGrid>
                <a:gridCol w="3387416"/>
                <a:gridCol w="3118346"/>
              </a:tblGrid>
              <a:tr h="631812">
                <a:tc>
                  <a:txBody>
                    <a:bodyPr/>
                    <a:lstStyle/>
                    <a:p>
                      <a:pPr algn="r"/>
                      <a:endParaRPr lang="en-US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*left, </a:t>
                      </a:r>
                      <a:endParaRPr lang="en-US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     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*right)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virtual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Symbol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precedence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Component_Node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*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build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16" name="Straight Arrow Connector 15"/>
          <p:cNvCxnSpPr/>
          <p:nvPr/>
        </p:nvCxnSpPr>
        <p:spPr bwMode="auto">
          <a:xfrm>
            <a:off x="3545818" y="2613702"/>
            <a:ext cx="2375480" cy="1155410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5416457" y="3201749"/>
            <a:ext cx="159094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&lt;&lt;creates&gt;&gt;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9858801"/>
              </p:ext>
            </p:extLst>
          </p:nvPr>
        </p:nvGraphicFramePr>
        <p:xfrm>
          <a:off x="-11151" y="3142198"/>
          <a:ext cx="4783872" cy="2012830"/>
        </p:xfrm>
        <a:graphic>
          <a:graphicData uri="http://schemas.openxmlformats.org/drawingml/2006/table">
            <a:tbl>
              <a:tblPr/>
              <a:tblGrid>
                <a:gridCol w="614409"/>
                <a:gridCol w="4169463"/>
              </a:tblGrid>
              <a:tr h="300728">
                <a:tc>
                  <a:txBody>
                    <a:bodyPr/>
                    <a:lstStyle/>
                    <a:p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64508" marR="64508" marT="32254" marB="32254">
                    <a:lnL>
                      <a:noFill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get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variable)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set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variable,</a:t>
                      </a:r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   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value)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402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print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reset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 bwMode="auto">
          <a:xfrm flipH="1">
            <a:off x="1683862" y="2613702"/>
            <a:ext cx="869632" cy="565744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747631" y="2725758"/>
            <a:ext cx="13131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&lt;&lt;uses&gt;&gt;</a:t>
            </a:r>
            <a:endParaRPr lang="en-US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467706"/>
              </p:ext>
            </p:extLst>
          </p:nvPr>
        </p:nvGraphicFramePr>
        <p:xfrm>
          <a:off x="267629" y="2092776"/>
          <a:ext cx="8770009" cy="822960"/>
        </p:xfrm>
        <a:graphic>
          <a:graphicData uri="http://schemas.openxmlformats.org/drawingml/2006/table">
            <a:tbl>
              <a:tblPr/>
              <a:tblGrid>
                <a:gridCol w="2048358"/>
                <a:gridCol w="6721651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ET_Interpreter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interpret</a:t>
                      </a:r>
                      <a:r>
                        <a:rPr lang="en-US" sz="18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ET_Interpreter_Context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&amp;context, </a:t>
                      </a:r>
                    </a:p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    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::string &amp;input)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1978" y="1776890"/>
            <a:ext cx="1263487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 dirty="0" smtClean="0"/>
              <a:t>Interface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9239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229350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6260" name="Picture 11" descr="http://www.cs.mcgill.ca/~hv/classes/CS400/01.hchen/doc/interpreter/interprete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4904" y="3733164"/>
            <a:ext cx="5808671" cy="3124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4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1019" y="1214322"/>
            <a:ext cx="8672512" cy="27813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Given a language, define a representation for its </a:t>
            </a:r>
            <a:r>
              <a:rPr lang="en-US" sz="2000" dirty="0" smtClean="0"/>
              <a:t>grammar, </a:t>
            </a:r>
            <a:r>
              <a:rPr lang="en-US" sz="2000" dirty="0"/>
              <a:t>along with an interpreter that uses the representation to interpret sentences in the language </a:t>
            </a:r>
          </a:p>
          <a:p>
            <a:pPr marL="287338" lvl="1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When the grammar is simple &amp; relatively stable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When time/space efficiency </a:t>
            </a:r>
            <a:r>
              <a:rPr lang="en-US" sz="2000" dirty="0"/>
              <a:t>is not a critical concern</a:t>
            </a:r>
          </a:p>
          <a:p>
            <a:pPr lvl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dirty="0" smtClean="0"/>
          </a:p>
        </p:txBody>
      </p:sp>
      <p:sp>
        <p:nvSpPr>
          <p:cNvPr id="96259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1019" y="3878532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2" y="525463"/>
            <a:ext cx="870473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2" name="Line Callout 1 11"/>
          <p:cNvSpPr/>
          <p:nvPr/>
        </p:nvSpPr>
        <p:spPr bwMode="auto">
          <a:xfrm>
            <a:off x="5534757" y="3894411"/>
            <a:ext cx="1498141" cy="313932"/>
          </a:xfrm>
          <a:prstGeom prst="borderCallout1">
            <a:avLst>
              <a:gd name="adj1" fmla="val 41680"/>
              <a:gd name="adj2" fmla="val 91"/>
              <a:gd name="adj3" fmla="val 256802"/>
              <a:gd name="adj4" fmla="val -5290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Symbol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7191921" y="4633862"/>
            <a:ext cx="1511610" cy="1323439"/>
          </a:xfrm>
          <a:prstGeom prst="borderCallout1">
            <a:avLst>
              <a:gd name="adj1" fmla="val 41680"/>
              <a:gd name="adj2" fmla="val 91"/>
              <a:gd name="adj3" fmla="val 99714"/>
              <a:gd name="adj4" fmla="val -7125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dirty="0"/>
              <a:t>e.g</a:t>
            </a:r>
            <a:r>
              <a:rPr lang="en-US" sz="1600" dirty="0" smtClean="0"/>
              <a:t>., operators like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Add, Subtract, Multiply</a:t>
            </a:r>
            <a:r>
              <a:rPr lang="en-US" sz="1600" dirty="0"/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Divide</a:t>
            </a:r>
            <a:r>
              <a:rPr lang="en-US" sz="1600" dirty="0"/>
              <a:t>, etc</a:t>
            </a:r>
            <a:r>
              <a:rPr lang="en-US" sz="1600" dirty="0" smtClean="0"/>
              <a:t>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410598" y="5327459"/>
            <a:ext cx="1498141" cy="539828"/>
          </a:xfrm>
          <a:prstGeom prst="borderCallout1">
            <a:avLst>
              <a:gd name="adj1" fmla="val 47391"/>
              <a:gd name="adj2" fmla="val 100022"/>
              <a:gd name="adj3" fmla="val 115439"/>
              <a:gd name="adj4" fmla="val 15410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Number </a:t>
            </a:r>
            <a:r>
              <a:rPr lang="en-US" sz="1600" dirty="0"/>
              <a:t>or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Variable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0" y="6162444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2" y="525463"/>
            <a:ext cx="870473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52166"/>
            <a:ext cx="951199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Interpreter example in C++</a:t>
            </a:r>
          </a:p>
          <a:p>
            <a:pPr marL="233363" lvl="1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interpret()</a:t>
            </a:r>
            <a:r>
              <a:rPr lang="en-US" sz="2000" dirty="0"/>
              <a:t> method</a:t>
            </a:r>
            <a:r>
              <a:rPr lang="en-US" sz="2000" dirty="0" smtClean="0"/>
              <a:t> creates a parse tree from user’s expression input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::interpret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&amp;context,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input)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::list&lt;Symbol *&gt;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if(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is_number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(input[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])){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number_insert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(input,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 else if(input[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] ==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'+'){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Add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*op = new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Add(); op-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add_precedence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accum_precedence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precedence_insert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(op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} else if(input[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] ==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'(') {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handle_parenthesis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(context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input,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accum_precedence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9" name="Rectangle 8"/>
          <p:cNvSpPr/>
          <p:nvPr/>
        </p:nvSpPr>
        <p:spPr>
          <a:xfrm>
            <a:off x="5347140" y="2544662"/>
            <a:ext cx="3796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Symbols added to parse tree as interpreter recognizes them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Left Arrow 11"/>
          <p:cNvSpPr/>
          <p:nvPr/>
        </p:nvSpPr>
        <p:spPr bwMode="auto">
          <a:xfrm rot="10800000" flipH="1">
            <a:off x="4666041" y="2583947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Left Arrow 13"/>
          <p:cNvSpPr/>
          <p:nvPr/>
        </p:nvSpPr>
        <p:spPr bwMode="auto">
          <a:xfrm rot="10800000" flipH="1">
            <a:off x="4070127" y="3463593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5026" y="3420867"/>
            <a:ext cx="254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Handle operand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5" name="Left Arrow 14"/>
          <p:cNvSpPr/>
          <p:nvPr/>
        </p:nvSpPr>
        <p:spPr bwMode="auto">
          <a:xfrm rot="10800000" flipH="1">
            <a:off x="4388374" y="4084349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13273" y="4041623"/>
            <a:ext cx="3261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Handle addition operator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7" name="Left Arrow 16"/>
          <p:cNvSpPr/>
          <p:nvPr/>
        </p:nvSpPr>
        <p:spPr bwMode="auto">
          <a:xfrm rot="10800000" flipH="1">
            <a:off x="4377224" y="5316709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02123" y="5273983"/>
            <a:ext cx="4008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Handle parenthesized expression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11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4" grpId="0" animBg="1"/>
      <p:bldP spid="3" grpId="0"/>
      <p:bldP spid="15" grpId="0" animBg="1"/>
      <p:bldP spid="16" grpId="0"/>
      <p:bldP spid="17" grpId="0" animBg="1"/>
      <p:bldP spid="18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86192"/>
            <a:ext cx="9144000" cy="4492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2" y="525463"/>
            <a:ext cx="870473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421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0" y="1066800"/>
            <a:ext cx="588830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Simple grammars are easy to change &amp; extend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.g., </a:t>
            </a:r>
            <a:r>
              <a:rPr lang="en-US" sz="2000" dirty="0"/>
              <a:t>A</a:t>
            </a:r>
            <a:r>
              <a:rPr lang="en-US" sz="2000" dirty="0" smtClean="0"/>
              <a:t>ll rules represented by distinct classes in a consistent &amp; orderly manner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Adding another rule adds another class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Complex grammars hard to create &amp; maintain </a:t>
            </a:r>
          </a:p>
          <a:p>
            <a:pPr lvl="1" indent="-223838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e.g., </a:t>
            </a:r>
            <a:r>
              <a:rPr lang="en-US" sz="2000" dirty="0" smtClean="0"/>
              <a:t>More inter-dependent </a:t>
            </a:r>
            <a:r>
              <a:rPr lang="en-US" sz="2000" dirty="0"/>
              <a:t>rules yield more </a:t>
            </a:r>
            <a:r>
              <a:rPr lang="en-US" sz="2000" dirty="0" smtClean="0"/>
              <a:t>inter-dependent classes</a:t>
            </a:r>
            <a:endParaRPr lang="en-US" sz="2000" dirty="0"/>
          </a:p>
        </p:txBody>
      </p:sp>
      <p:sp>
        <p:nvSpPr>
          <p:cNvPr id="7" name="Rectangle 28"/>
          <p:cNvSpPr>
            <a:spLocks noChangeArrowheads="1"/>
          </p:cNvSpPr>
          <p:nvPr/>
        </p:nvSpPr>
        <p:spPr bwMode="auto">
          <a:xfrm>
            <a:off x="211408" y="6397342"/>
            <a:ext cx="8720718" cy="43021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Complex grammars may require different approach (e.g., parser generators)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2" y="525463"/>
            <a:ext cx="870473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421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1" y="1066800"/>
            <a:ext cx="5787948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Simple grammars are easy to change &amp; extend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.g.,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ll rules represented by distinct classes in a consistent &amp; orderly manner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Adding another rule adds another class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Complex grammars hard to create &amp; maintain </a:t>
            </a:r>
          </a:p>
          <a:p>
            <a:pPr lvl="1" indent="-223838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More inter-dependent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rules yield 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inter-dependent classes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Express language rules, one per class</a:t>
            </a:r>
          </a:p>
          <a:p>
            <a:pPr marL="461963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Literal translations expressed as </a:t>
            </a:r>
            <a:r>
              <a:rPr lang="en-US" sz="2000" i="1" dirty="0"/>
              <a:t>terminal expressions</a:t>
            </a:r>
          </a:p>
          <a:p>
            <a:pPr marL="461963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Alternations, repetitions, or sequences expressed as </a:t>
            </a:r>
            <a:r>
              <a:rPr lang="en-US" sz="2000" i="1" dirty="0" smtClean="0"/>
              <a:t>nonterminal </a:t>
            </a:r>
            <a:r>
              <a:rPr lang="en-US" sz="2000" i="1" dirty="0" err="1" smtClean="0"/>
              <a:t>expresssions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9356237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2" y="525463"/>
            <a:ext cx="870473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Interpreter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4218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50" y="1066800"/>
            <a:ext cx="588830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Simple grammars are easy to change &amp; extend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.g.,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ll rules represented by distinct classes in a consistent &amp; orderly manner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Adding another rule adds another class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Complex grammars hard to create &amp; maintain </a:t>
            </a:r>
          </a:p>
          <a:p>
            <a:pPr lvl="1" indent="-223838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More inter-dependent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rules yield 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inter-dependent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classes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Express language rules, one per class</a:t>
            </a:r>
          </a:p>
          <a:p>
            <a:pPr marL="461963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Literal translations expressed as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terminal expressions</a:t>
            </a:r>
          </a:p>
          <a:p>
            <a:pPr marL="461963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Alternations, repetitions, or sequences expressed as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nonterminal </a:t>
            </a:r>
            <a:r>
              <a:rPr lang="en-US" sz="2000" i="1" dirty="0" err="1" smtClean="0">
                <a:solidFill>
                  <a:schemeClr val="bg1">
                    <a:lumMod val="75000"/>
                  </a:schemeClr>
                </a:solidFill>
              </a:rPr>
              <a:t>expresssions</a:t>
            </a:r>
            <a:endParaRPr lang="en-US" sz="2000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932449" y="1066800"/>
            <a:ext cx="321155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</a:t>
            </a:r>
            <a:r>
              <a:rPr lang="en-US" sz="2000" b="1" kern="0" dirty="0" smtClean="0">
                <a:latin typeface="+mn-lt"/>
                <a:ea typeface="+mn-ea"/>
                <a:cs typeface="+mn-cs"/>
              </a:rPr>
              <a:t>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 smtClean="0"/>
              <a:t>Text </a:t>
            </a:r>
            <a:r>
              <a:rPr lang="en-US" sz="2000" dirty="0"/>
              <a:t>editors </a:t>
            </a:r>
            <a:r>
              <a:rPr lang="en-US" sz="2000" dirty="0" smtClean="0"/>
              <a:t>&amp; web </a:t>
            </a:r>
            <a:r>
              <a:rPr lang="en-US" sz="2000" dirty="0"/>
              <a:t>browsers use </a:t>
            </a:r>
            <a:r>
              <a:rPr lang="en-US" sz="2000" i="1" dirty="0" smtClean="0"/>
              <a:t>Interpreter</a:t>
            </a:r>
            <a:r>
              <a:rPr lang="en-US" sz="2000" dirty="0" smtClean="0"/>
              <a:t> to </a:t>
            </a:r>
            <a:r>
              <a:rPr lang="en-US" sz="2000" dirty="0"/>
              <a:t>lay out documents </a:t>
            </a:r>
            <a:r>
              <a:rPr lang="en-US" sz="2000" dirty="0" smtClean="0"/>
              <a:t>&amp; check spelling</a:t>
            </a:r>
          </a:p>
          <a:p>
            <a:pPr marL="46196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an </a:t>
            </a:r>
            <a:r>
              <a:rPr lang="en-US" sz="2000" dirty="0"/>
              <a:t>equation in </a:t>
            </a:r>
            <a:r>
              <a:rPr lang="en-US" sz="2000" dirty="0" err="1"/>
              <a:t>TeX</a:t>
            </a:r>
            <a:r>
              <a:rPr lang="en-US" sz="2000" dirty="0"/>
              <a:t> is represented as a tree where internal nodes are </a:t>
            </a:r>
            <a:r>
              <a:rPr lang="en-US" sz="2000" dirty="0" smtClean="0"/>
              <a:t>operators &amp; leaves </a:t>
            </a:r>
            <a:r>
              <a:rPr lang="en-US" sz="2000" dirty="0"/>
              <a:t>are </a:t>
            </a:r>
            <a:r>
              <a:rPr lang="en-US" sz="2000" dirty="0" smtClean="0"/>
              <a:t>variables</a:t>
            </a:r>
          </a:p>
          <a:p>
            <a:pPr marL="23971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/>
              <a:t>Smalltalk </a:t>
            </a:r>
            <a:r>
              <a:rPr lang="en-US" sz="2000" dirty="0" smtClean="0"/>
              <a:t>compilers</a:t>
            </a:r>
          </a:p>
          <a:p>
            <a:pPr marL="239713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 smtClean="0"/>
              <a:t>The QOCA constraint-solving </a:t>
            </a:r>
            <a:r>
              <a:rPr lang="en-US" sz="2000" dirty="0"/>
              <a:t>toolkit</a:t>
            </a:r>
            <a:endParaRPr lang="en-US" sz="2000" b="1" kern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9814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6151293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7" y="3879297"/>
            <a:ext cx="8015584" cy="282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3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876" y="1187142"/>
            <a:ext cx="9140123" cy="254127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Separate the construction of a complex object from its representation so that the same construction process can create different representations </a:t>
            </a:r>
          </a:p>
          <a:p>
            <a:pPr marL="0" lvl="1" indent="0">
              <a:spcBef>
                <a:spcPts val="1200"/>
              </a:spcBef>
              <a:buNone/>
              <a:defRPr/>
            </a:pPr>
            <a:r>
              <a:rPr lang="en-US" sz="2000" b="1" dirty="0"/>
              <a:t>Applicability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Need to isolate knowledge of the creation of a complex object from its parts 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Need to allow </a:t>
            </a:r>
            <a:r>
              <a:rPr lang="en-US" dirty="0" smtClean="0"/>
              <a:t>different implementations/interfaces of an object's parts </a:t>
            </a:r>
          </a:p>
        </p:txBody>
      </p:sp>
      <p:sp>
        <p:nvSpPr>
          <p:cNvPr id="9830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877" y="3588606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6824004" y="3750714"/>
            <a:ext cx="1498141" cy="313932"/>
          </a:xfrm>
          <a:prstGeom prst="borderCallout1">
            <a:avLst>
              <a:gd name="adj1" fmla="val 41680"/>
              <a:gd name="adj2" fmla="val 91"/>
              <a:gd name="adj3" fmla="val 100440"/>
              <a:gd name="adj4" fmla="val -4367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Symbol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6887134" y="4343238"/>
            <a:ext cx="1971115" cy="830997"/>
          </a:xfrm>
          <a:prstGeom prst="borderCallout1">
            <a:avLst>
              <a:gd name="adj1" fmla="val 99698"/>
              <a:gd name="adj2" fmla="val 8732"/>
              <a:gd name="adj3" fmla="val 153342"/>
              <a:gd name="adj4" fmla="val 482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Composite_Add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_Node</a:t>
            </a:r>
            <a:r>
              <a:rPr lang="en-US" sz="1600" dirty="0"/>
              <a:t>, etc</a:t>
            </a:r>
            <a:r>
              <a:rPr lang="en-US" sz="1600" dirty="0" smtClean="0"/>
              <a:t>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1444336" y="6156970"/>
            <a:ext cx="2813900" cy="584775"/>
          </a:xfrm>
          <a:prstGeom prst="borderCallout1">
            <a:avLst>
              <a:gd name="adj1" fmla="val 32739"/>
              <a:gd name="adj2" fmla="val 100347"/>
              <a:gd name="adj3" fmla="val -34761"/>
              <a:gd name="adj4" fmla="val 11345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Number</a:t>
            </a:r>
            <a:r>
              <a:rPr lang="en-US" sz="1600" dirty="0" smtClean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Subtract</a:t>
            </a:r>
            <a:r>
              <a:rPr lang="en-US" sz="1600" dirty="0" smtClean="0"/>
              <a:t>,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Add</a:t>
            </a:r>
            <a:r>
              <a:rPr lang="en-US" sz="1600" dirty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Multiply</a:t>
            </a:r>
            <a:r>
              <a:rPr lang="en-US" sz="1600" dirty="0" smtClean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97780" y="4948860"/>
            <a:ext cx="2355489" cy="313932"/>
          </a:xfrm>
          <a:prstGeom prst="borderCallout1">
            <a:avLst>
              <a:gd name="adj1" fmla="val -6700"/>
              <a:gd name="adj2" fmla="val 24875"/>
              <a:gd name="adj3" fmla="val -238898"/>
              <a:gd name="adj4" fmla="val 6046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ET_Interpreter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29305" y="1218733"/>
            <a:ext cx="4218213" cy="3530600"/>
            <a:chOff x="110070" y="1287463"/>
            <a:chExt cx="4218213" cy="3530600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>
                  <a:solidFill>
                    <a:schemeClr val="bg1"/>
                  </a:solidFill>
                </a:rPr>
                <a:t>Nodes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140906" y="1465263"/>
              <a:ext cx="1187377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Operators</a:t>
              </a:r>
              <a:endParaRPr lang="en-US" i="1" dirty="0"/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10070" y="3132138"/>
              <a:ext cx="1084785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</a:t>
              </a:r>
              <a:endParaRPr lang="en-US" i="1" dirty="0"/>
            </a:p>
          </p:txBody>
        </p:sp>
      </p:grp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Expression trees consist of nodes containing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operands    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Operators </a:t>
            </a:r>
            <a:r>
              <a:rPr lang="en-US" sz="2000" dirty="0"/>
              <a:t>have different precedence levels, different </a:t>
            </a:r>
            <a:r>
              <a:rPr lang="en-US" sz="2000" dirty="0" err="1"/>
              <a:t>associativities</a:t>
            </a:r>
            <a:r>
              <a:rPr lang="en-US" sz="2000" dirty="0"/>
              <a:t>, &amp; different </a:t>
            </a:r>
            <a:r>
              <a:rPr lang="en-US" sz="2000" dirty="0" err="1"/>
              <a:t>arities</a:t>
            </a:r>
            <a:r>
              <a:rPr lang="en-US" sz="2000" dirty="0"/>
              <a:t>, e.g.:  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multiplication operator has two arguments, whereas unary minus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has only one  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Operator locations in the tree unambiguously designate  precedence</a:t>
            </a:r>
            <a:endParaRPr lang="en-US" sz="2000" dirty="0"/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sp>
        <p:nvSpPr>
          <p:cNvPr id="2" name="Rectangle 1"/>
          <p:cNvSpPr/>
          <p:nvPr/>
        </p:nvSpPr>
        <p:spPr bwMode="auto">
          <a:xfrm rot="264109">
            <a:off x="6291955" y="3827057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8813736">
            <a:off x="6561193" y="3857538"/>
            <a:ext cx="1693334" cy="914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115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69397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Builder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interpret()</a:t>
            </a:r>
            <a:r>
              <a:rPr lang="en-US" sz="2000" dirty="0"/>
              <a:t> </a:t>
            </a:r>
            <a:r>
              <a:rPr lang="en-US" sz="2000" dirty="0" smtClean="0"/>
              <a:t>method builds composite </a:t>
            </a:r>
            <a:r>
              <a:rPr lang="en-US" sz="2000" dirty="0"/>
              <a:t>expression </a:t>
            </a:r>
            <a:r>
              <a:rPr lang="en-US" sz="2000" dirty="0" smtClean="0"/>
              <a:t>tree from parse tree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::interpret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&amp;context,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::string &amp;input) {</a:t>
            </a: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parse_tree.back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()-&gt;build());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" y="3285135"/>
            <a:ext cx="66461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Invoke a recursive </a:t>
            </a:r>
            <a:r>
              <a:rPr lang="en-US" b="1" dirty="0" smtClean="0">
                <a:solidFill>
                  <a:srgbClr val="336699"/>
                </a:solidFill>
              </a:rPr>
              <a:t>expression tree build, </a:t>
            </a:r>
            <a:r>
              <a:rPr lang="en-US" b="1" dirty="0">
                <a:solidFill>
                  <a:srgbClr val="336699"/>
                </a:solidFill>
              </a:rPr>
              <a:t>starting with the root </a:t>
            </a:r>
            <a:r>
              <a:rPr lang="en-US" b="1" dirty="0" smtClean="0">
                <a:solidFill>
                  <a:srgbClr val="336699"/>
                </a:solidFill>
              </a:rPr>
              <a:t>symbol in parse tree created by the interpreter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V="1">
            <a:off x="6572789" y="330113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</p:spTree>
    <p:extLst>
      <p:ext uri="{BB962C8B-B14F-4D97-AF65-F5344CB8AC3E}">
        <p14:creationId xmlns:p14="http://schemas.microsoft.com/office/powerpoint/2010/main" val="339611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69397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Builder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The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interpret()</a:t>
            </a:r>
            <a:r>
              <a:rPr lang="en-US" sz="2000" dirty="0"/>
              <a:t> method builds composite expression tree from parse tree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::interpret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&amp;context,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::string &amp;input) {</a:t>
            </a: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parse_tree.back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()-&gt;build());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0575" y="3292533"/>
            <a:ext cx="2674130" cy="1855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3354237" y="5312093"/>
            <a:ext cx="5013038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ea typeface="+mn-ea"/>
                <a:cs typeface="Courier New" pitchFamily="49" charset="0"/>
              </a:rPr>
              <a:t>Component_Node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 *Number</a:t>
            </a:r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::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build() {</a:t>
            </a:r>
            <a:endParaRPr lang="en-US" b="1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  return new </a:t>
            </a:r>
            <a:r>
              <a:rPr lang="en-US" b="1" dirty="0" err="1" smtClean="0">
                <a:latin typeface="Courier New" pitchFamily="49" charset="0"/>
                <a:ea typeface="+mn-ea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(item</a:t>
            </a:r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_);</a:t>
            </a:r>
          </a:p>
          <a:p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10392" y="3723646"/>
            <a:ext cx="7513945" cy="1505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ea typeface="+mn-ea"/>
                <a:cs typeface="Courier New" pitchFamily="49" charset="0"/>
              </a:rPr>
              <a:t>Component_Node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*</a:t>
            </a:r>
          </a:p>
          <a:p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Multiply::build() {</a:t>
            </a:r>
            <a:endParaRPr lang="en-US" b="1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  return new </a:t>
            </a:r>
            <a:r>
              <a:rPr lang="en-US" b="1" dirty="0" err="1" smtClean="0">
                <a:latin typeface="Courier New" pitchFamily="49" charset="0"/>
                <a:ea typeface="+mn-ea"/>
                <a:cs typeface="Courier New" pitchFamily="49" charset="0"/>
              </a:rPr>
              <a:t>Composite_Multiply_Node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              (left</a:t>
            </a:r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_-&gt;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build(), </a:t>
            </a:r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right_-&gt;</a:t>
            </a:r>
            <a:r>
              <a:rPr lang="en-US" b="1" dirty="0" smtClean="0">
                <a:latin typeface="Courier New" pitchFamily="49" charset="0"/>
                <a:ea typeface="+mn-ea"/>
                <a:cs typeface="Courier New" pitchFamily="49" charset="0"/>
              </a:rPr>
              <a:t>build());</a:t>
            </a:r>
            <a:endParaRPr lang="en-US" b="1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292907" y="5650351"/>
            <a:ext cx="25751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Build equivalent component nodes</a:t>
            </a:r>
            <a:endParaRPr lang="en-US" b="1" dirty="0">
              <a:solidFill>
                <a:srgbClr val="336699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 rot="16200000" flipH="1">
            <a:off x="2466207" y="4930211"/>
            <a:ext cx="706450" cy="733830"/>
            <a:chOff x="4710645" y="4531189"/>
            <a:chExt cx="706450" cy="733830"/>
          </a:xfrm>
        </p:grpSpPr>
        <p:sp>
          <p:nvSpPr>
            <p:cNvPr id="11" name="Left Arrow 10"/>
            <p:cNvSpPr/>
            <p:nvPr/>
          </p:nvSpPr>
          <p:spPr bwMode="auto">
            <a:xfrm rot="16200000">
              <a:off x="4956907" y="4804832"/>
              <a:ext cx="636495" cy="283880"/>
            </a:xfrm>
            <a:prstGeom prst="leftArrow">
              <a:avLst>
                <a:gd name="adj1" fmla="val 50000"/>
                <a:gd name="adj2" fmla="val 4737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2" name="Left Arrow 11"/>
            <p:cNvSpPr/>
            <p:nvPr/>
          </p:nvSpPr>
          <p:spPr bwMode="auto">
            <a:xfrm rot="10800000" flipH="1">
              <a:off x="4710645" y="4531189"/>
              <a:ext cx="636495" cy="283880"/>
            </a:xfrm>
            <a:prstGeom prst="leftArrow">
              <a:avLst>
                <a:gd name="adj1" fmla="val 50000"/>
                <a:gd name="adj2" fmla="val 4737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208865" y="4676177"/>
              <a:ext cx="131843" cy="85138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</p:spTree>
    <p:extLst>
      <p:ext uri="{BB962C8B-B14F-4D97-AF65-F5344CB8AC3E}">
        <p14:creationId xmlns:p14="http://schemas.microsoft.com/office/powerpoint/2010/main" val="3559188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49" y="1144857"/>
            <a:ext cx="5431110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/>
              <a:t>Can vary a product's internal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/>
              <a:t>Isolates code for construction &amp;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/>
              <a:t>Finer control over the construction process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−"/>
            </a:pPr>
            <a:r>
              <a:rPr lang="en-US" sz="2000" dirty="0" smtClean="0"/>
              <a:t>May involve a lot of classes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49" y="1144857"/>
            <a:ext cx="5431110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vary a product's internal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Isolates code for construction &amp;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Finer control over the construction process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−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involve a lot of classes</a:t>
            </a:r>
          </a:p>
          <a:p>
            <a:pPr marL="533400" indent="-533400"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The Builder pattern is a “factory pattern with a mission”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A Builder pattern implementation exposes itself as a factory</a:t>
            </a:r>
          </a:p>
          <a:p>
            <a:pPr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It goes beyond conventional factory patterns by connecting various implementations together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83558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33081" y="525463"/>
            <a:ext cx="873162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Builder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3349" y="1144857"/>
            <a:ext cx="5431110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vary a product's internal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Isolates code for construction &amp; representation 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Finer control over the construction process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−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involve a lot of classes</a:t>
            </a:r>
          </a:p>
          <a:p>
            <a:pPr marL="533400" indent="-533400"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Builder pattern is a “factory pattern with a mission”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Builder pattern implementation exposes itself as a factory</a:t>
            </a:r>
          </a:p>
          <a:p>
            <a:pPr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goes beyond conventional factory patterns by connecting various implementations together</a:t>
            </a:r>
            <a:endParaRPr lang="en-US" sz="2000" i="1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667375" y="1144857"/>
            <a:ext cx="321945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/>
              <a:t>ET</a:t>
            </a:r>
            <a:r>
              <a:rPr lang="en-US" sz="2000" dirty="0" smtClean="0"/>
              <a:t>++ RTF </a:t>
            </a:r>
            <a:r>
              <a:rPr lang="en-US" sz="2000" dirty="0"/>
              <a:t>converter application </a:t>
            </a:r>
            <a:endParaRPr lang="en-US" sz="2000" dirty="0" smtClean="0"/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Smalltalk-80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ACE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Service Configurator framework</a:t>
            </a:r>
          </a:p>
        </p:txBody>
      </p:sp>
    </p:spTree>
    <p:extLst>
      <p:ext uri="{BB962C8B-B14F-4D97-AF65-F5344CB8AC3E}">
        <p14:creationId xmlns:p14="http://schemas.microsoft.com/office/powerpoint/2010/main" val="1657696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203"/>
          <p:cNvGrpSpPr>
            <a:grpSpLocks/>
          </p:cNvGrpSpPr>
          <p:nvPr/>
        </p:nvGrpSpPr>
        <p:grpSpPr bwMode="auto">
          <a:xfrm>
            <a:off x="381000" y="2965065"/>
            <a:ext cx="8534400" cy="3281363"/>
            <a:chOff x="240" y="2088"/>
            <a:chExt cx="5376" cy="2067"/>
          </a:xfrm>
          <a:solidFill>
            <a:srgbClr val="66CCFF"/>
          </a:solidFill>
        </p:grpSpPr>
        <p:sp>
          <p:nvSpPr>
            <p:cNvPr id="139" name="Rectangle 200"/>
            <p:cNvSpPr>
              <a:spLocks noChangeArrowheads="1"/>
            </p:cNvSpPr>
            <p:nvPr/>
          </p:nvSpPr>
          <p:spPr bwMode="auto">
            <a:xfrm>
              <a:off x="240" y="2088"/>
              <a:ext cx="5376" cy="17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Text Box 201"/>
            <p:cNvSpPr txBox="1">
              <a:spLocks noChangeArrowheads="1"/>
            </p:cNvSpPr>
            <p:nvPr/>
          </p:nvSpPr>
          <p:spPr bwMode="auto">
            <a:xfrm>
              <a:off x="3030" y="3940"/>
              <a:ext cx="56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Builder</a:t>
              </a:r>
            </a:p>
          </p:txBody>
        </p:sp>
      </p:grpSp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Tree Creation Patterns</a:t>
            </a:r>
            <a:endParaRPr lang="en-US" sz="3200" dirty="0"/>
          </a:p>
        </p:txBody>
      </p:sp>
      <p:sp>
        <p:nvSpPr>
          <p:cNvPr id="65" name="Rectangle 28"/>
          <p:cNvSpPr>
            <a:spLocks noChangeArrowheads="1"/>
          </p:cNvSpPr>
          <p:nvPr/>
        </p:nvSpPr>
        <p:spPr bwMode="auto">
          <a:xfrm>
            <a:off x="581893" y="6407733"/>
            <a:ext cx="7743876" cy="43021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Interpreter</a:t>
            </a:r>
            <a:r>
              <a:rPr lang="en-US" sz="2000" dirty="0" smtClean="0"/>
              <a:t>, </a:t>
            </a:r>
            <a:r>
              <a:rPr lang="en-US" sz="2000" i="1" dirty="0" smtClean="0"/>
              <a:t>Builder</a:t>
            </a:r>
            <a:r>
              <a:rPr lang="en-US" sz="2000" dirty="0" smtClean="0"/>
              <a:t>, &amp; </a:t>
            </a:r>
            <a:r>
              <a:rPr lang="en-US" sz="2000" i="1" dirty="0" smtClean="0"/>
              <a:t>Composite</a:t>
            </a:r>
            <a:r>
              <a:rPr lang="en-US" sz="2000" dirty="0" smtClean="0"/>
              <a:t> are powerful “pattern sequence”</a:t>
            </a:r>
            <a:endParaRPr lang="en-US" sz="2000" dirty="0"/>
          </a:p>
        </p:txBody>
      </p:sp>
      <p:grpSp>
        <p:nvGrpSpPr>
          <p:cNvPr id="135" name="Group 202"/>
          <p:cNvGrpSpPr>
            <a:grpSpLocks/>
          </p:cNvGrpSpPr>
          <p:nvPr/>
        </p:nvGrpSpPr>
        <p:grpSpPr bwMode="auto">
          <a:xfrm>
            <a:off x="228600" y="2850765"/>
            <a:ext cx="4267200" cy="3395663"/>
            <a:chOff x="144" y="2016"/>
            <a:chExt cx="2688" cy="2139"/>
          </a:xfrm>
          <a:solidFill>
            <a:srgbClr val="C00000"/>
          </a:solidFill>
        </p:grpSpPr>
        <p:sp>
          <p:nvSpPr>
            <p:cNvPr id="136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7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81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Composite</a:t>
              </a:r>
            </a:p>
          </p:txBody>
        </p:sp>
      </p:grpSp>
      <p:grpSp>
        <p:nvGrpSpPr>
          <p:cNvPr id="141" name="Group 204"/>
          <p:cNvGrpSpPr>
            <a:grpSpLocks/>
          </p:cNvGrpSpPr>
          <p:nvPr/>
        </p:nvGrpSpPr>
        <p:grpSpPr bwMode="auto">
          <a:xfrm>
            <a:off x="5943600" y="1250566"/>
            <a:ext cx="3048000" cy="2301876"/>
            <a:chOff x="3744" y="1008"/>
            <a:chExt cx="1920" cy="1450"/>
          </a:xfrm>
          <a:solidFill>
            <a:srgbClr val="FFC000"/>
          </a:solidFill>
        </p:grpSpPr>
        <p:sp>
          <p:nvSpPr>
            <p:cNvPr id="142" name="Rectangle 196"/>
            <p:cNvSpPr>
              <a:spLocks noChangeArrowheads="1"/>
            </p:cNvSpPr>
            <p:nvPr/>
          </p:nvSpPr>
          <p:spPr bwMode="auto">
            <a:xfrm>
              <a:off x="3744" y="1306"/>
              <a:ext cx="1920" cy="115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3" name="Text Box 197"/>
            <p:cNvSpPr txBox="1">
              <a:spLocks noChangeArrowheads="1"/>
            </p:cNvSpPr>
            <p:nvPr/>
          </p:nvSpPr>
          <p:spPr bwMode="auto">
            <a:xfrm>
              <a:off x="3782" y="1008"/>
              <a:ext cx="81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Interpreter</a:t>
              </a:r>
            </a:p>
          </p:txBody>
        </p:sp>
      </p:grpSp>
      <p:sp>
        <p:nvSpPr>
          <p:cNvPr id="144" name="Rectangle 7"/>
          <p:cNvSpPr>
            <a:spLocks noChangeArrowheads="1"/>
          </p:cNvSpPr>
          <p:nvPr/>
        </p:nvSpPr>
        <p:spPr bwMode="auto">
          <a:xfrm>
            <a:off x="3962400" y="1934778"/>
            <a:ext cx="124587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le 38"/>
          <p:cNvSpPr>
            <a:spLocks noChangeArrowheads="1"/>
          </p:cNvSpPr>
          <p:nvPr/>
        </p:nvSpPr>
        <p:spPr bwMode="auto">
          <a:xfrm>
            <a:off x="1854200" y="1934778"/>
            <a:ext cx="124587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6" name="AutoShape 39"/>
          <p:cNvCxnSpPr>
            <a:cxnSpLocks noChangeShapeType="1"/>
            <a:stCxn id="144" idx="1"/>
            <a:endCxn id="145" idx="3"/>
          </p:cNvCxnSpPr>
          <p:nvPr/>
        </p:nvCxnSpPr>
        <p:spPr bwMode="auto">
          <a:xfrm flipH="1">
            <a:off x="3100070" y="2125278"/>
            <a:ext cx="86233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47" name="AutoShape 61"/>
          <p:cNvCxnSpPr>
            <a:cxnSpLocks noChangeShapeType="1"/>
            <a:stCxn id="145" idx="1"/>
            <a:endCxn id="173" idx="1"/>
          </p:cNvCxnSpPr>
          <p:nvPr/>
        </p:nvCxnSpPr>
        <p:spPr bwMode="auto">
          <a:xfrm rot="10800000" flipV="1">
            <a:off x="1748116" y="2125278"/>
            <a:ext cx="106085" cy="1066800"/>
          </a:xfrm>
          <a:prstGeom prst="bentConnector3">
            <a:avLst>
              <a:gd name="adj1" fmla="val 315488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48" name="Rectangle 89"/>
          <p:cNvSpPr>
            <a:spLocks noChangeArrowheads="1"/>
          </p:cNvSpPr>
          <p:nvPr/>
        </p:nvSpPr>
        <p:spPr bwMode="auto">
          <a:xfrm>
            <a:off x="7696200" y="24681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08"/>
          <p:cNvSpPr>
            <a:spLocks noChangeArrowheads="1"/>
          </p:cNvSpPr>
          <p:nvPr/>
        </p:nvSpPr>
        <p:spPr bwMode="auto">
          <a:xfrm>
            <a:off x="6057901" y="1934778"/>
            <a:ext cx="1638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0" name="AutoShape 109"/>
          <p:cNvCxnSpPr>
            <a:cxnSpLocks noChangeShapeType="1"/>
            <a:stCxn id="144" idx="3"/>
            <a:endCxn id="149" idx="1"/>
          </p:cNvCxnSpPr>
          <p:nvPr/>
        </p:nvCxnSpPr>
        <p:spPr bwMode="auto">
          <a:xfrm>
            <a:off x="5208270" y="2125278"/>
            <a:ext cx="84963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51" name="AutoShape 110"/>
          <p:cNvCxnSpPr>
            <a:cxnSpLocks noChangeShapeType="1"/>
          </p:cNvCxnSpPr>
          <p:nvPr/>
        </p:nvCxnSpPr>
        <p:spPr bwMode="auto">
          <a:xfrm rot="16200000" flipV="1">
            <a:off x="7994374" y="1871913"/>
            <a:ext cx="342900" cy="84963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152" name="AutoShape 114"/>
          <p:cNvCxnSpPr>
            <a:cxnSpLocks noChangeShapeType="1"/>
          </p:cNvCxnSpPr>
          <p:nvPr/>
        </p:nvCxnSpPr>
        <p:spPr bwMode="auto">
          <a:xfrm rot="5400000">
            <a:off x="7646895" y="2544378"/>
            <a:ext cx="342900" cy="95250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cxnSp>
        <p:nvCxnSpPr>
          <p:cNvPr id="153" name="AutoShape 129"/>
          <p:cNvCxnSpPr>
            <a:cxnSpLocks noChangeShapeType="1"/>
            <a:stCxn id="161" idx="2"/>
            <a:endCxn id="178" idx="2"/>
          </p:cNvCxnSpPr>
          <p:nvPr/>
        </p:nvCxnSpPr>
        <p:spPr bwMode="auto">
          <a:xfrm rot="5400000">
            <a:off x="3199606" y="20498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54" name="AutoShape 132"/>
          <p:cNvCxnSpPr>
            <a:cxnSpLocks noChangeShapeType="1"/>
            <a:stCxn id="164" idx="2"/>
            <a:endCxn id="181" idx="2"/>
          </p:cNvCxnSpPr>
          <p:nvPr/>
        </p:nvCxnSpPr>
        <p:spPr bwMode="auto">
          <a:xfrm rot="5400000">
            <a:off x="31996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55" name="AutoShape 133"/>
          <p:cNvCxnSpPr>
            <a:cxnSpLocks noChangeShapeType="1"/>
            <a:stCxn id="168" idx="2"/>
            <a:endCxn id="185" idx="2"/>
          </p:cNvCxnSpPr>
          <p:nvPr/>
        </p:nvCxnSpPr>
        <p:spPr bwMode="auto">
          <a:xfrm rot="5400000">
            <a:off x="3885406" y="34976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56" name="Rectangle 154"/>
          <p:cNvSpPr>
            <a:spLocks noChangeArrowheads="1"/>
          </p:cNvSpPr>
          <p:nvPr/>
        </p:nvSpPr>
        <p:spPr bwMode="auto">
          <a:xfrm>
            <a:off x="6172200" y="3001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Symbol</a:t>
            </a:r>
          </a:p>
        </p:txBody>
      </p:sp>
      <p:sp>
        <p:nvSpPr>
          <p:cNvPr id="157" name="Rectangle 155"/>
          <p:cNvSpPr>
            <a:spLocks noChangeArrowheads="1"/>
          </p:cNvSpPr>
          <p:nvPr/>
        </p:nvSpPr>
        <p:spPr bwMode="auto">
          <a:xfrm>
            <a:off x="61722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Operator</a:t>
            </a:r>
          </a:p>
        </p:txBody>
      </p:sp>
      <p:cxnSp>
        <p:nvCxnSpPr>
          <p:cNvPr id="158" name="AutoShape 156"/>
          <p:cNvCxnSpPr>
            <a:cxnSpLocks noChangeShapeType="1"/>
            <a:stCxn id="157" idx="0"/>
            <a:endCxn id="156" idx="2"/>
          </p:cNvCxnSpPr>
          <p:nvPr/>
        </p:nvCxnSpPr>
        <p:spPr bwMode="auto">
          <a:xfrm rot="16200000">
            <a:off x="6515100" y="36111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59" name="Rectangle 157"/>
          <p:cNvSpPr>
            <a:spLocks noChangeArrowheads="1"/>
          </p:cNvSpPr>
          <p:nvPr/>
        </p:nvSpPr>
        <p:spPr bwMode="auto">
          <a:xfrm>
            <a:off x="75438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Unary_Operator</a:t>
            </a:r>
          </a:p>
        </p:txBody>
      </p:sp>
      <p:cxnSp>
        <p:nvCxnSpPr>
          <p:cNvPr id="160" name="AutoShape 158"/>
          <p:cNvCxnSpPr>
            <a:cxnSpLocks noChangeShapeType="1"/>
            <a:stCxn id="159" idx="0"/>
            <a:endCxn id="156" idx="2"/>
          </p:cNvCxnSpPr>
          <p:nvPr/>
        </p:nvCxnSpPr>
        <p:spPr bwMode="auto">
          <a:xfrm rot="5400000" flipH="1">
            <a:off x="7200900" y="29253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61" name="Rectangle 159"/>
          <p:cNvSpPr>
            <a:spLocks noChangeArrowheads="1"/>
          </p:cNvSpPr>
          <p:nvPr/>
        </p:nvSpPr>
        <p:spPr bwMode="auto">
          <a:xfrm>
            <a:off x="48006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Number</a:t>
            </a:r>
          </a:p>
        </p:txBody>
      </p:sp>
      <p:cxnSp>
        <p:nvCxnSpPr>
          <p:cNvPr id="162" name="AutoShape 160"/>
          <p:cNvCxnSpPr>
            <a:cxnSpLocks noChangeShapeType="1"/>
            <a:stCxn id="161" idx="0"/>
            <a:endCxn id="156" idx="2"/>
          </p:cNvCxnSpPr>
          <p:nvPr/>
        </p:nvCxnSpPr>
        <p:spPr bwMode="auto">
          <a:xfrm rot="16200000">
            <a:off x="5829300" y="29253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63" name="Rectangle 161"/>
          <p:cNvSpPr>
            <a:spLocks noChangeArrowheads="1"/>
          </p:cNvSpPr>
          <p:nvPr/>
        </p:nvSpPr>
        <p:spPr bwMode="auto">
          <a:xfrm>
            <a:off x="61722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Subtract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Rectangle 162"/>
          <p:cNvSpPr>
            <a:spLocks noChangeArrowheads="1"/>
          </p:cNvSpPr>
          <p:nvPr/>
        </p:nvSpPr>
        <p:spPr bwMode="auto">
          <a:xfrm>
            <a:off x="48006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Add</a:t>
            </a:r>
          </a:p>
        </p:txBody>
      </p:sp>
      <p:cxnSp>
        <p:nvCxnSpPr>
          <p:cNvPr id="165" name="AutoShape 163"/>
          <p:cNvCxnSpPr>
            <a:cxnSpLocks noChangeShapeType="1"/>
            <a:stCxn id="164" idx="0"/>
            <a:endCxn id="157" idx="2"/>
          </p:cNvCxnSpPr>
          <p:nvPr/>
        </p:nvCxnSpPr>
        <p:spPr bwMode="auto">
          <a:xfrm rot="16200000">
            <a:off x="5829300" y="37635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66" name="AutoShape 164"/>
          <p:cNvCxnSpPr>
            <a:cxnSpLocks noChangeShapeType="1"/>
            <a:stCxn id="163" idx="0"/>
            <a:endCxn id="157" idx="2"/>
          </p:cNvCxnSpPr>
          <p:nvPr/>
        </p:nvCxnSpPr>
        <p:spPr bwMode="auto">
          <a:xfrm rot="16200000">
            <a:off x="65151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67" name="Rectangle 165"/>
          <p:cNvSpPr>
            <a:spLocks noChangeArrowheads="1"/>
          </p:cNvSpPr>
          <p:nvPr/>
        </p:nvSpPr>
        <p:spPr bwMode="auto">
          <a:xfrm>
            <a:off x="75438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</a:t>
            </a:r>
          </a:p>
        </p:txBody>
      </p:sp>
      <p:sp>
        <p:nvSpPr>
          <p:cNvPr id="168" name="Rectangle 166"/>
          <p:cNvSpPr>
            <a:spLocks noChangeArrowheads="1"/>
          </p:cNvSpPr>
          <p:nvPr/>
        </p:nvSpPr>
        <p:spPr bwMode="auto">
          <a:xfrm>
            <a:off x="54864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Multiply</a:t>
            </a:r>
          </a:p>
        </p:txBody>
      </p:sp>
      <p:sp>
        <p:nvSpPr>
          <p:cNvPr id="169" name="Rectangle 167"/>
          <p:cNvSpPr>
            <a:spLocks noChangeArrowheads="1"/>
          </p:cNvSpPr>
          <p:nvPr/>
        </p:nvSpPr>
        <p:spPr bwMode="auto">
          <a:xfrm>
            <a:off x="68580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Divide</a:t>
            </a:r>
          </a:p>
        </p:txBody>
      </p:sp>
      <p:cxnSp>
        <p:nvCxnSpPr>
          <p:cNvPr id="170" name="AutoShape 168"/>
          <p:cNvCxnSpPr>
            <a:cxnSpLocks noChangeShapeType="1"/>
            <a:stCxn id="168" idx="0"/>
            <a:endCxn id="157" idx="2"/>
          </p:cNvCxnSpPr>
          <p:nvPr/>
        </p:nvCxnSpPr>
        <p:spPr bwMode="auto">
          <a:xfrm rot="16200000">
            <a:off x="58674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71" name="AutoShape 169"/>
          <p:cNvCxnSpPr>
            <a:cxnSpLocks noChangeShapeType="1"/>
            <a:stCxn id="169" idx="0"/>
            <a:endCxn id="157" idx="2"/>
          </p:cNvCxnSpPr>
          <p:nvPr/>
        </p:nvCxnSpPr>
        <p:spPr bwMode="auto">
          <a:xfrm rot="5400000" flipH="1">
            <a:off x="65532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72" name="AutoShape 170"/>
          <p:cNvCxnSpPr>
            <a:cxnSpLocks noChangeShapeType="1"/>
            <a:stCxn id="167" idx="0"/>
            <a:endCxn id="159" idx="2"/>
          </p:cNvCxnSpPr>
          <p:nvPr/>
        </p:nvCxnSpPr>
        <p:spPr bwMode="auto">
          <a:xfrm rot="16200000">
            <a:off x="78867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73" name="Rectangle 171"/>
          <p:cNvSpPr>
            <a:spLocks noChangeArrowheads="1"/>
          </p:cNvSpPr>
          <p:nvPr/>
        </p:nvSpPr>
        <p:spPr bwMode="auto">
          <a:xfrm>
            <a:off x="1748115" y="3001578"/>
            <a:ext cx="129159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Component_Node</a:t>
            </a:r>
          </a:p>
        </p:txBody>
      </p:sp>
      <p:sp>
        <p:nvSpPr>
          <p:cNvPr id="174" name="Rectangle 172"/>
          <p:cNvSpPr>
            <a:spLocks noChangeArrowheads="1"/>
          </p:cNvSpPr>
          <p:nvPr/>
        </p:nvSpPr>
        <p:spPr bwMode="auto">
          <a:xfrm>
            <a:off x="18288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Binary_Node</a:t>
            </a:r>
          </a:p>
        </p:txBody>
      </p:sp>
      <p:cxnSp>
        <p:nvCxnSpPr>
          <p:cNvPr id="175" name="AutoShape 173"/>
          <p:cNvCxnSpPr>
            <a:cxnSpLocks noChangeShapeType="1"/>
            <a:stCxn id="174" idx="0"/>
            <a:endCxn id="173" idx="2"/>
          </p:cNvCxnSpPr>
          <p:nvPr/>
        </p:nvCxnSpPr>
        <p:spPr bwMode="auto">
          <a:xfrm flipH="1" flipV="1">
            <a:off x="2393910" y="3382578"/>
            <a:ext cx="639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76" name="Rectangle 174"/>
          <p:cNvSpPr>
            <a:spLocks noChangeArrowheads="1"/>
          </p:cNvSpPr>
          <p:nvPr/>
        </p:nvSpPr>
        <p:spPr bwMode="auto">
          <a:xfrm>
            <a:off x="32004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Unary_Node</a:t>
            </a:r>
          </a:p>
        </p:txBody>
      </p:sp>
      <p:cxnSp>
        <p:nvCxnSpPr>
          <p:cNvPr id="177" name="AutoShape 175"/>
          <p:cNvCxnSpPr>
            <a:cxnSpLocks noChangeShapeType="1"/>
            <a:stCxn id="176" idx="0"/>
            <a:endCxn id="173" idx="2"/>
          </p:cNvCxnSpPr>
          <p:nvPr/>
        </p:nvCxnSpPr>
        <p:spPr bwMode="auto">
          <a:xfrm rot="16200000" flipV="1">
            <a:off x="2854305" y="2922183"/>
            <a:ext cx="457200" cy="137799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78" name="Rectangle 176"/>
          <p:cNvSpPr>
            <a:spLocks noChangeArrowheads="1"/>
          </p:cNvSpPr>
          <p:nvPr/>
        </p:nvSpPr>
        <p:spPr bwMode="auto">
          <a:xfrm>
            <a:off x="457200" y="38397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Leaf_Node</a:t>
            </a:r>
          </a:p>
        </p:txBody>
      </p:sp>
      <p:cxnSp>
        <p:nvCxnSpPr>
          <p:cNvPr id="179" name="AutoShape 177"/>
          <p:cNvCxnSpPr>
            <a:cxnSpLocks noChangeShapeType="1"/>
            <a:stCxn id="178" idx="0"/>
            <a:endCxn id="173" idx="2"/>
          </p:cNvCxnSpPr>
          <p:nvPr/>
        </p:nvCxnSpPr>
        <p:spPr bwMode="auto">
          <a:xfrm rot="5400000" flipH="1" flipV="1">
            <a:off x="1482705" y="2928573"/>
            <a:ext cx="457200" cy="13652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80" name="Rectangle 178"/>
          <p:cNvSpPr>
            <a:spLocks noChangeArrowheads="1"/>
          </p:cNvSpPr>
          <p:nvPr/>
        </p:nvSpPr>
        <p:spPr bwMode="auto">
          <a:xfrm>
            <a:off x="18288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1" name="Rectangle 179"/>
          <p:cNvSpPr>
            <a:spLocks noChangeArrowheads="1"/>
          </p:cNvSpPr>
          <p:nvPr/>
        </p:nvSpPr>
        <p:spPr bwMode="auto">
          <a:xfrm>
            <a:off x="4572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cxnSp>
        <p:nvCxnSpPr>
          <p:cNvPr id="182" name="AutoShape 180"/>
          <p:cNvCxnSpPr>
            <a:cxnSpLocks noChangeShapeType="1"/>
            <a:stCxn id="181" idx="0"/>
            <a:endCxn id="174" idx="2"/>
          </p:cNvCxnSpPr>
          <p:nvPr/>
        </p:nvCxnSpPr>
        <p:spPr bwMode="auto">
          <a:xfrm rot="16200000">
            <a:off x="1485900" y="3763578"/>
            <a:ext cx="457200" cy="1371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83" name="AutoShape 181"/>
          <p:cNvCxnSpPr>
            <a:cxnSpLocks noChangeShapeType="1"/>
            <a:stCxn id="180" idx="0"/>
            <a:endCxn id="174" idx="2"/>
          </p:cNvCxnSpPr>
          <p:nvPr/>
        </p:nvCxnSpPr>
        <p:spPr bwMode="auto">
          <a:xfrm rot="16200000">
            <a:off x="21717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84" name="Rectangle 182"/>
          <p:cNvSpPr>
            <a:spLocks noChangeArrowheads="1"/>
          </p:cNvSpPr>
          <p:nvPr/>
        </p:nvSpPr>
        <p:spPr bwMode="auto">
          <a:xfrm>
            <a:off x="3200400" y="46779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Negate_Node</a:t>
            </a:r>
          </a:p>
        </p:txBody>
      </p:sp>
      <p:sp>
        <p:nvSpPr>
          <p:cNvPr id="185" name="Rectangle 183"/>
          <p:cNvSpPr>
            <a:spLocks noChangeArrowheads="1"/>
          </p:cNvSpPr>
          <p:nvPr/>
        </p:nvSpPr>
        <p:spPr bwMode="auto">
          <a:xfrm>
            <a:off x="11430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Multiply_Node</a:t>
            </a:r>
          </a:p>
        </p:txBody>
      </p:sp>
      <p:sp>
        <p:nvSpPr>
          <p:cNvPr id="186" name="Rectangle 184"/>
          <p:cNvSpPr>
            <a:spLocks noChangeArrowheads="1"/>
          </p:cNvSpPr>
          <p:nvPr/>
        </p:nvSpPr>
        <p:spPr bwMode="auto">
          <a:xfrm>
            <a:off x="2514600" y="528757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Divide_Node</a:t>
            </a:r>
          </a:p>
        </p:txBody>
      </p:sp>
      <p:cxnSp>
        <p:nvCxnSpPr>
          <p:cNvPr id="187" name="AutoShape 185"/>
          <p:cNvCxnSpPr>
            <a:cxnSpLocks noChangeShapeType="1"/>
            <a:stCxn id="185" idx="0"/>
            <a:endCxn id="174" idx="2"/>
          </p:cNvCxnSpPr>
          <p:nvPr/>
        </p:nvCxnSpPr>
        <p:spPr bwMode="auto">
          <a:xfrm rot="16200000">
            <a:off x="1524000" y="4411278"/>
            <a:ext cx="1066800" cy="685800"/>
          </a:xfrm>
          <a:prstGeom prst="bentConnector3">
            <a:avLst>
              <a:gd name="adj1" fmla="val 78718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88" name="AutoShape 186"/>
          <p:cNvCxnSpPr>
            <a:cxnSpLocks noChangeShapeType="1"/>
            <a:stCxn id="186" idx="0"/>
            <a:endCxn id="174" idx="2"/>
          </p:cNvCxnSpPr>
          <p:nvPr/>
        </p:nvCxnSpPr>
        <p:spPr bwMode="auto">
          <a:xfrm rot="5400000" flipH="1">
            <a:off x="2209800" y="4411278"/>
            <a:ext cx="1066800" cy="685800"/>
          </a:xfrm>
          <a:prstGeom prst="bentConnector3">
            <a:avLst>
              <a:gd name="adj1" fmla="val 7812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89" name="AutoShape 187"/>
          <p:cNvCxnSpPr>
            <a:cxnSpLocks noChangeShapeType="1"/>
            <a:stCxn id="184" idx="0"/>
            <a:endCxn id="176" idx="2"/>
          </p:cNvCxnSpPr>
          <p:nvPr/>
        </p:nvCxnSpPr>
        <p:spPr bwMode="auto">
          <a:xfrm rot="16200000">
            <a:off x="3543300" y="444937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190" name="AutoShape 188"/>
          <p:cNvCxnSpPr>
            <a:cxnSpLocks noChangeShapeType="1"/>
            <a:stCxn id="169" idx="2"/>
            <a:endCxn id="186" idx="2"/>
          </p:cNvCxnSpPr>
          <p:nvPr/>
        </p:nvCxnSpPr>
        <p:spPr bwMode="auto">
          <a:xfrm rot="5400000">
            <a:off x="5257006" y="34976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91" name="AutoShape 189"/>
          <p:cNvCxnSpPr>
            <a:cxnSpLocks noChangeShapeType="1"/>
            <a:stCxn id="163" idx="2"/>
            <a:endCxn id="180" idx="2"/>
          </p:cNvCxnSpPr>
          <p:nvPr/>
        </p:nvCxnSpPr>
        <p:spPr bwMode="auto">
          <a:xfrm rot="5400000">
            <a:off x="45712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192" name="AutoShape 190"/>
          <p:cNvCxnSpPr>
            <a:cxnSpLocks noChangeShapeType="1"/>
            <a:stCxn id="167" idx="2"/>
            <a:endCxn id="184" idx="2"/>
          </p:cNvCxnSpPr>
          <p:nvPr/>
        </p:nvCxnSpPr>
        <p:spPr bwMode="auto">
          <a:xfrm rot="5400000">
            <a:off x="5942806" y="2888072"/>
            <a:ext cx="1587" cy="4343400"/>
          </a:xfrm>
          <a:prstGeom prst="curvedConnector3">
            <a:avLst>
              <a:gd name="adj1" fmla="val 14400000"/>
            </a:avLst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93" name="Text Box 192"/>
          <p:cNvSpPr txBox="1">
            <a:spLocks noChangeArrowheads="1"/>
          </p:cNvSpPr>
          <p:nvPr/>
        </p:nvSpPr>
        <p:spPr bwMode="auto">
          <a:xfrm>
            <a:off x="7391400" y="2926965"/>
            <a:ext cx="98456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/>
              <a:t>&lt;&lt; </a:t>
            </a:r>
            <a:r>
              <a:rPr lang="en-US" sz="1100" dirty="0" smtClean="0"/>
              <a:t>build </a:t>
            </a:r>
            <a:r>
              <a:rPr lang="en-US" sz="1100" dirty="0"/>
              <a:t>&gt;&gt;</a:t>
            </a:r>
          </a:p>
        </p:txBody>
      </p:sp>
      <p:sp>
        <p:nvSpPr>
          <p:cNvPr id="194" name="Text Box 193"/>
          <p:cNvSpPr txBox="1">
            <a:spLocks noChangeArrowheads="1"/>
          </p:cNvSpPr>
          <p:nvPr/>
        </p:nvSpPr>
        <p:spPr bwMode="auto">
          <a:xfrm>
            <a:off x="7775461" y="1860165"/>
            <a:ext cx="89960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/>
              <a:t>&lt;&lt; use &gt;&gt;</a:t>
            </a:r>
          </a:p>
        </p:txBody>
      </p:sp>
      <p:sp>
        <p:nvSpPr>
          <p:cNvPr id="195" name="Text Box 194"/>
          <p:cNvSpPr txBox="1">
            <a:spLocks noChangeArrowheads="1"/>
          </p:cNvSpPr>
          <p:nvPr/>
        </p:nvSpPr>
        <p:spPr bwMode="auto">
          <a:xfrm>
            <a:off x="4114800" y="5441565"/>
            <a:ext cx="894797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 smtClean="0"/>
              <a:t>&lt;&lt;build&gt;&gt;</a:t>
            </a:r>
            <a:endParaRPr lang="en-US" sz="1100" dirty="0"/>
          </a:p>
        </p:txBody>
      </p:sp>
      <p:sp>
        <p:nvSpPr>
          <p:cNvPr id="196" name="Text Box 195"/>
          <p:cNvSpPr txBox="1">
            <a:spLocks noChangeArrowheads="1"/>
          </p:cNvSpPr>
          <p:nvPr/>
        </p:nvSpPr>
        <p:spPr bwMode="auto">
          <a:xfrm>
            <a:off x="3962400" y="4374765"/>
            <a:ext cx="894797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 smtClean="0"/>
              <a:t>&lt;&lt;build&gt;&gt;</a:t>
            </a:r>
            <a:endParaRPr lang="en-US" sz="1100" dirty="0"/>
          </a:p>
        </p:txBody>
      </p:sp>
      <p:sp>
        <p:nvSpPr>
          <p:cNvPr id="197" name="Rectangle 196"/>
          <p:cNvSpPr/>
          <p:nvPr/>
        </p:nvSpPr>
        <p:spPr>
          <a:xfrm>
            <a:off x="100849" y="1015402"/>
            <a:ext cx="5813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Interpreter</a:t>
            </a:r>
            <a:r>
              <a:rPr lang="en-US" sz="2000" dirty="0" smtClean="0"/>
              <a:t> &amp; </a:t>
            </a:r>
            <a:r>
              <a:rPr lang="en-US" sz="2000" i="1" dirty="0" smtClean="0"/>
              <a:t>Builder</a:t>
            </a:r>
            <a:r>
              <a:rPr lang="en-US" sz="2000" dirty="0" smtClean="0"/>
              <a:t> patterns create internal data structure for expression tree from user input</a:t>
            </a:r>
            <a:endParaRPr lang="en-US" sz="2000" dirty="0"/>
          </a:p>
        </p:txBody>
      </p:sp>
      <p:sp>
        <p:nvSpPr>
          <p:cNvPr id="198" name="Isosceles Triangle 197"/>
          <p:cNvSpPr/>
          <p:nvPr/>
        </p:nvSpPr>
        <p:spPr bwMode="auto">
          <a:xfrm>
            <a:off x="2328862" y="3404034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9" name="Isosceles Triangle 198"/>
          <p:cNvSpPr/>
          <p:nvPr/>
        </p:nvSpPr>
        <p:spPr bwMode="auto">
          <a:xfrm>
            <a:off x="6672263" y="3404034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0" name="Isosceles Triangle 199"/>
          <p:cNvSpPr/>
          <p:nvPr/>
        </p:nvSpPr>
        <p:spPr bwMode="auto">
          <a:xfrm>
            <a:off x="2328862" y="4228228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Isosceles Triangle 200"/>
          <p:cNvSpPr/>
          <p:nvPr/>
        </p:nvSpPr>
        <p:spPr bwMode="auto">
          <a:xfrm>
            <a:off x="3700462" y="4228228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2" name="Isosceles Triangle 201"/>
          <p:cNvSpPr/>
          <p:nvPr/>
        </p:nvSpPr>
        <p:spPr bwMode="auto">
          <a:xfrm>
            <a:off x="6672263" y="424640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3" name="Isosceles Triangle 202"/>
          <p:cNvSpPr/>
          <p:nvPr/>
        </p:nvSpPr>
        <p:spPr bwMode="auto">
          <a:xfrm>
            <a:off x="8043863" y="425287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7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300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151752" cy="6632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creation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Tree traversal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449559" y="4744405"/>
            <a:ext cx="5667551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9898" y="1491887"/>
            <a:ext cx="4387785" cy="3044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02415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0" y="6391275"/>
            <a:ext cx="9144000" cy="4667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25" name="Rectangle 13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Tree Traversal Patterns</a:t>
            </a:r>
            <a:endParaRPr lang="en-US" sz="3200" dirty="0"/>
          </a:p>
        </p:txBody>
      </p:sp>
      <p:sp>
        <p:nvSpPr>
          <p:cNvPr id="47" name="Rectangle 46"/>
          <p:cNvSpPr/>
          <p:nvPr/>
        </p:nvSpPr>
        <p:spPr>
          <a:xfrm>
            <a:off x="342902" y="1007211"/>
            <a:ext cx="59318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Traverse the expression tree &amp; perform designated operations</a:t>
            </a:r>
            <a:endParaRPr lang="en-US" sz="2000" i="1" dirty="0"/>
          </a:p>
        </p:txBody>
      </p:sp>
      <p:sp>
        <p:nvSpPr>
          <p:cNvPr id="48" name="Rectangle 28"/>
          <p:cNvSpPr>
            <a:spLocks noChangeArrowheads="1"/>
          </p:cNvSpPr>
          <p:nvPr/>
        </p:nvSpPr>
        <p:spPr bwMode="auto">
          <a:xfrm>
            <a:off x="141250" y="6406867"/>
            <a:ext cx="8865568" cy="421608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Patterns decouple expression tree structure from operations performed on it</a:t>
            </a:r>
            <a:endParaRPr lang="en-US" sz="2000" dirty="0"/>
          </a:p>
        </p:txBody>
      </p:sp>
      <p:grpSp>
        <p:nvGrpSpPr>
          <p:cNvPr id="51" name="Group 157"/>
          <p:cNvGrpSpPr>
            <a:grpSpLocks/>
          </p:cNvGrpSpPr>
          <p:nvPr/>
        </p:nvGrpSpPr>
        <p:grpSpPr bwMode="auto">
          <a:xfrm>
            <a:off x="5969968" y="1167235"/>
            <a:ext cx="3048000" cy="2333625"/>
            <a:chOff x="3600" y="1026"/>
            <a:chExt cx="1920" cy="1470"/>
          </a:xfrm>
        </p:grpSpPr>
        <p:sp>
          <p:nvSpPr>
            <p:cNvPr id="52" name="Rectangle 155"/>
            <p:cNvSpPr>
              <a:spLocks noChangeArrowheads="1"/>
            </p:cNvSpPr>
            <p:nvPr/>
          </p:nvSpPr>
          <p:spPr bwMode="auto">
            <a:xfrm>
              <a:off x="3600" y="1296"/>
              <a:ext cx="1920" cy="120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 Box 156"/>
            <p:cNvSpPr txBox="1">
              <a:spLocks noChangeArrowheads="1"/>
            </p:cNvSpPr>
            <p:nvPr/>
          </p:nvSpPr>
          <p:spPr bwMode="auto">
            <a:xfrm>
              <a:off x="4166" y="1026"/>
              <a:ext cx="514" cy="2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Visitor</a:t>
              </a:r>
            </a:p>
          </p:txBody>
        </p:sp>
      </p:grpSp>
      <p:grpSp>
        <p:nvGrpSpPr>
          <p:cNvPr id="54" name="Group 154"/>
          <p:cNvGrpSpPr>
            <a:grpSpLocks/>
          </p:cNvGrpSpPr>
          <p:nvPr/>
        </p:nvGrpSpPr>
        <p:grpSpPr bwMode="auto">
          <a:xfrm>
            <a:off x="467693" y="1876015"/>
            <a:ext cx="6359525" cy="4429125"/>
            <a:chOff x="134" y="1320"/>
            <a:chExt cx="4006" cy="2790"/>
          </a:xfrm>
          <a:solidFill>
            <a:srgbClr val="66CCFF"/>
          </a:solidFill>
        </p:grpSpPr>
        <p:grpSp>
          <p:nvGrpSpPr>
            <p:cNvPr id="55" name="Group 152"/>
            <p:cNvGrpSpPr>
              <a:grpSpLocks/>
            </p:cNvGrpSpPr>
            <p:nvPr/>
          </p:nvGrpSpPr>
          <p:grpSpPr bwMode="auto">
            <a:xfrm>
              <a:off x="384" y="1320"/>
              <a:ext cx="3756" cy="2790"/>
              <a:chOff x="384" y="1320"/>
              <a:chExt cx="3756" cy="2790"/>
            </a:xfrm>
            <a:grpFill/>
          </p:grpSpPr>
          <p:sp>
            <p:nvSpPr>
              <p:cNvPr id="57" name="Rectangle 150"/>
              <p:cNvSpPr>
                <a:spLocks noChangeArrowheads="1"/>
              </p:cNvSpPr>
              <p:nvPr/>
            </p:nvSpPr>
            <p:spPr bwMode="auto">
              <a:xfrm>
                <a:off x="384" y="1320"/>
                <a:ext cx="3216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8" name="Rectangle 151"/>
              <p:cNvSpPr>
                <a:spLocks noChangeArrowheads="1"/>
              </p:cNvSpPr>
              <p:nvPr/>
            </p:nvSpPr>
            <p:spPr bwMode="auto">
              <a:xfrm>
                <a:off x="958" y="2338"/>
                <a:ext cx="3182" cy="177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6" name="Text Box 153"/>
            <p:cNvSpPr txBox="1">
              <a:spLocks noChangeArrowheads="1"/>
            </p:cNvSpPr>
            <p:nvPr/>
          </p:nvSpPr>
          <p:spPr bwMode="auto">
            <a:xfrm rot="16200000">
              <a:off x="-135" y="1757"/>
              <a:ext cx="754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Iterator</a:t>
              </a:r>
              <a:endPara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149"/>
          <p:cNvGrpSpPr>
            <a:grpSpLocks/>
          </p:cNvGrpSpPr>
          <p:nvPr/>
        </p:nvGrpSpPr>
        <p:grpSpPr bwMode="auto">
          <a:xfrm>
            <a:off x="585168" y="2806101"/>
            <a:ext cx="6138864" cy="3406777"/>
            <a:chOff x="208" y="1968"/>
            <a:chExt cx="3867" cy="2146"/>
          </a:xfrm>
          <a:solidFill>
            <a:srgbClr val="FFC000"/>
          </a:solidFill>
        </p:grpSpPr>
        <p:grpSp>
          <p:nvGrpSpPr>
            <p:cNvPr id="60" name="Group 147"/>
            <p:cNvGrpSpPr>
              <a:grpSpLocks/>
            </p:cNvGrpSpPr>
            <p:nvPr/>
          </p:nvGrpSpPr>
          <p:grpSpPr bwMode="auto">
            <a:xfrm>
              <a:off x="528" y="1968"/>
              <a:ext cx="3547" cy="2146"/>
              <a:chOff x="528" y="1968"/>
              <a:chExt cx="3547" cy="2146"/>
            </a:xfrm>
            <a:grpFill/>
          </p:grpSpPr>
          <p:sp>
            <p:nvSpPr>
              <p:cNvPr id="62" name="Rectangle 145"/>
              <p:cNvSpPr>
                <a:spLocks noChangeArrowheads="1"/>
              </p:cNvSpPr>
              <p:nvPr/>
            </p:nvSpPr>
            <p:spPr bwMode="auto">
              <a:xfrm>
                <a:off x="528" y="1968"/>
                <a:ext cx="2251" cy="432"/>
              </a:xfrm>
              <a:prstGeom prst="rect">
                <a:avLst/>
              </a:prstGeom>
              <a:grp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Rectangle 146"/>
              <p:cNvSpPr>
                <a:spLocks noChangeArrowheads="1"/>
              </p:cNvSpPr>
              <p:nvPr/>
            </p:nvSpPr>
            <p:spPr bwMode="auto">
              <a:xfrm>
                <a:off x="1020" y="2582"/>
                <a:ext cx="3055" cy="1532"/>
              </a:xfrm>
              <a:prstGeom prst="rect">
                <a:avLst/>
              </a:prstGeom>
              <a:grp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Rectangle 145"/>
              <p:cNvSpPr>
                <a:spLocks noChangeArrowheads="1"/>
              </p:cNvSpPr>
              <p:nvPr/>
            </p:nvSpPr>
            <p:spPr bwMode="auto">
              <a:xfrm>
                <a:off x="1020" y="2281"/>
                <a:ext cx="1759" cy="432"/>
              </a:xfrm>
              <a:prstGeom prst="rect">
                <a:avLst/>
              </a:prstGeom>
              <a:grpFill/>
              <a:ln w="1905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61" name="Text Box 148"/>
            <p:cNvSpPr txBox="1">
              <a:spLocks noChangeArrowheads="1"/>
            </p:cNvSpPr>
            <p:nvPr/>
          </p:nvSpPr>
          <p:spPr bwMode="auto">
            <a:xfrm>
              <a:off x="208" y="3126"/>
              <a:ext cx="738" cy="215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Prototype</a:t>
              </a:r>
              <a:endParaRPr lang="en-US" dirty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4" name="Rectangle 38"/>
          <p:cNvSpPr>
            <a:spLocks noChangeArrowheads="1"/>
          </p:cNvSpPr>
          <p:nvPr/>
        </p:nvSpPr>
        <p:spPr bwMode="auto">
          <a:xfrm>
            <a:off x="1245568" y="19679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0"/>
          <p:cNvSpPr>
            <a:spLocks noChangeArrowheads="1"/>
          </p:cNvSpPr>
          <p:nvPr/>
        </p:nvSpPr>
        <p:spPr bwMode="auto">
          <a:xfrm>
            <a:off x="4450441" y="1967900"/>
            <a:ext cx="130759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6" name="AutoShape 61"/>
          <p:cNvCxnSpPr>
            <a:cxnSpLocks noChangeShapeType="1"/>
            <a:stCxn id="64" idx="3"/>
            <a:endCxn id="65" idx="1"/>
          </p:cNvCxnSpPr>
          <p:nvPr/>
        </p:nvCxnSpPr>
        <p:spPr bwMode="auto">
          <a:xfrm>
            <a:off x="2502868" y="2158400"/>
            <a:ext cx="194757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67" name="Rectangle 80"/>
          <p:cNvSpPr>
            <a:spLocks noChangeArrowheads="1"/>
          </p:cNvSpPr>
          <p:nvPr/>
        </p:nvSpPr>
        <p:spPr bwMode="auto">
          <a:xfrm>
            <a:off x="6960568" y="186928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81"/>
          <p:cNvSpPr>
            <a:spLocks noChangeArrowheads="1"/>
          </p:cNvSpPr>
          <p:nvPr/>
        </p:nvSpPr>
        <p:spPr bwMode="auto">
          <a:xfrm>
            <a:off x="6198568" y="2859885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Evaluation_Visitor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82"/>
          <p:cNvSpPr>
            <a:spLocks noChangeArrowheads="1"/>
          </p:cNvSpPr>
          <p:nvPr/>
        </p:nvSpPr>
        <p:spPr bwMode="auto">
          <a:xfrm>
            <a:off x="7036768" y="455870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std::stack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AutoShape 83"/>
          <p:cNvCxnSpPr>
            <a:cxnSpLocks noChangeShapeType="1"/>
            <a:stCxn id="68" idx="0"/>
            <a:endCxn id="67" idx="2"/>
          </p:cNvCxnSpPr>
          <p:nvPr/>
        </p:nvCxnSpPr>
        <p:spPr bwMode="auto">
          <a:xfrm rot="5400000" flipH="1" flipV="1">
            <a:off x="6874843" y="2202660"/>
            <a:ext cx="609600" cy="70485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1" name="AutoShape 84"/>
          <p:cNvCxnSpPr>
            <a:cxnSpLocks noChangeShapeType="1"/>
            <a:stCxn id="68" idx="2"/>
          </p:cNvCxnSpPr>
          <p:nvPr/>
        </p:nvCxnSpPr>
        <p:spPr bwMode="auto">
          <a:xfrm rot="16200000" flipH="1">
            <a:off x="6434714" y="3633388"/>
            <a:ext cx="1317817" cy="5328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2" name="Rectangle 87"/>
          <p:cNvSpPr>
            <a:spLocks noChangeArrowheads="1"/>
          </p:cNvSpPr>
          <p:nvPr/>
        </p:nvSpPr>
        <p:spPr bwMode="auto">
          <a:xfrm>
            <a:off x="7646368" y="285988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Print_Visitor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3" name="AutoShape 88"/>
          <p:cNvCxnSpPr>
            <a:cxnSpLocks noChangeShapeType="1"/>
            <a:stCxn id="72" idx="0"/>
            <a:endCxn id="67" idx="2"/>
          </p:cNvCxnSpPr>
          <p:nvPr/>
        </p:nvCxnSpPr>
        <p:spPr bwMode="auto">
          <a:xfrm rot="5400000" flipH="1">
            <a:off x="7570168" y="2212185"/>
            <a:ext cx="60960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74" name="Rectangle 90"/>
          <p:cNvSpPr>
            <a:spLocks noChangeArrowheads="1"/>
          </p:cNvSpPr>
          <p:nvPr/>
        </p:nvSpPr>
        <p:spPr bwMode="auto">
          <a:xfrm>
            <a:off x="1245568" y="29585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91"/>
          <p:cNvSpPr>
            <a:spLocks noChangeArrowheads="1"/>
          </p:cNvSpPr>
          <p:nvPr/>
        </p:nvSpPr>
        <p:spPr bwMode="auto">
          <a:xfrm>
            <a:off x="3226768" y="29585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AutoShape 92"/>
          <p:cNvCxnSpPr>
            <a:cxnSpLocks noChangeShapeType="1"/>
            <a:stCxn id="74" idx="3"/>
            <a:endCxn id="75" idx="1"/>
          </p:cNvCxnSpPr>
          <p:nvPr/>
        </p:nvCxnSpPr>
        <p:spPr bwMode="auto">
          <a:xfrm>
            <a:off x="2502868" y="3149000"/>
            <a:ext cx="7239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77" name="Rectangle 93"/>
          <p:cNvSpPr>
            <a:spLocks noChangeArrowheads="1"/>
          </p:cNvSpPr>
          <p:nvPr/>
        </p:nvSpPr>
        <p:spPr bwMode="auto">
          <a:xfrm>
            <a:off x="4979371" y="5701700"/>
            <a:ext cx="122377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Pre_Order_ET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94"/>
          <p:cNvSpPr>
            <a:spLocks noChangeArrowheads="1"/>
          </p:cNvSpPr>
          <p:nvPr/>
        </p:nvSpPr>
        <p:spPr bwMode="auto">
          <a:xfrm>
            <a:off x="3074371" y="4558700"/>
            <a:ext cx="1162583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In_Order_ET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AutoShape 95"/>
          <p:cNvCxnSpPr>
            <a:cxnSpLocks noChangeShapeType="1"/>
            <a:stCxn id="78" idx="3"/>
            <a:endCxn id="69" idx="1"/>
          </p:cNvCxnSpPr>
          <p:nvPr/>
        </p:nvCxnSpPr>
        <p:spPr bwMode="auto">
          <a:xfrm>
            <a:off x="4236954" y="4749200"/>
            <a:ext cx="279981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80" name="Rectangle 96"/>
          <p:cNvSpPr>
            <a:spLocks noChangeArrowheads="1"/>
          </p:cNvSpPr>
          <p:nvPr/>
        </p:nvSpPr>
        <p:spPr bwMode="auto">
          <a:xfrm>
            <a:off x="3988771" y="5092100"/>
            <a:ext cx="122377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Post_Order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97"/>
          <p:cNvSpPr>
            <a:spLocks noChangeArrowheads="1"/>
          </p:cNvSpPr>
          <p:nvPr/>
        </p:nvSpPr>
        <p:spPr bwMode="auto">
          <a:xfrm>
            <a:off x="1967226" y="4025300"/>
            <a:ext cx="122377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Level_Order_ET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AutoShape 98"/>
          <p:cNvCxnSpPr>
            <a:cxnSpLocks noChangeShapeType="1"/>
            <a:stCxn id="77" idx="3"/>
            <a:endCxn id="69" idx="1"/>
          </p:cNvCxnSpPr>
          <p:nvPr/>
        </p:nvCxnSpPr>
        <p:spPr bwMode="auto">
          <a:xfrm flipV="1">
            <a:off x="6203143" y="4749200"/>
            <a:ext cx="833625" cy="11430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83" name="AutoShape 99"/>
          <p:cNvCxnSpPr>
            <a:cxnSpLocks noChangeShapeType="1"/>
            <a:stCxn id="80" idx="0"/>
          </p:cNvCxnSpPr>
          <p:nvPr/>
        </p:nvCxnSpPr>
        <p:spPr bwMode="auto">
          <a:xfrm rot="16200000" flipV="1">
            <a:off x="3341156" y="3832599"/>
            <a:ext cx="1773765" cy="745238"/>
          </a:xfrm>
          <a:prstGeom prst="bentConnector3">
            <a:avLst>
              <a:gd name="adj1" fmla="val 67491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84" name="AutoShape 100"/>
          <p:cNvCxnSpPr>
            <a:cxnSpLocks noChangeShapeType="1"/>
            <a:stCxn id="80" idx="3"/>
            <a:endCxn id="69" idx="1"/>
          </p:cNvCxnSpPr>
          <p:nvPr/>
        </p:nvCxnSpPr>
        <p:spPr bwMode="auto">
          <a:xfrm flipV="1">
            <a:off x="5212543" y="4749200"/>
            <a:ext cx="1824225" cy="533400"/>
          </a:xfrm>
          <a:prstGeom prst="bentConnector3">
            <a:avLst>
              <a:gd name="adj1" fmla="val 77508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85" name="AutoShape 101"/>
          <p:cNvCxnSpPr>
            <a:cxnSpLocks noChangeShapeType="1"/>
          </p:cNvCxnSpPr>
          <p:nvPr/>
        </p:nvCxnSpPr>
        <p:spPr bwMode="auto">
          <a:xfrm rot="5400000" flipH="1" flipV="1">
            <a:off x="2874365" y="3034233"/>
            <a:ext cx="685800" cy="1276306"/>
          </a:xfrm>
          <a:prstGeom prst="bentConnector3">
            <a:avLst>
              <a:gd name="adj1" fmla="val 1748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86" name="AutoShape 102"/>
          <p:cNvCxnSpPr>
            <a:cxnSpLocks noChangeShapeType="1"/>
          </p:cNvCxnSpPr>
          <p:nvPr/>
        </p:nvCxnSpPr>
        <p:spPr bwMode="auto">
          <a:xfrm flipH="1" flipV="1">
            <a:off x="3846453" y="3339500"/>
            <a:ext cx="15240" cy="1219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87" name="AutoShape 103"/>
          <p:cNvCxnSpPr>
            <a:cxnSpLocks noChangeShapeType="1"/>
          </p:cNvCxnSpPr>
          <p:nvPr/>
        </p:nvCxnSpPr>
        <p:spPr bwMode="auto">
          <a:xfrm rot="16200000" flipV="1">
            <a:off x="3542238" y="3642401"/>
            <a:ext cx="2362200" cy="1735839"/>
          </a:xfrm>
          <a:prstGeom prst="bentConnector3">
            <a:avLst>
              <a:gd name="adj1" fmla="val 75964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88" name="Rectangle 104"/>
          <p:cNvSpPr>
            <a:spLocks noChangeArrowheads="1"/>
          </p:cNvSpPr>
          <p:nvPr/>
        </p:nvSpPr>
        <p:spPr bwMode="auto">
          <a:xfrm>
            <a:off x="443223" y="402530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s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td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::queue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9" name="AutoShape 105"/>
          <p:cNvCxnSpPr>
            <a:cxnSpLocks noChangeShapeType="1"/>
            <a:stCxn id="81" idx="1"/>
            <a:endCxn id="88" idx="3"/>
          </p:cNvCxnSpPr>
          <p:nvPr/>
        </p:nvCxnSpPr>
        <p:spPr bwMode="auto">
          <a:xfrm flipH="1">
            <a:off x="1586223" y="4215800"/>
            <a:ext cx="38100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90" name="AutoShape 106"/>
          <p:cNvCxnSpPr>
            <a:cxnSpLocks noChangeShapeType="1"/>
            <a:stCxn id="64" idx="2"/>
            <a:endCxn id="74" idx="0"/>
          </p:cNvCxnSpPr>
          <p:nvPr/>
        </p:nvCxnSpPr>
        <p:spPr bwMode="auto">
          <a:xfrm>
            <a:off x="1874218" y="2348900"/>
            <a:ext cx="0" cy="6096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91" name="Text Box 138"/>
          <p:cNvSpPr txBox="1">
            <a:spLocks noChangeArrowheads="1"/>
          </p:cNvSpPr>
          <p:nvPr/>
        </p:nvSpPr>
        <p:spPr bwMode="auto">
          <a:xfrm>
            <a:off x="864568" y="2501300"/>
            <a:ext cx="97975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92" name="AutoShape 142"/>
          <p:cNvCxnSpPr>
            <a:cxnSpLocks noChangeShapeType="1"/>
            <a:endCxn id="67" idx="1"/>
          </p:cNvCxnSpPr>
          <p:nvPr/>
        </p:nvCxnSpPr>
        <p:spPr bwMode="auto">
          <a:xfrm>
            <a:off x="5758033" y="2059785"/>
            <a:ext cx="120253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93" name="Text Box 143"/>
          <p:cNvSpPr txBox="1">
            <a:spLocks noChangeArrowheads="1"/>
          </p:cNvSpPr>
          <p:nvPr/>
        </p:nvSpPr>
        <p:spPr bwMode="auto">
          <a:xfrm>
            <a:off x="5969968" y="1793085"/>
            <a:ext cx="931665" cy="230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&lt;&lt; accept &gt;&gt;</a:t>
            </a:r>
          </a:p>
        </p:txBody>
      </p:sp>
      <p:cxnSp>
        <p:nvCxnSpPr>
          <p:cNvPr id="94" name="AutoShape 144"/>
          <p:cNvCxnSpPr>
            <a:cxnSpLocks noChangeShapeType="1"/>
            <a:stCxn id="69" idx="0"/>
            <a:endCxn id="65" idx="2"/>
          </p:cNvCxnSpPr>
          <p:nvPr/>
        </p:nvCxnSpPr>
        <p:spPr bwMode="auto">
          <a:xfrm rot="16200000" flipV="1">
            <a:off x="5251353" y="2201784"/>
            <a:ext cx="2209800" cy="250403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95" name="Isosceles Triangle 94"/>
          <p:cNvSpPr/>
          <p:nvPr/>
        </p:nvSpPr>
        <p:spPr bwMode="auto">
          <a:xfrm>
            <a:off x="3780621" y="3373047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Isosceles Triangle 95"/>
          <p:cNvSpPr/>
          <p:nvPr/>
        </p:nvSpPr>
        <p:spPr bwMode="auto">
          <a:xfrm>
            <a:off x="7460631" y="228622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Extensible Expression Tree Operations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15888" y="942975"/>
            <a:ext cx="4121579" cy="5213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Create </a:t>
            </a:r>
            <a:r>
              <a:rPr lang="en-US" sz="2000" dirty="0"/>
              <a:t>a framework for performing </a:t>
            </a:r>
            <a:r>
              <a:rPr lang="en-US" sz="2000" dirty="0" smtClean="0"/>
              <a:t>operations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that affect nodes in a tree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endParaRPr lang="en-US" sz="2000" dirty="0" smtClean="0"/>
          </a:p>
        </p:txBody>
      </p:sp>
      <p:grpSp>
        <p:nvGrpSpPr>
          <p:cNvPr id="60420" name="Group 17"/>
          <p:cNvGrpSpPr>
            <a:grpSpLocks/>
          </p:cNvGrpSpPr>
          <p:nvPr/>
        </p:nvGrpSpPr>
        <p:grpSpPr bwMode="auto">
          <a:xfrm>
            <a:off x="4976813" y="2625725"/>
            <a:ext cx="4013200" cy="3530600"/>
            <a:chOff x="373063" y="1778000"/>
            <a:chExt cx="4013200" cy="3530600"/>
          </a:xfrm>
        </p:grpSpPr>
        <p:pic>
          <p:nvPicPr>
            <p:cNvPr id="604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" y="1778000"/>
              <a:ext cx="3900488" cy="3475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4" name="Rectangle 7"/>
            <p:cNvSpPr>
              <a:spLocks noChangeArrowheads="1"/>
            </p:cNvSpPr>
            <p:nvPr/>
          </p:nvSpPr>
          <p:spPr bwMode="auto">
            <a:xfrm>
              <a:off x="2373313" y="4716463"/>
              <a:ext cx="81597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5" name="Rectangle 8"/>
            <p:cNvSpPr>
              <a:spLocks noChangeArrowheads="1"/>
            </p:cNvSpPr>
            <p:nvPr/>
          </p:nvSpPr>
          <p:spPr bwMode="auto">
            <a:xfrm>
              <a:off x="3438525" y="1955800"/>
              <a:ext cx="817563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6" name="Rectangle 9"/>
            <p:cNvSpPr>
              <a:spLocks noChangeArrowheads="1"/>
            </p:cNvSpPr>
            <p:nvPr/>
          </p:nvSpPr>
          <p:spPr bwMode="auto">
            <a:xfrm>
              <a:off x="373063" y="3622675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</p:grpSp>
      <p:sp>
        <p:nvSpPr>
          <p:cNvPr id="12" name="Line Callout 1 11"/>
          <p:cNvSpPr/>
          <p:nvPr/>
        </p:nvSpPr>
        <p:spPr bwMode="auto">
          <a:xfrm>
            <a:off x="3922951" y="2304737"/>
            <a:ext cx="1971115" cy="830997"/>
          </a:xfrm>
          <a:prstGeom prst="borderCallout1">
            <a:avLst>
              <a:gd name="adj1" fmla="val 43730"/>
              <a:gd name="adj2" fmla="val 100381"/>
              <a:gd name="adj3" fmla="val 74309"/>
              <a:gd name="adj4" fmla="val 12993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Operation 1: Print all the values of the nodes in the tree</a:t>
            </a:r>
            <a:endParaRPr lang="en-US" sz="16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6282819" y="1157680"/>
            <a:ext cx="2168237" cy="830997"/>
          </a:xfrm>
          <a:prstGeom prst="borderCallout1">
            <a:avLst>
              <a:gd name="adj1" fmla="val 104117"/>
              <a:gd name="adj2" fmla="val 59133"/>
              <a:gd name="adj3" fmla="val 178879"/>
              <a:gd name="adj4" fmla="val 3062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Operation 2</a:t>
            </a:r>
            <a:r>
              <a:rPr lang="en-US" sz="1600" dirty="0"/>
              <a:t>: Evaluate the “yield” of the nodes in the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529306" y="1218733"/>
            <a:ext cx="4218212" cy="3530981"/>
            <a:chOff x="110071" y="1287463"/>
            <a:chExt cx="4218212" cy="3530981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2089326" y="4227513"/>
              <a:ext cx="1158523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 smtClean="0"/>
                <a:t>Integer</a:t>
              </a:r>
              <a:br>
                <a:rPr lang="en-US" i="1" dirty="0" smtClean="0"/>
              </a:br>
              <a:r>
                <a:rPr lang="en-US" i="1" dirty="0" smtClean="0"/>
                <a:t>Operands</a:t>
              </a:r>
              <a:endParaRPr lang="en-US" i="1" dirty="0"/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3140906" y="1465263"/>
              <a:ext cx="1187377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Operators</a:t>
              </a:r>
              <a:endParaRPr lang="en-US" i="1" dirty="0"/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110071" y="3132138"/>
              <a:ext cx="1084785" cy="59093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 smtClean="0"/>
                <a:t>Operator</a:t>
              </a:r>
              <a:endParaRPr lang="en-US" i="1" dirty="0"/>
            </a:p>
          </p:txBody>
        </p:sp>
      </p:grpSp>
      <p:sp>
        <p:nvSpPr>
          <p:cNvPr id="40962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477973" y="99013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40967" name="Rectangle 10"/>
          <p:cNvSpPr>
            <a:spLocks noChangeArrowheads="1"/>
          </p:cNvSpPr>
          <p:nvPr/>
        </p:nvSpPr>
        <p:spPr bwMode="auto">
          <a:xfrm>
            <a:off x="4679585" y="111078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340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Expression trees consist of nodes containing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operators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operands    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Operators have different precedence levels, different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associativities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, &amp; different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arities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Operands can be integers</a:t>
            </a:r>
            <a:r>
              <a:rPr lang="en-US" sz="2000" dirty="0"/>
              <a:t>, doubles, </a:t>
            </a:r>
            <a:r>
              <a:rPr lang="en-US" sz="2000" dirty="0" smtClean="0"/>
              <a:t>                                                         variables</a:t>
            </a:r>
            <a:r>
              <a:rPr lang="en-US" sz="2000" dirty="0"/>
              <a:t>, </a:t>
            </a:r>
            <a:r>
              <a:rPr lang="en-US" sz="2000" dirty="0" smtClean="0"/>
              <a:t>etc.</a:t>
            </a:r>
            <a:endParaRPr lang="en-US" sz="2000" dirty="0"/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We'll just handle integers in this </a:t>
            </a:r>
            <a:r>
              <a:rPr lang="en-US" sz="2000" dirty="0" smtClean="0"/>
              <a:t>                                                       example, though it can easily be </a:t>
            </a:r>
            <a:br>
              <a:rPr lang="en-US" sz="2000" dirty="0" smtClean="0"/>
            </a:br>
            <a:r>
              <a:rPr lang="en-US" sz="2000" dirty="0" smtClean="0"/>
              <a:t>extended</a:t>
            </a:r>
            <a:endParaRPr lang="en-US" sz="2000" dirty="0"/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</p:spTree>
    <p:extLst>
      <p:ext uri="{BB962C8B-B14F-4D97-AF65-F5344CB8AC3E}">
        <p14:creationId xmlns:p14="http://schemas.microsoft.com/office/powerpoint/2010/main" val="9887262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15888" y="942975"/>
            <a:ext cx="4121579" cy="521335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framework for performing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affect nodes in a tree</a:t>
            </a:r>
          </a:p>
          <a:p>
            <a:pPr lvl="1" eaLnBrk="1" hangingPunct="1">
              <a:spcBef>
                <a:spcPts val="600"/>
              </a:spcBef>
              <a:buFontTx/>
              <a:buNone/>
            </a:pPr>
            <a:endParaRPr lang="en-US" sz="2000" dirty="0" smtClean="0"/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Constraints/forces</a:t>
            </a: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Support </a:t>
            </a:r>
            <a:r>
              <a:rPr lang="en-US" sz="2000" dirty="0"/>
              <a:t>multiple </a:t>
            </a:r>
            <a:r>
              <a:rPr lang="en-US" sz="2000" dirty="0" smtClean="0"/>
              <a:t>operations </a:t>
            </a:r>
            <a:br>
              <a:rPr lang="en-US" sz="2000" dirty="0" smtClean="0"/>
            </a:br>
            <a:r>
              <a:rPr lang="en-US" sz="2000" dirty="0" smtClean="0"/>
              <a:t>on </a:t>
            </a:r>
            <a:r>
              <a:rPr lang="en-US" sz="2000" dirty="0"/>
              <a:t>the expression </a:t>
            </a:r>
            <a:r>
              <a:rPr lang="en-US" sz="2000" dirty="0" smtClean="0"/>
              <a:t>tree without tightly coupling operations with the tree </a:t>
            </a:r>
            <a:r>
              <a:rPr lang="en-US" sz="2000" dirty="0"/>
              <a:t>structure</a:t>
            </a:r>
          </a:p>
          <a:p>
            <a:pPr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dirty="0" smtClean="0"/>
              <a:t>i.e., </a:t>
            </a:r>
            <a:r>
              <a:rPr lang="en-US" sz="2000" dirty="0"/>
              <a:t>don’t have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print()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evaluate()</a:t>
            </a:r>
            <a:r>
              <a:rPr lang="en-US" sz="2000" dirty="0" smtClean="0"/>
              <a:t> </a:t>
            </a:r>
            <a:r>
              <a:rPr lang="en-US" sz="2000" dirty="0"/>
              <a:t>methods 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</a:t>
            </a:r>
            <a:r>
              <a:rPr lang="en-US" sz="2000" dirty="0"/>
              <a:t>node classes</a:t>
            </a:r>
          </a:p>
        </p:txBody>
      </p:sp>
      <p:grpSp>
        <p:nvGrpSpPr>
          <p:cNvPr id="60420" name="Group 17"/>
          <p:cNvGrpSpPr>
            <a:grpSpLocks/>
          </p:cNvGrpSpPr>
          <p:nvPr/>
        </p:nvGrpSpPr>
        <p:grpSpPr bwMode="auto">
          <a:xfrm>
            <a:off x="4976813" y="2625725"/>
            <a:ext cx="4013200" cy="3530600"/>
            <a:chOff x="373063" y="1778000"/>
            <a:chExt cx="4013200" cy="3530600"/>
          </a:xfrm>
        </p:grpSpPr>
        <p:pic>
          <p:nvPicPr>
            <p:cNvPr id="604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" y="1778000"/>
              <a:ext cx="3900488" cy="3475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424" name="Rectangle 7"/>
            <p:cNvSpPr>
              <a:spLocks noChangeArrowheads="1"/>
            </p:cNvSpPr>
            <p:nvPr/>
          </p:nvSpPr>
          <p:spPr bwMode="auto">
            <a:xfrm>
              <a:off x="2373313" y="4716463"/>
              <a:ext cx="81597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5" name="Rectangle 8"/>
            <p:cNvSpPr>
              <a:spLocks noChangeArrowheads="1"/>
            </p:cNvSpPr>
            <p:nvPr/>
          </p:nvSpPr>
          <p:spPr bwMode="auto">
            <a:xfrm>
              <a:off x="3438525" y="1955800"/>
              <a:ext cx="817563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0426" name="Rectangle 9"/>
            <p:cNvSpPr>
              <a:spLocks noChangeArrowheads="1"/>
            </p:cNvSpPr>
            <p:nvPr/>
          </p:nvSpPr>
          <p:spPr bwMode="auto">
            <a:xfrm>
              <a:off x="373063" y="3622675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</p:grp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Extensible Expression Tree Operations</a:t>
            </a:r>
          </a:p>
        </p:txBody>
      </p:sp>
      <p:sp>
        <p:nvSpPr>
          <p:cNvPr id="11" name="Line Callout 1 10"/>
          <p:cNvSpPr/>
          <p:nvPr/>
        </p:nvSpPr>
        <p:spPr bwMode="auto">
          <a:xfrm>
            <a:off x="3922951" y="2304737"/>
            <a:ext cx="1971115" cy="830997"/>
          </a:xfrm>
          <a:prstGeom prst="borderCallout1">
            <a:avLst>
              <a:gd name="adj1" fmla="val 43730"/>
              <a:gd name="adj2" fmla="val 100381"/>
              <a:gd name="adj3" fmla="val 74309"/>
              <a:gd name="adj4" fmla="val 12993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Operation 1: Print all the values of the nodes in the tree</a:t>
            </a:r>
            <a:endParaRPr lang="en-US" sz="16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6282819" y="1157680"/>
            <a:ext cx="2168237" cy="830997"/>
          </a:xfrm>
          <a:prstGeom prst="borderCallout1">
            <a:avLst>
              <a:gd name="adj1" fmla="val 104117"/>
              <a:gd name="adj2" fmla="val 59133"/>
              <a:gd name="adj3" fmla="val 178879"/>
              <a:gd name="adj4" fmla="val 3062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dirty="0" smtClean="0"/>
              <a:t>Operation 2</a:t>
            </a:r>
            <a:r>
              <a:rPr lang="en-US" sz="1600" dirty="0"/>
              <a:t>: Evaluate the “yield” of the nodes in the tree</a:t>
            </a:r>
          </a:p>
        </p:txBody>
      </p:sp>
    </p:spTree>
    <p:extLst>
      <p:ext uri="{BB962C8B-B14F-4D97-AF65-F5344CB8AC3E}">
        <p14:creationId xmlns:p14="http://schemas.microsoft.com/office/powerpoint/2010/main" val="298279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237038" y="1479550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Solution (Part A): Encapsulate Traversal	</a:t>
            </a:r>
          </a:p>
        </p:txBody>
      </p:sp>
      <p:sp>
        <p:nvSpPr>
          <p:cNvPr id="31744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14123"/>
            <a:ext cx="5559135" cy="2819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err="1" smtClean="0"/>
              <a:t>Iterator</a:t>
            </a:r>
            <a:endParaRPr lang="en-US" sz="2000" b="1" dirty="0" smtClean="0"/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ncapsulates </a:t>
            </a:r>
            <a:r>
              <a:rPr lang="en-US" sz="2000" dirty="0"/>
              <a:t>a traversal algorithm without exposing representation details to callers 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e.g.,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“in-order </a:t>
            </a:r>
            <a:r>
              <a:rPr lang="en-US" sz="2000" dirty="0" smtClean="0"/>
              <a:t>iterator” =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“pre-order 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*-5+34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“post-order </a:t>
            </a:r>
            <a:r>
              <a:rPr lang="en-US" sz="2000" dirty="0"/>
              <a:t>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“</a:t>
            </a:r>
            <a:r>
              <a:rPr lang="en-US" sz="2000" dirty="0"/>
              <a:t>level-order </a:t>
            </a:r>
            <a:r>
              <a:rPr lang="en-US" sz="2000" dirty="0" smtClean="0"/>
              <a:t>iterator” =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*-+534</a:t>
            </a:r>
          </a:p>
          <a:p>
            <a:pPr eaLnBrk="1" hangingPunct="1">
              <a:buFont typeface="Wingdings" pitchFamily="2" charset="2"/>
              <a:buNone/>
            </a:pPr>
            <a:endParaRPr lang="en-US" sz="2000" b="1" dirty="0" smtClean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784174" y="4492724"/>
            <a:ext cx="5667551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0" y="6386029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36"/>
          <p:cNvSpPr>
            <a:spLocks noChangeArrowheads="1"/>
          </p:cNvSpPr>
          <p:nvPr/>
        </p:nvSpPr>
        <p:spPr bwMode="auto">
          <a:xfrm>
            <a:off x="365919" y="6427886"/>
            <a:ext cx="841216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  <p:sp>
        <p:nvSpPr>
          <p:cNvPr id="61444" name="Rectangle 6"/>
          <p:cNvSpPr>
            <a:spLocks noChangeArrowheads="1"/>
          </p:cNvSpPr>
          <p:nvPr/>
        </p:nvSpPr>
        <p:spPr bwMode="auto">
          <a:xfrm>
            <a:off x="832624" y="4556558"/>
            <a:ext cx="1497258" cy="307975"/>
          </a:xfrm>
          <a:prstGeom prst="rect">
            <a:avLst/>
          </a:prstGeom>
          <a:solidFill>
            <a:srgbClr val="FFC000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</a:t>
            </a:r>
            <a:endParaRPr lang="en-US" sz="1400" b="1" dirty="0">
              <a:latin typeface="Arial" pitchFamily="34" charset="0"/>
            </a:endParaRPr>
          </a:p>
        </p:txBody>
      </p:sp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237038" y="1479550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Solution (Part A): Encapsulate Traversal	</a:t>
            </a:r>
          </a:p>
        </p:txBody>
      </p:sp>
      <p:sp>
        <p:nvSpPr>
          <p:cNvPr id="61446" name="Rectangle 9"/>
          <p:cNvSpPr>
            <a:spLocks noChangeArrowheads="1"/>
          </p:cNvSpPr>
          <p:nvPr/>
        </p:nvSpPr>
        <p:spPr bwMode="auto">
          <a:xfrm>
            <a:off x="3376627" y="4556558"/>
            <a:ext cx="1822196" cy="307975"/>
          </a:xfrm>
          <a:prstGeom prst="rect">
            <a:avLst/>
          </a:prstGeom>
          <a:solidFill>
            <a:srgbClr val="FFFF99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23933" y="5865315"/>
            <a:ext cx="2723356" cy="307975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Level_Order_ET_Iterator_Impl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943478" y="5865315"/>
            <a:ext cx="2723356" cy="307975"/>
          </a:xfrm>
          <a:prstGeom prst="rect">
            <a:avLst/>
          </a:prstGeom>
          <a:solidFill>
            <a:schemeClr val="bg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Pre_Order_ET_Iterator_Impl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cxnSp>
        <p:nvCxnSpPr>
          <p:cNvPr id="61450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723606" y="2970509"/>
            <a:ext cx="1588" cy="4876800"/>
          </a:xfrm>
          <a:prstGeom prst="bentConnector3">
            <a:avLst>
              <a:gd name="adj1" fmla="val 15452588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451" name="Rectangle 13"/>
          <p:cNvSpPr>
            <a:spLocks noChangeArrowheads="1"/>
          </p:cNvSpPr>
          <p:nvPr/>
        </p:nvSpPr>
        <p:spPr bwMode="auto">
          <a:xfrm>
            <a:off x="1398496" y="5338265"/>
            <a:ext cx="2598197" cy="306388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In_Order_ET_Iterator_Impl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61452" name="Rectangle 14"/>
          <p:cNvSpPr>
            <a:spLocks noChangeArrowheads="1"/>
          </p:cNvSpPr>
          <p:nvPr/>
        </p:nvSpPr>
        <p:spPr bwMode="auto">
          <a:xfrm>
            <a:off x="5295902" y="5336678"/>
            <a:ext cx="2724515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Post_Order_ET_Iterator_Impl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61453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971132" y="5418434"/>
            <a:ext cx="703262" cy="1905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1454" name="Elbow Connector 33"/>
          <p:cNvCxnSpPr>
            <a:cxnSpLocks noChangeShapeType="1"/>
          </p:cNvCxnSpPr>
          <p:nvPr/>
        </p:nvCxnSpPr>
        <p:spPr bwMode="auto">
          <a:xfrm rot="16200000" flipH="1">
            <a:off x="4686301" y="5419227"/>
            <a:ext cx="703262" cy="1889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" name="Straight Connector 2"/>
          <p:cNvCxnSpPr>
            <a:stCxn id="61447" idx="0"/>
          </p:cNvCxnSpPr>
          <p:nvPr/>
        </p:nvCxnSpPr>
        <p:spPr bwMode="auto">
          <a:xfrm flipH="1">
            <a:off x="4667250" y="4874058"/>
            <a:ext cx="1" cy="28799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1447" name="Isosceles Triangle 12"/>
          <p:cNvSpPr>
            <a:spLocks noChangeArrowheads="1"/>
          </p:cNvSpPr>
          <p:nvPr/>
        </p:nvSpPr>
        <p:spPr bwMode="auto">
          <a:xfrm>
            <a:off x="4545013" y="4874058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4" name="AutoShape 95"/>
          <p:cNvCxnSpPr>
            <a:cxnSpLocks noChangeShapeType="1"/>
          </p:cNvCxnSpPr>
          <p:nvPr/>
        </p:nvCxnSpPr>
        <p:spPr bwMode="auto">
          <a:xfrm flipV="1">
            <a:off x="2368945" y="4710546"/>
            <a:ext cx="1029970" cy="77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2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14123"/>
            <a:ext cx="5559135" cy="28194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</a:rPr>
              <a:t>Iterator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ncapsulates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traversal algorithm without exposing representation details to callers 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“in-order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“pre-order iterator” =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*-5+34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“post-order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iterator” =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level-order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*-+534</a:t>
            </a:r>
          </a:p>
          <a:p>
            <a:pPr marL="0" lvl="1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Iterator Structure</a:t>
            </a:r>
          </a:p>
          <a:p>
            <a:pPr eaLnBrk="1" hangingPunct="1">
              <a:buFont typeface="Wingdings" pitchFamily="2" charset="2"/>
              <a:buNone/>
            </a:pP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200602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/>
              <a:t>ET_Iterator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743184"/>
              </p:ext>
            </p:extLst>
          </p:nvPr>
        </p:nvGraphicFramePr>
        <p:xfrm>
          <a:off x="0" y="2177802"/>
          <a:ext cx="9144000" cy="3112655"/>
        </p:xfrm>
        <a:graphic>
          <a:graphicData uri="http://schemas.openxmlformats.org/drawingml/2006/table">
            <a:tbl>
              <a:tblPr/>
              <a:tblGrid>
                <a:gridCol w="3440430"/>
                <a:gridCol w="5703570"/>
              </a:tblGrid>
              <a:tr h="36945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*) 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*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*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++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5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++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3825">
                <a:tc>
                  <a:txBody>
                    <a:bodyPr/>
                    <a:lstStyle/>
                    <a:p>
                      <a:pPr algn="r"/>
                      <a:r>
                        <a:rPr lang="en-US" sz="2000" b="1" smtClean="0">
                          <a:latin typeface="Courier New" pitchFamily="49" charset="0"/>
                          <a:cs typeface="Courier New" pitchFamily="49" charset="0"/>
                        </a:rPr>
                        <a:t>bool 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operator==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rhs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14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!=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rhs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  <a:p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62486" name="Rectangle 15"/>
          <p:cNvSpPr>
            <a:spLocks noChangeArrowheads="1"/>
          </p:cNvSpPr>
          <p:nvPr/>
        </p:nvSpPr>
        <p:spPr bwMode="auto">
          <a:xfrm>
            <a:off x="152400" y="5337230"/>
            <a:ext cx="8839200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</a:t>
            </a:r>
            <a:r>
              <a:rPr lang="en-US" sz="2000" dirty="0" smtClean="0"/>
              <a:t>common interface for </a:t>
            </a:r>
            <a:r>
              <a:rPr lang="en-US" sz="2000" dirty="0"/>
              <a:t>expression tree iterators that conforms to the standard STL iterator interface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Can be configured with specific expression tree iterator algorithms via the </a:t>
            </a:r>
            <a:r>
              <a:rPr lang="en-US" sz="2000" i="1" dirty="0" smtClean="0"/>
              <a:t>Abstract </a:t>
            </a:r>
            <a:r>
              <a:rPr lang="en-US" sz="2000" i="1" dirty="0"/>
              <a:t>Factory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  <p:sp>
        <p:nvSpPr>
          <p:cNvPr id="62487" name="Rectangle 7"/>
          <p:cNvSpPr>
            <a:spLocks noChangeArrowheads="1"/>
          </p:cNvSpPr>
          <p:nvPr/>
        </p:nvSpPr>
        <p:spPr bwMode="auto">
          <a:xfrm>
            <a:off x="-3714" y="1076325"/>
            <a:ext cx="88296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Interface for i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terator that </a:t>
            </a:r>
            <a:r>
              <a:rPr lang="en-US" sz="2000" dirty="0">
                <a:latin typeface="+mn-lt"/>
                <a:ea typeface="+mn-ea"/>
                <a:cs typeface="+mn-cs"/>
              </a:rPr>
              <a:t>traverses all nodes 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an expression tree instance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0073" y="1475917"/>
            <a:ext cx="4239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interface plays the role of the abstraction in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V="1">
            <a:off x="2761063" y="216648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11631" y="1811846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2" name="Rectangle 1"/>
          <p:cNvSpPr/>
          <p:nvPr/>
        </p:nvSpPr>
        <p:spPr>
          <a:xfrm>
            <a:off x="152399" y="4712325"/>
            <a:ext cx="89916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Overloaded C++ operators conform </a:t>
            </a:r>
            <a:r>
              <a:rPr lang="en-US" b="1" dirty="0">
                <a:solidFill>
                  <a:srgbClr val="336699"/>
                </a:solidFill>
              </a:rPr>
              <a:t>to what’s expected from an STL iterator</a:t>
            </a:r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1173841" y="420192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2486" grpId="0" animBg="1"/>
      <p:bldP spid="9" grpId="0"/>
      <p:bldP spid="10" grpId="0" animBg="1"/>
      <p:bldP spid="2" grpId="0"/>
      <p:bldP spid="1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46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/>
              <a:t>ET_Iterator_Impl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62467" name="Freeform 10"/>
          <p:cNvSpPr>
            <a:spLocks noChangeArrowheads="1"/>
          </p:cNvSpPr>
          <p:nvPr/>
        </p:nvSpPr>
        <p:spPr bwMode="auto">
          <a:xfrm rot="-10558929">
            <a:off x="4029075" y="3551238"/>
            <a:ext cx="1398588" cy="1449387"/>
          </a:xfrm>
          <a:custGeom>
            <a:avLst/>
            <a:gdLst>
              <a:gd name="T0" fmla="*/ 13020 w 1605001"/>
              <a:gd name="T1" fmla="*/ 46777 h 4351645"/>
              <a:gd name="T2" fmla="*/ 705051 w 1605001"/>
              <a:gd name="T3" fmla="*/ 0 h 4351645"/>
              <a:gd name="T4" fmla="*/ 1062765 w 1605001"/>
              <a:gd name="T5" fmla="*/ 105849 h 4351645"/>
              <a:gd name="T6" fmla="*/ 826456 w 1605001"/>
              <a:gd name="T7" fmla="*/ 125379 h 4351645"/>
              <a:gd name="T8" fmla="*/ 372232 w 1605001"/>
              <a:gd name="T9" fmla="*/ 154737 h 4351645"/>
              <a:gd name="T10" fmla="*/ 157789 w 1605001"/>
              <a:gd name="T11" fmla="*/ 132584 h 4351645"/>
              <a:gd name="T12" fmla="*/ 0 w 1605001"/>
              <a:gd name="T13" fmla="*/ 105849 h 4351645"/>
              <a:gd name="T14" fmla="*/ 13020 w 1605001"/>
              <a:gd name="T15" fmla="*/ 46777 h 435164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05001"/>
              <a:gd name="T25" fmla="*/ 0 h 4351645"/>
              <a:gd name="T26" fmla="*/ 1605001 w 1605001"/>
              <a:gd name="T27" fmla="*/ 4351645 h 435164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05001" h="4351645">
                <a:moveTo>
                  <a:pt x="19663" y="1265785"/>
                </a:moveTo>
                <a:lnTo>
                  <a:pt x="1064777" y="0"/>
                </a:lnTo>
                <a:lnTo>
                  <a:pt x="1605001" y="2864266"/>
                </a:lnTo>
                <a:lnTo>
                  <a:pt x="1248123" y="3392748"/>
                </a:lnTo>
                <a:cubicBezTo>
                  <a:pt x="1188205" y="3479319"/>
                  <a:pt x="607208" y="4351646"/>
                  <a:pt x="562150" y="4187176"/>
                </a:cubicBezTo>
                <a:cubicBezTo>
                  <a:pt x="537569" y="4185667"/>
                  <a:pt x="451911" y="3837257"/>
                  <a:pt x="238294" y="3587724"/>
                </a:cubicBezTo>
                <a:cubicBezTo>
                  <a:pt x="51837" y="3501153"/>
                  <a:pt x="183439" y="3007776"/>
                  <a:pt x="0" y="2864266"/>
                </a:cubicBezTo>
                <a:lnTo>
                  <a:pt x="19663" y="126578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0"/>
              </a:spcBef>
            </a:pPr>
            <a:endParaRPr lang="en-US"/>
          </a:p>
        </p:txBody>
      </p:sp>
      <p:sp>
        <p:nvSpPr>
          <p:cNvPr id="62486" name="Rectangle 15"/>
          <p:cNvSpPr>
            <a:spLocks noChangeArrowheads="1"/>
          </p:cNvSpPr>
          <p:nvPr/>
        </p:nvSpPr>
        <p:spPr bwMode="auto">
          <a:xfrm>
            <a:off x="128179" y="5326063"/>
            <a:ext cx="8919176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implementing expression tree iterators that </a:t>
            </a:r>
            <a:r>
              <a:rPr lang="en-US" sz="2000" dirty="0" smtClean="0"/>
              <a:t>conforms </a:t>
            </a:r>
            <a:r>
              <a:rPr lang="en-US" sz="2000" dirty="0"/>
              <a:t>to the standard STL iterator interface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Can be </a:t>
            </a:r>
            <a:r>
              <a:rPr lang="en-US" sz="2000" dirty="0" err="1" smtClean="0"/>
              <a:t>subclassed</a:t>
            </a:r>
            <a:r>
              <a:rPr lang="en-US" sz="2000" dirty="0" smtClean="0"/>
              <a:t> </a:t>
            </a:r>
            <a:r>
              <a:rPr lang="en-US" sz="2000" dirty="0"/>
              <a:t>to define various algorithms for accessing nodes in the expression </a:t>
            </a:r>
            <a:r>
              <a:rPr lang="en-US" sz="2000" dirty="0" smtClean="0"/>
              <a:t>trees in a particular traversal order</a:t>
            </a:r>
            <a:endParaRPr lang="en-US" sz="2000" dirty="0"/>
          </a:p>
        </p:txBody>
      </p:sp>
      <p:sp>
        <p:nvSpPr>
          <p:cNvPr id="62487" name="Rectangle 7"/>
          <p:cNvSpPr>
            <a:spLocks noChangeArrowheads="1"/>
          </p:cNvSpPr>
          <p:nvPr/>
        </p:nvSpPr>
        <p:spPr bwMode="auto">
          <a:xfrm>
            <a:off x="16669" y="1013979"/>
            <a:ext cx="898207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Base class of the iterator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implementor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hierarchy that defines </a:t>
            </a:r>
            <a:r>
              <a:rPr lang="en-US" sz="2000" dirty="0">
                <a:latin typeface="+mn-lt"/>
                <a:ea typeface="+mn-ea"/>
                <a:cs typeface="+mn-cs"/>
              </a:rPr>
              <a:t>the various iterations algorithms that can be performed to traverse the expression tree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017816"/>
              </p:ext>
            </p:extLst>
          </p:nvPr>
        </p:nvGraphicFramePr>
        <p:xfrm>
          <a:off x="72423" y="1764525"/>
          <a:ext cx="10637875" cy="3048000"/>
        </p:xfrm>
        <a:graphic>
          <a:graphicData uri="http://schemas.openxmlformats.org/drawingml/2006/table">
            <a:tbl>
              <a:tblPr/>
              <a:tblGrid>
                <a:gridCol w="4267200"/>
                <a:gridCol w="6370675"/>
              </a:tblGrid>
              <a:tr h="12700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Expression_Tree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18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419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5" action="ppaction://hlinkfile"/>
                        </a:rPr>
                        <a:t>Expression_Tree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*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405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operator++</a:t>
                      </a:r>
                      <a:r>
                        <a:rPr lang="en-US" sz="2000" b="1" smtClean="0">
                          <a:latin typeface="Courier New" pitchFamily="49" charset="0"/>
                          <a:cs typeface="Courier New" pitchFamily="49" charset="0"/>
                        </a:rPr>
                        <a:t>()=0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184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==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47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!=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/>
                      </a:r>
                      <a:b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504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clone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87772" y="4914679"/>
            <a:ext cx="506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c</a:t>
            </a:r>
            <a:r>
              <a:rPr lang="en-US" b="1" dirty="0" smtClean="0">
                <a:solidFill>
                  <a:srgbClr val="336699"/>
                </a:solidFill>
              </a:rPr>
              <a:t>lone() is used by </a:t>
            </a:r>
            <a:r>
              <a:rPr lang="en-US" b="1" i="1" dirty="0" smtClean="0">
                <a:solidFill>
                  <a:srgbClr val="336699"/>
                </a:solidFill>
              </a:rPr>
              <a:t>Prototype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16200000" flipV="1">
            <a:off x="5161273" y="477014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11631" y="1811846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8628" y="3069422"/>
            <a:ext cx="21235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class doesn’t need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to mimic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interface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5" name="Left Arrow 14"/>
          <p:cNvSpPr/>
          <p:nvPr/>
        </p:nvSpPr>
        <p:spPr bwMode="auto">
          <a:xfrm rot="10800000">
            <a:off x="1792710" y="3570176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2486" grpId="0" animBg="1"/>
      <p:bldP spid="10" grpId="0"/>
      <p:bldP spid="11" grpId="0" animBg="1"/>
      <p:bldP spid="12" grpId="0"/>
      <p:bldP spid="1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94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3714" y="1097518"/>
            <a:ext cx="8991600" cy="2514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 smtClean="0"/>
              <a:t>Access </a:t>
            </a:r>
            <a:r>
              <a:rPr lang="en-US" sz="2000" dirty="0"/>
              <a:t>elements of </a:t>
            </a:r>
            <a:r>
              <a:rPr lang="en-US" sz="2000" dirty="0" smtClean="0"/>
              <a:t>an </a:t>
            </a:r>
            <a:r>
              <a:rPr lang="en-US" sz="2000" dirty="0"/>
              <a:t>aggregate without exposing its representation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equire multiple traversal algorithms over an aggregate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equire a uniform traversal interface over different aggregates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W</a:t>
            </a:r>
            <a:r>
              <a:rPr lang="en-US" sz="2000" dirty="0" smtClean="0"/>
              <a:t>hen aggregate classes &amp; traversal algorithm must vary independently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-1973" y="3543869"/>
            <a:ext cx="8751962" cy="3314618"/>
            <a:chOff x="369" y="2462"/>
            <a:chExt cx="5159" cy="1830"/>
          </a:xfrm>
        </p:grpSpPr>
        <p:sp>
          <p:nvSpPr>
            <p:cNvPr id="63494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369" y="2462"/>
              <a:ext cx="4896" cy="16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</a:p>
          </p:txBody>
        </p:sp>
        <p:pic>
          <p:nvPicPr>
            <p:cNvPr id="63495" name="Picture 6" descr="iterator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87" y="2500"/>
              <a:ext cx="4541" cy="17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3493" name="Rectangle 7"/>
          <p:cNvSpPr>
            <a:spLocks noChangeArrowheads="1"/>
          </p:cNvSpPr>
          <p:nvPr/>
        </p:nvSpPr>
        <p:spPr bwMode="auto">
          <a:xfrm rot="5400000">
            <a:off x="2985037" y="3529417"/>
            <a:ext cx="310499" cy="54397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9" name="Line Callout 1 8"/>
          <p:cNvSpPr/>
          <p:nvPr/>
        </p:nvSpPr>
        <p:spPr bwMode="auto">
          <a:xfrm>
            <a:off x="4017111" y="4197043"/>
            <a:ext cx="2631655" cy="313932"/>
          </a:xfrm>
          <a:prstGeom prst="borderCallout1">
            <a:avLst>
              <a:gd name="adj1" fmla="val 45232"/>
              <a:gd name="adj2" fmla="val 100516"/>
              <a:gd name="adj3" fmla="val -9606"/>
              <a:gd name="adj4" fmla="val 11277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ET_Iterator_Impl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4334021" y="6163844"/>
            <a:ext cx="3969803" cy="584775"/>
          </a:xfrm>
          <a:prstGeom prst="borderCallout1">
            <a:avLst>
              <a:gd name="adj1" fmla="val 893"/>
              <a:gd name="adj2" fmla="val 35130"/>
              <a:gd name="adj3" fmla="val -36121"/>
              <a:gd name="adj4" fmla="val 642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600" dirty="0"/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In_Order_ET_Iterator_Impl</a:t>
            </a:r>
            <a:r>
              <a:rPr lang="en-US" sz="1600" dirty="0"/>
              <a:t>, </a:t>
            </a:r>
            <a:r>
              <a:rPr lang="en-US" sz="1600" dirty="0" smtClean="0"/>
              <a:t>etc</a:t>
            </a:r>
            <a:r>
              <a:rPr lang="en-US" sz="1600" dirty="0"/>
              <a:t>.</a:t>
            </a:r>
          </a:p>
        </p:txBody>
      </p:sp>
      <p:sp>
        <p:nvSpPr>
          <p:cNvPr id="11" name="Line Callout 1 10"/>
          <p:cNvSpPr/>
          <p:nvPr/>
        </p:nvSpPr>
        <p:spPr bwMode="auto">
          <a:xfrm>
            <a:off x="131842" y="4430268"/>
            <a:ext cx="2499845" cy="318229"/>
          </a:xfrm>
          <a:prstGeom prst="borderCallout1">
            <a:avLst>
              <a:gd name="adj1" fmla="val -3826"/>
              <a:gd name="adj2" fmla="val 31024"/>
              <a:gd name="adj3" fmla="val -223359"/>
              <a:gd name="adj4" fmla="val 7387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539" name="Rectangle 8"/>
          <p:cNvSpPr>
            <a:spLocks noChangeArrowheads="1"/>
          </p:cNvSpPr>
          <p:nvPr/>
        </p:nvSpPr>
        <p:spPr bwMode="auto">
          <a:xfrm>
            <a:off x="527427" y="2247568"/>
            <a:ext cx="8081314" cy="1144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65540" name="Rectangle 9"/>
          <p:cNvSpPr>
            <a:spLocks noChangeArrowheads="1"/>
          </p:cNvSpPr>
          <p:nvPr/>
        </p:nvSpPr>
        <p:spPr bwMode="auto">
          <a:xfrm>
            <a:off x="161007" y="3646342"/>
            <a:ext cx="69157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indent="-2286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/>
              <a:t>In contrast, </a:t>
            </a:r>
            <a:r>
              <a:rPr lang="en-US" sz="2000" dirty="0" err="1" smtClean="0"/>
              <a:t>GoF</a:t>
            </a:r>
            <a:r>
              <a:rPr lang="en-US" sz="2000" dirty="0" smtClean="0"/>
              <a:t> </a:t>
            </a:r>
            <a:r>
              <a:rPr lang="en-US" sz="2000" dirty="0"/>
              <a:t>iterators have “pointer semantics”, e.g.:</a:t>
            </a:r>
          </a:p>
        </p:txBody>
      </p:sp>
      <p:sp>
        <p:nvSpPr>
          <p:cNvPr id="65541" name="Rectangle 10"/>
          <p:cNvSpPr>
            <a:spLocks noChangeArrowheads="1"/>
          </p:cNvSpPr>
          <p:nvPr/>
        </p:nvSpPr>
        <p:spPr bwMode="auto">
          <a:xfrm>
            <a:off x="527427" y="4134717"/>
            <a:ext cx="8802687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exprTree.createIterator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done()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== false; 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advance())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currentElement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()-&gt;accept(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delete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65542" name="Rectangle 11"/>
          <p:cNvSpPr>
            <a:spLocks noChangeArrowheads="1"/>
          </p:cNvSpPr>
          <p:nvPr/>
        </p:nvSpPr>
        <p:spPr bwMode="auto">
          <a:xfrm>
            <a:off x="173886" y="1249531"/>
            <a:ext cx="571663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000" b="1" dirty="0"/>
              <a:t>Comparing STL </a:t>
            </a:r>
            <a:r>
              <a:rPr lang="en-US" sz="2000" b="1" dirty="0" smtClean="0"/>
              <a:t>iterators </a:t>
            </a:r>
            <a:r>
              <a:rPr lang="en-US" sz="2000" b="1" dirty="0"/>
              <a:t>with </a:t>
            </a:r>
            <a:r>
              <a:rPr lang="en-US" sz="2000" b="1" dirty="0" err="1"/>
              <a:t>GoF</a:t>
            </a:r>
            <a:r>
              <a:rPr lang="en-US" sz="2000" b="1" dirty="0"/>
              <a:t> i</a:t>
            </a:r>
            <a:r>
              <a:rPr lang="en-US" sz="2000" b="1" dirty="0" smtClean="0"/>
              <a:t>terators</a:t>
            </a:r>
            <a:endParaRPr lang="en-US" sz="2000" b="1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STL </a:t>
            </a:r>
            <a:r>
              <a:rPr lang="en-US" sz="2000" dirty="0"/>
              <a:t>iterators have “value-semantics”, e.g.:</a:t>
            </a:r>
          </a:p>
        </p:txBody>
      </p:sp>
      <p:sp>
        <p:nvSpPr>
          <p:cNvPr id="65543" name="Rectangle 12"/>
          <p:cNvSpPr>
            <a:spLocks noChangeArrowheads="1"/>
          </p:cNvSpPr>
          <p:nvPr/>
        </p:nvSpPr>
        <p:spPr bwMode="auto">
          <a:xfrm>
            <a:off x="120714" y="6415736"/>
            <a:ext cx="8945228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</a:t>
            </a:r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enables STL iterator use </a:t>
            </a:r>
            <a:r>
              <a:rPr lang="en-US" sz="2000" dirty="0"/>
              <a:t>in </a:t>
            </a:r>
            <a:r>
              <a:rPr lang="en-US" sz="2000" dirty="0" smtClean="0"/>
              <a:t>expression tree processing app</a:t>
            </a:r>
            <a:endParaRPr lang="en-US" sz="2000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5416" y="2801408"/>
            <a:ext cx="2381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Easy to use, harder to implement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 flipH="1" flipV="1">
            <a:off x="5224558" y="270417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30421" y="4112415"/>
            <a:ext cx="55251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Easy to implement, harder to use (correctly)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6200000" flipH="1">
            <a:off x="2944559" y="421307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543" grpId="0" animBg="1"/>
      <p:bldP spid="9" grpId="0"/>
      <p:bldP spid="10" grpId="0" animBg="1"/>
      <p:bldP spid="12" grpId="0"/>
      <p:bldP spid="13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539" name="Rectangle 8"/>
          <p:cNvSpPr>
            <a:spLocks noChangeArrowheads="1"/>
          </p:cNvSpPr>
          <p:nvPr/>
        </p:nvSpPr>
        <p:spPr bwMode="auto">
          <a:xfrm>
            <a:off x="527427" y="2195247"/>
            <a:ext cx="8616573" cy="171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IteratorL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exprTree.iterator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itr.hasNext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 )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iter.next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accept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5540" name="Rectangle 9"/>
          <p:cNvSpPr>
            <a:spLocks noChangeArrowheads="1"/>
          </p:cNvSpPr>
          <p:nvPr/>
        </p:nvSpPr>
        <p:spPr bwMode="auto">
          <a:xfrm>
            <a:off x="161007" y="4025987"/>
            <a:ext cx="7209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8600" indent="-228600"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Here’s the equivalent Java code for </a:t>
            </a:r>
            <a:r>
              <a:rPr lang="en-US" sz="2000" dirty="0" err="1" smtClean="0"/>
              <a:t>GoF</a:t>
            </a:r>
            <a:r>
              <a:rPr lang="en-US" sz="2000" dirty="0" smtClean="0"/>
              <a:t>-style iterators, e.g</a:t>
            </a:r>
            <a:r>
              <a:rPr lang="en-US" sz="2000" dirty="0"/>
              <a:t>.:</a:t>
            </a:r>
          </a:p>
        </p:txBody>
      </p:sp>
      <p:sp>
        <p:nvSpPr>
          <p:cNvPr id="65541" name="Rectangle 10"/>
          <p:cNvSpPr>
            <a:spLocks noChangeArrowheads="1"/>
          </p:cNvSpPr>
          <p:nvPr/>
        </p:nvSpPr>
        <p:spPr bwMode="auto">
          <a:xfrm>
            <a:off x="527427" y="4186672"/>
            <a:ext cx="8802687" cy="1671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ETIterator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tree.createIterator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!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iter.done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.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advance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iter.currentElement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()).accept(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542" name="Rectangle 11"/>
          <p:cNvSpPr>
            <a:spLocks noChangeArrowheads="1"/>
          </p:cNvSpPr>
          <p:nvPr/>
        </p:nvSpPr>
        <p:spPr bwMode="auto">
          <a:xfrm>
            <a:off x="161007" y="1249531"/>
            <a:ext cx="8182176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000" b="1" dirty="0"/>
              <a:t>Comparing </a:t>
            </a:r>
            <a:r>
              <a:rPr lang="en-US" sz="2000" b="1" dirty="0" smtClean="0"/>
              <a:t>Java iterators </a:t>
            </a:r>
            <a:r>
              <a:rPr lang="en-US" sz="2000" b="1" dirty="0"/>
              <a:t>with </a:t>
            </a:r>
            <a:r>
              <a:rPr lang="en-US" sz="2000" b="1" dirty="0" err="1"/>
              <a:t>GoF</a:t>
            </a:r>
            <a:r>
              <a:rPr lang="en-US" sz="2000" b="1" dirty="0"/>
              <a:t> i</a:t>
            </a:r>
            <a:r>
              <a:rPr lang="en-US" sz="2000" b="1" dirty="0" smtClean="0"/>
              <a:t>terators</a:t>
            </a:r>
            <a:endParaRPr lang="en-US" sz="2000" b="1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Java iterators are closer to </a:t>
            </a:r>
            <a:r>
              <a:rPr lang="en-US" sz="2000" dirty="0" err="1" smtClean="0"/>
              <a:t>GoF</a:t>
            </a:r>
            <a:r>
              <a:rPr lang="en-US" sz="2000" dirty="0" smtClean="0"/>
              <a:t> iterators than STL iterators are, </a:t>
            </a:r>
            <a:r>
              <a:rPr lang="en-US" sz="2000" dirty="0"/>
              <a:t>e.g.:</a:t>
            </a:r>
          </a:p>
        </p:txBody>
      </p:sp>
      <p:sp>
        <p:nvSpPr>
          <p:cNvPr id="65543" name="Rectangle 12"/>
          <p:cNvSpPr>
            <a:spLocks noChangeArrowheads="1"/>
          </p:cNvSpPr>
          <p:nvPr/>
        </p:nvSpPr>
        <p:spPr bwMode="auto">
          <a:xfrm>
            <a:off x="267630" y="6415736"/>
            <a:ext cx="858972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Often, the simplest way to use an iterator in C++/Java is to use a for loop</a:t>
            </a:r>
            <a:endParaRPr lang="en-US" sz="2000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162340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543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42" name="Rectangle 11"/>
          <p:cNvSpPr>
            <a:spLocks noChangeArrowheads="1"/>
          </p:cNvSpPr>
          <p:nvPr/>
        </p:nvSpPr>
        <p:spPr bwMode="auto">
          <a:xfrm>
            <a:off x="161007" y="1249531"/>
            <a:ext cx="7944804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</a:pPr>
            <a:r>
              <a:rPr lang="en-US" sz="2000" b="1" dirty="0"/>
              <a:t>Comparing </a:t>
            </a:r>
            <a:r>
              <a:rPr lang="en-US" sz="2000" b="1" dirty="0" smtClean="0"/>
              <a:t>Java iterators </a:t>
            </a:r>
            <a:r>
              <a:rPr lang="en-US" sz="2000" b="1" dirty="0"/>
              <a:t>with </a:t>
            </a:r>
            <a:r>
              <a:rPr lang="en-US" sz="2000" b="1" dirty="0" smtClean="0"/>
              <a:t>STL iterators</a:t>
            </a:r>
            <a:endParaRPr lang="en-US" sz="2000" b="1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/>
              <a:t>Often, the simplest way to use an iterator in C++/Java is to use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for loop, e.g</a:t>
            </a:r>
            <a:r>
              <a:rPr lang="en-US" sz="2000" dirty="0"/>
              <a:t>.: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51119" y="2191520"/>
            <a:ext cx="5272435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51117" y="2496997"/>
            <a:ext cx="80258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12649" y="4255772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for-each loop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712649" y="2474556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H="1">
            <a:off x="2153834" y="258763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rot="16200000" flipH="1">
            <a:off x="2153834" y="437392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518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6359449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31743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Iterator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An STL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::stack</a:t>
            </a:r>
            <a:r>
              <a:rPr lang="en-US" sz="2000" dirty="0" smtClean="0"/>
              <a:t> can be used to traverse an expression tree in pre-order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ET_Iterator_Impl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&amp;root)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{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stack_.push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(root); }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operator*() { return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stack_.top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 }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virtual void operator++()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if (!stack_.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is_empty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current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stack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op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stack_.pop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if (!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current.right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is_null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stack_.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current.right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if (!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current.left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is_null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stack_.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current.left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237786" y="6387816"/>
            <a:ext cx="6835696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The use of a stack simulates recursion, one item at a time</a:t>
            </a:r>
          </a:p>
        </p:txBody>
      </p:sp>
      <p:sp>
        <p:nvSpPr>
          <p:cNvPr id="24" name="Left Arrow 23"/>
          <p:cNvSpPr/>
          <p:nvPr/>
        </p:nvSpPr>
        <p:spPr bwMode="auto">
          <a:xfrm rot="10800000" flipH="1">
            <a:off x="3751879" y="3120253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76778" y="3077527"/>
            <a:ext cx="2542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Begin the iteration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auto">
          <a:xfrm rot="5400000" flipH="1">
            <a:off x="7024388" y="387449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9080" y="4059677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Return current item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015352" y="5186473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Advance one item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28" name="Left Arrow 27"/>
          <p:cNvSpPr/>
          <p:nvPr/>
        </p:nvSpPr>
        <p:spPr bwMode="auto">
          <a:xfrm rot="10800000" flipH="1">
            <a:off x="5378857" y="5229199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40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/>
      <p:bldP spid="26" grpId="0" animBg="1"/>
      <p:bldP spid="2" grpId="0"/>
      <p:bldP spid="27" grpId="0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2700" y="6381818"/>
            <a:ext cx="9131300" cy="4582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1128713"/>
            <a:ext cx="499465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Trees may be “evaluated” via different traversal </a:t>
            </a:r>
            <a:r>
              <a:rPr lang="en-US" sz="2000" dirty="0" smtClean="0">
                <a:ea typeface="+mn-ea"/>
                <a:cs typeface="+mn-cs"/>
              </a:rPr>
              <a:t>orders, </a:t>
            </a:r>
            <a:r>
              <a:rPr lang="en-US" sz="2000" dirty="0" smtClean="0"/>
              <a:t>e.g</a:t>
            </a:r>
            <a:r>
              <a:rPr lang="en-US" sz="2000" dirty="0"/>
              <a:t>.,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/>
              <a:t>“in-order 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/>
              <a:t>“pre-order 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*-5+34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/>
              <a:t>“post-order 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/>
              <a:t>“level-order iterator” =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*-+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534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44" y="1221850"/>
            <a:ext cx="3487738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6516" y="6419471"/>
            <a:ext cx="848957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Binary_expression_tree#Traversal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9449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23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4463" y="1128376"/>
            <a:ext cx="6011010" cy="47244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F</a:t>
            </a:r>
            <a:r>
              <a:rPr lang="en-US" sz="2000" i="1" dirty="0" smtClean="0"/>
              <a:t>lexibility</a:t>
            </a:r>
            <a:r>
              <a:rPr lang="en-US" sz="2000" dirty="0" smtClean="0"/>
              <a:t>: Aggregate &amp; traversal are independent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/>
              <a:t>Multiplicity</a:t>
            </a:r>
            <a:r>
              <a:rPr lang="en-US" sz="2000" dirty="0" smtClean="0"/>
              <a:t>: Multiple iterators &amp; multiple traversal algorithms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/>
              <a:t>Overhead</a:t>
            </a:r>
            <a:r>
              <a:rPr lang="en-US" sz="2000" dirty="0" smtClean="0"/>
              <a:t>: Additional communication between iterator &amp; aggregate</a:t>
            </a:r>
          </a:p>
          <a:p>
            <a:pPr marL="455613" lvl="3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dirty="0" smtClean="0"/>
              <a:t>Particularly problematic for iterators in concurrent or distributed systems</a:t>
            </a:r>
          </a:p>
        </p:txBody>
      </p:sp>
    </p:spTree>
    <p:extLst>
      <p:ext uri="{BB962C8B-B14F-4D97-AF65-F5344CB8AC3E}">
        <p14:creationId xmlns:p14="http://schemas.microsoft.com/office/powerpoint/2010/main" val="986111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9449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23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4463" y="1128376"/>
            <a:ext cx="6011010" cy="47244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Aggregate &amp; traversal are independent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Multiplicity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Multiple iterators &amp; multiple traversal algorithms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Overhead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Additional communication between iterator &amp; aggregate</a:t>
            </a:r>
          </a:p>
          <a:p>
            <a:pPr marL="455613" lvl="3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Particularly problematic for iterators in concurrent or distributed systems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Internal vs. external iterators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Violating the object structure’s encapsulation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Robust iterators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Synchronization overhead in multi-threaded programs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Batching in distributed &amp; concurrent programs</a:t>
            </a:r>
          </a:p>
        </p:txBody>
      </p:sp>
    </p:spTree>
    <p:extLst>
      <p:ext uri="{BB962C8B-B14F-4D97-AF65-F5344CB8AC3E}">
        <p14:creationId xmlns:p14="http://schemas.microsoft.com/office/powerpoint/2010/main" val="4197791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9449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07218" y="525463"/>
            <a:ext cx="8694737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Iterator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23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4463" y="1128376"/>
            <a:ext cx="6011010" cy="4724400"/>
          </a:xfrm>
        </p:spPr>
        <p:txBody>
          <a:bodyPr/>
          <a:lstStyle/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Aggregate &amp; traversal are independent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Multiplicity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Multiple iterators &amp; multiple traversal algorithms</a:t>
            </a:r>
          </a:p>
          <a:p>
            <a:pPr marL="28575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Overhead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Additional communication between iterator &amp; aggregate</a:t>
            </a:r>
          </a:p>
          <a:p>
            <a:pPr marL="455613" lvl="3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Particularly problematic for iterators in concurrent or distributed systems</a:t>
            </a:r>
          </a:p>
          <a:p>
            <a:pPr marL="228600" indent="-2286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Internal vs. external iterators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Violating the object structure’s encapsulation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Robust iterators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Synchronization overhead in multi-threaded programs</a:t>
            </a:r>
          </a:p>
          <a:p>
            <a:pPr marL="28575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Batching in distributed &amp; concurrent programs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308725" y="1128376"/>
            <a:ext cx="28352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C++ STL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iterators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JDK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Enumeration, Iterator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Iterator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/>
              <a:t>C++11 </a:t>
            </a:r>
            <a:r>
              <a:rPr lang="en-US" sz="2000" kern="0" dirty="0" smtClean="0"/>
              <a:t>range-based </a:t>
            </a:r>
            <a:r>
              <a:rPr lang="en-US" sz="2000" kern="0" dirty="0"/>
              <a:t>for </a:t>
            </a:r>
            <a:r>
              <a:rPr lang="en-US" sz="2000" kern="0" dirty="0" smtClean="0"/>
              <a:t>loops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&amp; Java for-each loops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309075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606823" y="1636585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7872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(Part B): Decouple Operations from Expression Tree Structure	</a:t>
            </a:r>
          </a:p>
        </p:txBody>
      </p:sp>
      <p:sp>
        <p:nvSpPr>
          <p:cNvPr id="31744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655" y="1571424"/>
            <a:ext cx="7841979" cy="35577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Visitor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Defines action(s) at each step </a:t>
            </a:r>
            <a:r>
              <a:rPr lang="en-US" sz="2000" dirty="0" smtClean="0"/>
              <a:t>of </a:t>
            </a:r>
            <a:br>
              <a:rPr lang="en-US" sz="2000" dirty="0" smtClean="0"/>
            </a:br>
            <a:r>
              <a:rPr lang="en-US" sz="2000" dirty="0" smtClean="0"/>
              <a:t>traversal </a:t>
            </a:r>
            <a:r>
              <a:rPr lang="en-US" sz="2000" dirty="0"/>
              <a:t>&amp; avoids </a:t>
            </a:r>
            <a:r>
              <a:rPr lang="en-US" sz="2000" dirty="0" smtClean="0"/>
              <a:t>hard-coding</a:t>
            </a:r>
            <a:br>
              <a:rPr lang="en-US" sz="2000" dirty="0" smtClean="0"/>
            </a:br>
            <a:r>
              <a:rPr lang="en-US" sz="2000" dirty="0" smtClean="0"/>
              <a:t>action(s</a:t>
            </a:r>
            <a:r>
              <a:rPr lang="en-US" sz="2000" dirty="0"/>
              <a:t>) </a:t>
            </a:r>
            <a:r>
              <a:rPr lang="en-US" sz="2000" dirty="0" smtClean="0"/>
              <a:t>into nodes</a:t>
            </a:r>
          </a:p>
        </p:txBody>
      </p:sp>
    </p:spTree>
    <p:extLst>
      <p:ext uri="{BB962C8B-B14F-4D97-AF65-F5344CB8AC3E}">
        <p14:creationId xmlns:p14="http://schemas.microsoft.com/office/powerpoint/2010/main" val="3822554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606823" y="1636585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7872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(Part B): Decouple Operations from Expression Tree Structure	</a:t>
            </a:r>
          </a:p>
        </p:txBody>
      </p:sp>
      <p:sp>
        <p:nvSpPr>
          <p:cNvPr id="31744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655" y="1571424"/>
            <a:ext cx="7841979" cy="35577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Visitor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Defines action(s) at each step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traversal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avoids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hard-coding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action(s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Iterator calls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&amp;)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method on each node in expression tree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/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/>
          </a:p>
          <a:p>
            <a:pPr marL="3175" lvl="1" indent="0">
              <a:spcBef>
                <a:spcPts val="600"/>
              </a:spcBef>
              <a:buNone/>
            </a:pP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z="2000" b="1" dirty="0" smtClean="0"/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444227" y="3703461"/>
            <a:ext cx="8081314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353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3" name="Group 21"/>
          <p:cNvGrpSpPr>
            <a:grpSpLocks/>
          </p:cNvGrpSpPr>
          <p:nvPr/>
        </p:nvGrpSpPr>
        <p:grpSpPr bwMode="auto">
          <a:xfrm>
            <a:off x="4606823" y="1636585"/>
            <a:ext cx="4437062" cy="3568700"/>
            <a:chOff x="4029075" y="2252663"/>
            <a:chExt cx="4437063" cy="3568700"/>
          </a:xfrm>
        </p:grpSpPr>
        <p:pic>
          <p:nvPicPr>
            <p:cNvPr id="6145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65650" y="2252663"/>
              <a:ext cx="3900488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458" name="Rectangle 7"/>
            <p:cNvSpPr>
              <a:spLocks noChangeArrowheads="1"/>
            </p:cNvSpPr>
            <p:nvPr/>
          </p:nvSpPr>
          <p:spPr bwMode="auto">
            <a:xfrm>
              <a:off x="6427788" y="5183188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Nodes</a:t>
              </a:r>
            </a:p>
          </p:txBody>
        </p:sp>
        <p:sp>
          <p:nvSpPr>
            <p:cNvPr id="61459" name="Freeform 8"/>
            <p:cNvSpPr>
              <a:spLocks noChangeArrowheads="1"/>
            </p:cNvSpPr>
            <p:nvPr/>
          </p:nvSpPr>
          <p:spPr bwMode="auto">
            <a:xfrm>
              <a:off x="6707188" y="2424113"/>
              <a:ext cx="1604962" cy="1025525"/>
            </a:xfrm>
            <a:custGeom>
              <a:avLst/>
              <a:gdLst>
                <a:gd name="T0" fmla="*/ 0 w 1605001"/>
                <a:gd name="T1" fmla="*/ 0 h 1025529"/>
                <a:gd name="T2" fmla="*/ 1604923 w 1605001"/>
                <a:gd name="T3" fmla="*/ 0 h 1025529"/>
                <a:gd name="T4" fmla="*/ 1604923 w 1605001"/>
                <a:gd name="T5" fmla="*/ 341630 h 1025529"/>
                <a:gd name="T6" fmla="*/ 1248063 w 1605001"/>
                <a:gd name="T7" fmla="*/ 870108 h 1025529"/>
                <a:gd name="T8" fmla="*/ 1118690 w 1605001"/>
                <a:gd name="T9" fmla="*/ 861053 h 1025529"/>
                <a:gd name="T10" fmla="*/ 819939 w 1605001"/>
                <a:gd name="T11" fmla="*/ 634718 h 1025529"/>
                <a:gd name="T12" fmla="*/ 0 w 1605001"/>
                <a:gd name="T13" fmla="*/ 341630 h 1025529"/>
                <a:gd name="T14" fmla="*/ 0 w 1605001"/>
                <a:gd name="T15" fmla="*/ 0 h 102552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1025529"/>
                <a:gd name="T26" fmla="*/ 1605001 w 1605001"/>
                <a:gd name="T27" fmla="*/ 1025529 h 102552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1025529">
                  <a:moveTo>
                    <a:pt x="0" y="0"/>
                  </a:moveTo>
                  <a:lnTo>
                    <a:pt x="1605001" y="0"/>
                  </a:lnTo>
                  <a:lnTo>
                    <a:pt x="1605001" y="341632"/>
                  </a:lnTo>
                  <a:lnTo>
                    <a:pt x="1248123" y="870114"/>
                  </a:lnTo>
                  <a:cubicBezTo>
                    <a:pt x="1188205" y="956685"/>
                    <a:pt x="1163802" y="1025529"/>
                    <a:pt x="1118744" y="861059"/>
                  </a:cubicBezTo>
                  <a:cubicBezTo>
                    <a:pt x="1094163" y="859550"/>
                    <a:pt x="1033596" y="884255"/>
                    <a:pt x="819979" y="634722"/>
                  </a:cubicBezTo>
                  <a:cubicBezTo>
                    <a:pt x="633522" y="548151"/>
                    <a:pt x="183439" y="485142"/>
                    <a:pt x="0" y="34163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0" name="Rectangle 9"/>
            <p:cNvSpPr>
              <a:spLocks noChangeArrowheads="1"/>
            </p:cNvSpPr>
            <p:nvPr/>
          </p:nvSpPr>
          <p:spPr bwMode="auto">
            <a:xfrm>
              <a:off x="4425950" y="4087813"/>
              <a:ext cx="784225" cy="59213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/>
                <a:t>Node</a:t>
              </a:r>
            </a:p>
          </p:txBody>
        </p:sp>
        <p:sp>
          <p:nvSpPr>
            <p:cNvPr id="61461" name="Freeform 10"/>
            <p:cNvSpPr>
              <a:spLocks noChangeArrowheads="1"/>
            </p:cNvSpPr>
            <p:nvPr/>
          </p:nvSpPr>
          <p:spPr bwMode="auto">
            <a:xfrm rot="-10558929">
              <a:off x="4029075" y="3551238"/>
              <a:ext cx="1398588" cy="1449387"/>
            </a:xfrm>
            <a:custGeom>
              <a:avLst/>
              <a:gdLst>
                <a:gd name="T0" fmla="*/ 13020 w 1605001"/>
                <a:gd name="T1" fmla="*/ 46777 h 4351645"/>
                <a:gd name="T2" fmla="*/ 705051 w 1605001"/>
                <a:gd name="T3" fmla="*/ 0 h 4351645"/>
                <a:gd name="T4" fmla="*/ 1062765 w 1605001"/>
                <a:gd name="T5" fmla="*/ 105849 h 4351645"/>
                <a:gd name="T6" fmla="*/ 826456 w 1605001"/>
                <a:gd name="T7" fmla="*/ 125379 h 4351645"/>
                <a:gd name="T8" fmla="*/ 372232 w 1605001"/>
                <a:gd name="T9" fmla="*/ 154737 h 4351645"/>
                <a:gd name="T10" fmla="*/ 157789 w 1605001"/>
                <a:gd name="T11" fmla="*/ 132584 h 4351645"/>
                <a:gd name="T12" fmla="*/ 0 w 1605001"/>
                <a:gd name="T13" fmla="*/ 105849 h 4351645"/>
                <a:gd name="T14" fmla="*/ 13020 w 1605001"/>
                <a:gd name="T15" fmla="*/ 46777 h 43516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05001"/>
                <a:gd name="T25" fmla="*/ 0 h 4351645"/>
                <a:gd name="T26" fmla="*/ 1605001 w 1605001"/>
                <a:gd name="T27" fmla="*/ 4351645 h 43516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05001" h="4351645">
                  <a:moveTo>
                    <a:pt x="19663" y="1265785"/>
                  </a:moveTo>
                  <a:lnTo>
                    <a:pt x="1064777" y="0"/>
                  </a:lnTo>
                  <a:lnTo>
                    <a:pt x="1605001" y="2864266"/>
                  </a:lnTo>
                  <a:lnTo>
                    <a:pt x="1248123" y="3392748"/>
                  </a:lnTo>
                  <a:cubicBezTo>
                    <a:pt x="1188205" y="3479319"/>
                    <a:pt x="607208" y="4351646"/>
                    <a:pt x="562150" y="4187176"/>
                  </a:cubicBezTo>
                  <a:cubicBezTo>
                    <a:pt x="537569" y="4185667"/>
                    <a:pt x="451911" y="3837257"/>
                    <a:pt x="238294" y="3587724"/>
                  </a:cubicBezTo>
                  <a:cubicBezTo>
                    <a:pt x="51837" y="3501153"/>
                    <a:pt x="183439" y="3007776"/>
                    <a:pt x="0" y="2864266"/>
                  </a:cubicBezTo>
                  <a:lnTo>
                    <a:pt x="19663" y="126578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  <p:sp>
          <p:nvSpPr>
            <p:cNvPr id="61462" name="Freeform 11"/>
            <p:cNvSpPr>
              <a:spLocks noChangeArrowheads="1"/>
            </p:cNvSpPr>
            <p:nvPr/>
          </p:nvSpPr>
          <p:spPr bwMode="auto">
            <a:xfrm rot="-10558929">
              <a:off x="6057900" y="4591050"/>
              <a:ext cx="1809750" cy="1230313"/>
            </a:xfrm>
            <a:custGeom>
              <a:avLst/>
              <a:gdLst>
                <a:gd name="T0" fmla="*/ 271008 w 2075167"/>
                <a:gd name="T1" fmla="*/ 17878 h 3694094"/>
                <a:gd name="T2" fmla="*/ 622799 w 2075167"/>
                <a:gd name="T3" fmla="*/ 15781 h 3694094"/>
                <a:gd name="T4" fmla="*/ 1107153 w 2075167"/>
                <a:gd name="T5" fmla="*/ 0 h 3694094"/>
                <a:gd name="T6" fmla="*/ 1161018 w 2075167"/>
                <a:gd name="T7" fmla="*/ 57059 h 3694094"/>
                <a:gd name="T8" fmla="*/ 1376314 w 2075167"/>
                <a:gd name="T9" fmla="*/ 105986 h 3694094"/>
                <a:gd name="T10" fmla="*/ 469367 w 2075167"/>
                <a:gd name="T11" fmla="*/ 105942 h 3694094"/>
                <a:gd name="T12" fmla="*/ 123664 w 2075167"/>
                <a:gd name="T13" fmla="*/ 127280 h 3694094"/>
                <a:gd name="T14" fmla="*/ 96533 w 2075167"/>
                <a:gd name="T15" fmla="*/ 57059 h 3694094"/>
                <a:gd name="T16" fmla="*/ 271008 w 2075167"/>
                <a:gd name="T17" fmla="*/ 17878 h 369409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075167"/>
                <a:gd name="T28" fmla="*/ 0 h 3694094"/>
                <a:gd name="T29" fmla="*/ 2075167 w 2075167"/>
                <a:gd name="T30" fmla="*/ 3694094 h 369409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075167" h="3694094">
                  <a:moveTo>
                    <a:pt x="408619" y="483833"/>
                  </a:moveTo>
                  <a:lnTo>
                    <a:pt x="939039" y="427065"/>
                  </a:lnTo>
                  <a:lnTo>
                    <a:pt x="1669334" y="0"/>
                  </a:lnTo>
                  <a:lnTo>
                    <a:pt x="1750550" y="1544178"/>
                  </a:lnTo>
                  <a:lnTo>
                    <a:pt x="2075167" y="2868301"/>
                  </a:lnTo>
                  <a:cubicBezTo>
                    <a:pt x="2015249" y="2954872"/>
                    <a:pt x="752757" y="3031558"/>
                    <a:pt x="707699" y="2867088"/>
                  </a:cubicBezTo>
                  <a:cubicBezTo>
                    <a:pt x="683118" y="2865579"/>
                    <a:pt x="400074" y="3694095"/>
                    <a:pt x="186457" y="3444562"/>
                  </a:cubicBezTo>
                  <a:cubicBezTo>
                    <a:pt x="0" y="3357991"/>
                    <a:pt x="328988" y="1687688"/>
                    <a:pt x="145549" y="1544178"/>
                  </a:cubicBezTo>
                  <a:lnTo>
                    <a:pt x="408619" y="483833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0"/>
                </a:spcBef>
              </a:pPr>
              <a:endParaRPr lang="en-US"/>
            </a:p>
          </p:txBody>
        </p:sp>
      </p:grpSp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7872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(Part B): Decouple Operations from Expression Tree Structure	</a:t>
            </a:r>
          </a:p>
        </p:txBody>
      </p:sp>
      <p:sp>
        <p:nvSpPr>
          <p:cNvPr id="317445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5655" y="1571424"/>
            <a:ext cx="7841979" cy="35577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Visitor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Defines action(s) at each step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traversal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avoids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hard-coding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action(s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Iterator calls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method on each node in expression tree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/>
          </a:p>
          <a:p>
            <a:pPr marL="3175" lvl="1" indent="0">
              <a:spcBef>
                <a:spcPts val="600"/>
              </a:spcBef>
              <a:buNone/>
            </a:pP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marL="231775" lvl="1" indent="-228600">
              <a:spcBef>
                <a:spcPts val="2400"/>
              </a:spcBef>
              <a:buFont typeface="Arial" pitchFamily="34" charset="0"/>
              <a:buChar char="•"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/>
              <a:t> calls back on </a:t>
            </a:r>
            <a:r>
              <a:rPr lang="en-US" sz="2000" dirty="0" smtClean="0"/>
              <a:t>visitor, e.g.:</a:t>
            </a:r>
            <a:endParaRPr lang="en-US" sz="2000" b="1" dirty="0" smtClean="0"/>
          </a:p>
        </p:txBody>
      </p:sp>
      <p:sp>
        <p:nvSpPr>
          <p:cNvPr id="32" name="Rectangle 8"/>
          <p:cNvSpPr>
            <a:spLocks noChangeArrowheads="1"/>
          </p:cNvSpPr>
          <p:nvPr/>
        </p:nvSpPr>
        <p:spPr bwMode="auto">
          <a:xfrm>
            <a:off x="666750" y="6419850"/>
            <a:ext cx="7575550" cy="36988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/>
            <a:r>
              <a:rPr lang="en-US" sz="2000" dirty="0"/>
              <a:t>Note “static polymorphism” based on method overloading by type</a:t>
            </a:r>
          </a:p>
        </p:txBody>
      </p:sp>
      <p:sp>
        <p:nvSpPr>
          <p:cNvPr id="2" name="Rectangle 1"/>
          <p:cNvSpPr/>
          <p:nvPr/>
        </p:nvSpPr>
        <p:spPr>
          <a:xfrm>
            <a:off x="444227" y="5407250"/>
            <a:ext cx="7403407" cy="931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&amp;v) {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v.visit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(*this);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Rectangle 8"/>
          <p:cNvSpPr>
            <a:spLocks noChangeArrowheads="1"/>
          </p:cNvSpPr>
          <p:nvPr/>
        </p:nvSpPr>
        <p:spPr bwMode="auto">
          <a:xfrm>
            <a:off x="444227" y="3703461"/>
            <a:ext cx="8081314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 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).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84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27088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ET_Visitor</a:t>
            </a:r>
            <a:r>
              <a:rPr lang="en-US" sz="3200" dirty="0" smtClean="0"/>
              <a:t> Class Interface</a:t>
            </a:r>
            <a:endParaRPr lang="en-US" sz="4000" dirty="0" smtClean="0"/>
          </a:p>
        </p:txBody>
      </p:sp>
      <p:sp>
        <p:nvSpPr>
          <p:cNvPr id="66565" name="Rectangle 6"/>
          <p:cNvSpPr>
            <a:spLocks noChangeArrowheads="1"/>
          </p:cNvSpPr>
          <p:nvPr/>
        </p:nvSpPr>
        <p:spPr bwMode="auto">
          <a:xfrm>
            <a:off x="6081" y="1831289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215666"/>
              </p:ext>
            </p:extLst>
          </p:nvPr>
        </p:nvGraphicFramePr>
        <p:xfrm>
          <a:off x="111510" y="2655878"/>
          <a:ext cx="10978927" cy="1828800"/>
        </p:xfrm>
        <a:graphic>
          <a:graphicData uri="http://schemas.openxmlformats.org/drawingml/2006/table">
            <a:tbl>
              <a:tblPr/>
              <a:tblGrid>
                <a:gridCol w="2070844"/>
                <a:gridCol w="8908083"/>
              </a:tblGrid>
              <a:tr h="19364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Leaf_Node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653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Composite_Negate_Node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741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Composite_Add_Node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393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fr-FR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fr-FR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fr-FR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fr-FR" sz="2000" b="1" dirty="0" err="1">
                          <a:latin typeface="Courier New" pitchFamily="49" charset="0"/>
                          <a:cs typeface="Courier New" pitchFamily="49" charset="0"/>
                          <a:hlinkClick r:id="rId6" action="ppaction://hlinkfile"/>
                        </a:rPr>
                        <a:t>Composite_Subtract_Node</a:t>
                      </a:r>
                      <a:r>
                        <a:rPr lang="fr-FR" sz="2000" b="1" dirty="0">
                          <a:latin typeface="Courier New" pitchFamily="49" charset="0"/>
                          <a:cs typeface="Courier New" pitchFamily="49" charset="0"/>
                        </a:rPr>
                        <a:t> &amp;</a:t>
                      </a:r>
                      <a:r>
                        <a:rPr lang="fr-FR" sz="2000" b="1" dirty="0" err="1">
                          <a:latin typeface="Courier New" pitchFamily="49" charset="0"/>
                          <a:cs typeface="Courier New" pitchFamily="49" charset="0"/>
                        </a:rPr>
                        <a:t>node</a:t>
                      </a:r>
                      <a:r>
                        <a:rPr lang="fr-FR" sz="2000" b="1" dirty="0">
                          <a:latin typeface="Courier New" pitchFamily="49" charset="0"/>
                          <a:cs typeface="Courier New" pitchFamily="49" charset="0"/>
                        </a:rPr>
                        <a:t>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04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fr-FR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fr-FR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fr-FR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fr-FR" sz="2000" b="1" dirty="0" err="1">
                          <a:latin typeface="Courier New" pitchFamily="49" charset="0"/>
                          <a:cs typeface="Courier New" pitchFamily="49" charset="0"/>
                          <a:hlinkClick r:id="rId7" action="ppaction://hlinkfile"/>
                        </a:rPr>
                        <a:t>Composite_Divide_Node</a:t>
                      </a:r>
                      <a:r>
                        <a:rPr lang="fr-FR" sz="2000" b="1" dirty="0">
                          <a:latin typeface="Courier New" pitchFamily="49" charset="0"/>
                          <a:cs typeface="Courier New" pitchFamily="49" charset="0"/>
                        </a:rPr>
                        <a:t> &amp;</a:t>
                      </a:r>
                      <a:r>
                        <a:rPr lang="fr-FR" sz="2000" b="1" dirty="0" err="1">
                          <a:latin typeface="Courier New" pitchFamily="49" charset="0"/>
                          <a:cs typeface="Courier New" pitchFamily="49" charset="0"/>
                        </a:rPr>
                        <a:t>node</a:t>
                      </a:r>
                      <a:r>
                        <a:rPr lang="fr-FR" sz="2000" b="1" dirty="0">
                          <a:latin typeface="Courier New" pitchFamily="49" charset="0"/>
                          <a:cs typeface="Courier New" pitchFamily="49" charset="0"/>
                        </a:rPr>
                        <a:t>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722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visit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8" action="ppaction://hlinkfile"/>
                        </a:rPr>
                        <a:t>Composite_Multiply_Node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&amp;node)=0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0" y="4884507"/>
            <a:ext cx="9144000" cy="1956684"/>
            <a:chOff x="0" y="4884507"/>
            <a:chExt cx="9144000" cy="1956684"/>
          </a:xfrm>
        </p:grpSpPr>
        <p:sp>
          <p:nvSpPr>
            <p:cNvPr id="24" name="Rectangle 23"/>
            <p:cNvSpPr/>
            <p:nvPr/>
          </p:nvSpPr>
          <p:spPr bwMode="auto">
            <a:xfrm>
              <a:off x="0" y="6345891"/>
              <a:ext cx="9144000" cy="4953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564" name="Rectangle 5"/>
            <p:cNvSpPr>
              <a:spLocks noChangeArrowheads="1"/>
            </p:cNvSpPr>
            <p:nvPr/>
          </p:nvSpPr>
          <p:spPr bwMode="auto">
            <a:xfrm>
              <a:off x="311841" y="4884507"/>
              <a:ext cx="8609135" cy="178510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marL="228600" indent="-228600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itchFamily="34" charset="0"/>
                <a:buChar char="•"/>
              </a:pPr>
              <a:r>
                <a:rPr lang="en-US" sz="2000" b="1" dirty="0"/>
                <a:t>Commonality</a:t>
              </a:r>
              <a:r>
                <a:rPr lang="en-US" sz="2000" dirty="0"/>
                <a:t>: Provides a common </a:t>
              </a:r>
              <a:r>
                <a:rPr lang="en-US" sz="2000" b="1" dirty="0" smtClean="0">
                  <a:latin typeface="Courier New" pitchFamily="49" charset="0"/>
                  <a:ea typeface="+mn-ea"/>
                  <a:cs typeface="Courier New" pitchFamily="49" charset="0"/>
                </a:rPr>
                <a:t>accept()</a:t>
              </a:r>
              <a:r>
                <a:rPr lang="en-US" sz="2000" dirty="0" smtClean="0"/>
                <a:t>method for </a:t>
              </a:r>
              <a:r>
                <a:rPr lang="en-US" sz="2000" dirty="0"/>
                <a:t>all expression tree </a:t>
              </a:r>
              <a:r>
                <a:rPr lang="en-US" sz="2000" dirty="0" smtClean="0"/>
                <a:t>nodes &amp; common </a:t>
              </a:r>
              <a:r>
                <a:rPr lang="en-US" sz="2000" b="1" dirty="0" smtClean="0">
                  <a:latin typeface="Courier New" pitchFamily="49" charset="0"/>
                  <a:ea typeface="+mn-ea"/>
                  <a:cs typeface="Courier New" pitchFamily="49" charset="0"/>
                </a:rPr>
                <a:t>visit()</a:t>
              </a:r>
              <a:r>
                <a:rPr lang="en-US" sz="2000" dirty="0" smtClean="0"/>
                <a:t>method for all visitor subclasses</a:t>
              </a:r>
              <a:endParaRPr lang="en-US" sz="2000" dirty="0"/>
            </a:p>
            <a:p>
              <a:pPr marL="228600" indent="-228600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itchFamily="34" charset="0"/>
                <a:buChar char="•"/>
              </a:pPr>
              <a:r>
                <a:rPr lang="en-US" sz="2000" b="1" dirty="0"/>
                <a:t>Variability</a:t>
              </a:r>
              <a:r>
                <a:rPr lang="en-US" sz="2000" dirty="0"/>
                <a:t>: Can be </a:t>
              </a:r>
              <a:r>
                <a:rPr lang="en-US" sz="2000" dirty="0" err="1"/>
                <a:t>subclassed</a:t>
              </a:r>
              <a:r>
                <a:rPr lang="en-US" sz="2000" dirty="0"/>
                <a:t>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to define specific </a:t>
              </a:r>
              <a:r>
                <a:rPr lang="en-US" sz="2000" dirty="0"/>
                <a:t>behaviors for </a:t>
              </a:r>
              <a:r>
                <a:rPr lang="en-US" sz="2000" dirty="0" smtClean="0"/>
                <a:t/>
              </a:r>
              <a:br>
                <a:rPr lang="en-US" sz="2000" dirty="0" smtClean="0"/>
              </a:br>
              <a:r>
                <a:rPr lang="en-US" sz="2000" dirty="0" smtClean="0"/>
                <a:t>the visitors &amp; nodes</a:t>
              </a:r>
              <a:endParaRPr lang="en-US" sz="2000" dirty="0"/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635920" y="5560214"/>
              <a:ext cx="1065964" cy="307777"/>
            </a:xfrm>
            <a:prstGeom prst="rect">
              <a:avLst/>
            </a:prstGeom>
            <a:solidFill>
              <a:srgbClr val="FFC000"/>
            </a:solidFill>
            <a:ln w="15875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400" b="1" dirty="0" err="1" smtClean="0">
                  <a:latin typeface="Arial" pitchFamily="34" charset="0"/>
                </a:rPr>
                <a:t>ET_Visitor</a:t>
              </a:r>
              <a:endParaRPr lang="en-US" sz="1400" b="1" dirty="0">
                <a:latin typeface="Arial" pitchFamily="34" charset="0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 bwMode="auto">
            <a:xfrm>
              <a:off x="6160641" y="5905065"/>
              <a:ext cx="0" cy="235534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Isosceles Triangle 16"/>
            <p:cNvSpPr>
              <a:spLocks noChangeArrowheads="1"/>
            </p:cNvSpPr>
            <p:nvPr/>
          </p:nvSpPr>
          <p:spPr bwMode="auto">
            <a:xfrm>
              <a:off x="6031168" y="5877055"/>
              <a:ext cx="244475" cy="17145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58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5344024" y="6138364"/>
              <a:ext cx="1611086" cy="141515"/>
            </a:xfrm>
            <a:custGeom>
              <a:avLst/>
              <a:gdLst>
                <a:gd name="connsiteX0" fmla="*/ 0 w 1611086"/>
                <a:gd name="connsiteY0" fmla="*/ 141515 h 141515"/>
                <a:gd name="connsiteX1" fmla="*/ 0 w 1611086"/>
                <a:gd name="connsiteY1" fmla="*/ 0 h 141515"/>
                <a:gd name="connsiteX2" fmla="*/ 1611086 w 1611086"/>
                <a:gd name="connsiteY2" fmla="*/ 0 h 141515"/>
                <a:gd name="connsiteX3" fmla="*/ 1611086 w 1611086"/>
                <a:gd name="connsiteY3" fmla="*/ 136072 h 14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1086" h="141515">
                  <a:moveTo>
                    <a:pt x="0" y="141515"/>
                  </a:moveTo>
                  <a:lnTo>
                    <a:pt x="0" y="0"/>
                  </a:lnTo>
                  <a:lnTo>
                    <a:pt x="1611086" y="0"/>
                  </a:lnTo>
                  <a:lnTo>
                    <a:pt x="1611086" y="136072"/>
                  </a:lnTo>
                </a:path>
              </a:pathLst>
            </a:cu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393592" y="6248027"/>
              <a:ext cx="1759452" cy="307777"/>
            </a:xfrm>
            <a:prstGeom prst="rect">
              <a:avLst/>
            </a:prstGeom>
            <a:solidFill>
              <a:srgbClr val="EBFF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Evaluation_Visitor</a:t>
              </a:r>
              <a:endParaRPr lang="en-US" sz="1400" b="1" dirty="0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340473" y="6238087"/>
              <a:ext cx="1298124" cy="307777"/>
            </a:xfrm>
            <a:prstGeom prst="rect">
              <a:avLst/>
            </a:prstGeom>
            <a:solidFill>
              <a:srgbClr val="EBFF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Print_Visitor</a:t>
              </a:r>
              <a:endParaRPr lang="en-US" sz="1400" b="1" dirty="0"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7437" y="1076325"/>
            <a:ext cx="88296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Interface for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visitor that defines operations performed for each type of node in the expression tree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5400000" flipV="1">
            <a:off x="2941602" y="218703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382927" y="1898108"/>
            <a:ext cx="4846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An overloaded visit() method is defined for each </a:t>
            </a:r>
            <a:r>
              <a:rPr lang="en-US" b="1" dirty="0" err="1" smtClean="0">
                <a:solidFill>
                  <a:srgbClr val="336699"/>
                </a:solidFill>
              </a:rPr>
              <a:t>Component_Node</a:t>
            </a:r>
            <a:r>
              <a:rPr lang="en-US" b="1" dirty="0" smtClean="0">
                <a:solidFill>
                  <a:srgbClr val="336699"/>
                </a:solidFill>
              </a:rPr>
              <a:t> subclass</a:t>
            </a:r>
            <a:endParaRPr lang="en-US" b="1" dirty="0">
              <a:solidFill>
                <a:srgbClr val="33669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Line Callout 1 15"/>
          <p:cNvSpPr/>
          <p:nvPr/>
        </p:nvSpPr>
        <p:spPr bwMode="auto">
          <a:xfrm>
            <a:off x="4462199" y="4681290"/>
            <a:ext cx="2792531" cy="318229"/>
          </a:xfrm>
          <a:prstGeom prst="borderCallout1">
            <a:avLst>
              <a:gd name="adj1" fmla="val 293543"/>
              <a:gd name="adj2" fmla="val 41241"/>
              <a:gd name="adj3" fmla="val 164405"/>
              <a:gd name="adj4" fmla="val 207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34589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792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9458" y="1093557"/>
            <a:ext cx="9163457" cy="26035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Centralize operations on an object structure so that they can vary </a:t>
            </a:r>
            <a:r>
              <a:rPr lang="en-US" sz="2000" dirty="0" smtClean="0"/>
              <a:t>independently, </a:t>
            </a:r>
            <a:r>
              <a:rPr lang="en-US" sz="2000" dirty="0"/>
              <a:t>but still behave </a:t>
            </a:r>
            <a:r>
              <a:rPr lang="en-US" sz="2000" dirty="0" err="1"/>
              <a:t>polymorphically</a:t>
            </a:r>
            <a:endParaRPr lang="en-US" sz="2000" dirty="0"/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W</a:t>
            </a:r>
            <a:r>
              <a:rPr lang="en-US" sz="2000" dirty="0" smtClean="0"/>
              <a:t>hen </a:t>
            </a:r>
            <a:r>
              <a:rPr lang="en-US" sz="2000" dirty="0"/>
              <a:t>classes define many unrelated operations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Class </a:t>
            </a:r>
            <a:r>
              <a:rPr lang="en-US" sz="2000" dirty="0"/>
              <a:t>relationships </a:t>
            </a:r>
            <a:r>
              <a:rPr lang="en-US" sz="2000" dirty="0" smtClean="0"/>
              <a:t>in structure </a:t>
            </a:r>
            <a:r>
              <a:rPr lang="en-US" sz="2000" dirty="0"/>
              <a:t>rarely change, but </a:t>
            </a:r>
            <a:r>
              <a:rPr lang="en-US" sz="2000" dirty="0" smtClean="0"/>
              <a:t>operations </a:t>
            </a:r>
            <a:r>
              <a:rPr lang="en-US" sz="2000" dirty="0"/>
              <a:t>on them </a:t>
            </a:r>
            <a:r>
              <a:rPr lang="en-US" sz="2000" dirty="0" smtClean="0"/>
              <a:t>change</a:t>
            </a:r>
            <a:endParaRPr lang="en-US" sz="2000" dirty="0"/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A</a:t>
            </a:r>
            <a:r>
              <a:rPr lang="en-US" sz="2000" dirty="0" smtClean="0"/>
              <a:t>lgorithms keep state that’s updated during traversal</a:t>
            </a:r>
          </a:p>
        </p:txBody>
      </p:sp>
      <p:sp>
        <p:nvSpPr>
          <p:cNvPr id="71688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3313" y="3719359"/>
            <a:ext cx="14176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06224" y="3862807"/>
            <a:ext cx="7861258" cy="2950368"/>
            <a:chOff x="1468979" y="3970020"/>
            <a:chExt cx="7252111" cy="2335530"/>
          </a:xfrm>
        </p:grpSpPr>
        <p:pic>
          <p:nvPicPr>
            <p:cNvPr id="71689" name="Picture 7" descr="visitor-omt-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25933" y="3977640"/>
              <a:ext cx="3930337" cy="1612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22" name="Picture 2" descr="visitor-omt-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68979" y="5195888"/>
              <a:ext cx="7252111" cy="1109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28" name="Picture 8" descr="visitor-omt-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1217" y="3970020"/>
              <a:ext cx="2724716" cy="1260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1" name="Line Callout 1 10"/>
          <p:cNvSpPr/>
          <p:nvPr/>
        </p:nvSpPr>
        <p:spPr bwMode="auto">
          <a:xfrm>
            <a:off x="1647270" y="3966260"/>
            <a:ext cx="1928143" cy="313932"/>
          </a:xfrm>
          <a:prstGeom prst="borderCallout1">
            <a:avLst>
              <a:gd name="adj1" fmla="val 104803"/>
              <a:gd name="adj2" fmla="val 27001"/>
              <a:gd name="adj3" fmla="val 204147"/>
              <a:gd name="adj4" fmla="val 549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6545766" y="3405427"/>
            <a:ext cx="2444756" cy="313932"/>
          </a:xfrm>
          <a:prstGeom prst="borderCallout1">
            <a:avLst>
              <a:gd name="adj1" fmla="val 102066"/>
              <a:gd name="adj2" fmla="val 67465"/>
              <a:gd name="adj3" fmla="val 292323"/>
              <a:gd name="adj4" fmla="val 3066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4179101" y="4598596"/>
            <a:ext cx="4677499" cy="584775"/>
          </a:xfrm>
          <a:prstGeom prst="borderCallout1">
            <a:avLst>
              <a:gd name="adj1" fmla="val 154116"/>
              <a:gd name="adj2" fmla="val 87228"/>
              <a:gd name="adj3" fmla="val 101604"/>
              <a:gd name="adj4" fmla="val 974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sz="1600" dirty="0" smtClean="0"/>
              <a:t>,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Composite_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Binary_Node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 smtClean="0"/>
              <a:t>, etc</a:t>
            </a:r>
            <a:r>
              <a:rPr lang="en-US" sz="1600" dirty="0"/>
              <a:t>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Line Callout 1 16"/>
          <p:cNvSpPr/>
          <p:nvPr/>
        </p:nvSpPr>
        <p:spPr bwMode="auto">
          <a:xfrm>
            <a:off x="92348" y="5387107"/>
            <a:ext cx="3024925" cy="584775"/>
          </a:xfrm>
          <a:prstGeom prst="borderCallout1">
            <a:avLst>
              <a:gd name="adj1" fmla="val 105108"/>
              <a:gd name="adj2" fmla="val 7774"/>
              <a:gd name="adj3" fmla="val 197227"/>
              <a:gd name="adj4" fmla="val 2716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sz="1600" dirty="0" smtClean="0"/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600" dirty="0" smtClean="0"/>
              <a:t> </a:t>
            </a:r>
            <a:r>
              <a:rPr lang="en-US" sz="1600" dirty="0"/>
              <a:t>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877" y="1178156"/>
            <a:ext cx="8001000" cy="4176713"/>
          </a:xfrm>
        </p:spPr>
        <p:txBody>
          <a:bodyPr/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/>
              <a:t>Visitor implementation in C++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The </a:t>
            </a:r>
            <a:r>
              <a:rPr lang="en-US" sz="2000" dirty="0" err="1" smtClean="0"/>
              <a:t>Print_Visitor</a:t>
            </a:r>
            <a:r>
              <a:rPr lang="en-US" sz="2000" dirty="0" smtClean="0"/>
              <a:t> class prints </a:t>
            </a:r>
            <a:r>
              <a:rPr lang="en-US" sz="2000" dirty="0"/>
              <a:t>character code or value for each node</a:t>
            </a:r>
          </a:p>
          <a:p>
            <a:pPr eaLnBrk="1" hangingPunct="1">
              <a:buFontTx/>
              <a:buNone/>
            </a:pPr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eaLnBrk="1" hangingPunct="1"/>
            <a:endParaRPr lang="en-US" sz="2000" dirty="0" smtClean="0"/>
          </a:p>
          <a:p>
            <a:pPr marL="0" indent="0" eaLnBrk="1" hangingPunct="1">
              <a:buNone/>
            </a:pPr>
            <a:endParaRPr lang="en-US" sz="2000" dirty="0" smtClean="0"/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52156" y="2093519"/>
            <a:ext cx="854551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Add_Node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Divide_Node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// etc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4" name="Rectangle 3"/>
          <p:cNvSpPr/>
          <p:nvPr/>
        </p:nvSpPr>
        <p:spPr>
          <a:xfrm>
            <a:off x="3104580" y="3576832"/>
            <a:ext cx="6039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solidFill>
                  <a:srgbClr val="336699"/>
                </a:solidFill>
              </a:rPr>
              <a:t>for all relevant </a:t>
            </a:r>
            <a:r>
              <a:rPr lang="en-US" sz="2000" b="1" dirty="0" err="1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solidFill>
                  <a:srgbClr val="336699"/>
                </a:solidFill>
              </a:rPr>
              <a:t> subclasses</a:t>
            </a:r>
          </a:p>
        </p:txBody>
      </p:sp>
      <p:sp>
        <p:nvSpPr>
          <p:cNvPr id="13" name="Left Arrow 12"/>
          <p:cNvSpPr/>
          <p:nvPr/>
        </p:nvSpPr>
        <p:spPr bwMode="auto">
          <a:xfrm rot="10800000" flipH="1">
            <a:off x="2335993" y="361955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877" y="1178156"/>
            <a:ext cx="8001000" cy="4176713"/>
          </a:xfrm>
        </p:spPr>
        <p:txBody>
          <a:bodyPr/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 smtClean="0"/>
              <a:t>Visitor implementation in C++</a:t>
            </a:r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Print_Visitor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class prints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character code or value for each node</a:t>
            </a:r>
          </a:p>
          <a:p>
            <a:pPr eaLnBrk="1" hangingPunct="1">
              <a:buFontTx/>
              <a:buNone/>
            </a:pP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/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/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/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/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buNone/>
            </a:pPr>
            <a:endParaRPr lang="en-US" sz="2000" dirty="0" smtClean="0"/>
          </a:p>
          <a:p>
            <a:pPr marL="231775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Can be combined with any traversal algorithm, e.g.: 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352156" y="2093519"/>
            <a:ext cx="854551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Add_Node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Divide_Node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// etc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 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589" name="Rectangle 4"/>
          <p:cNvSpPr>
            <a:spLocks noChangeArrowheads="1"/>
          </p:cNvSpPr>
          <p:nvPr/>
        </p:nvSpPr>
        <p:spPr bwMode="auto">
          <a:xfrm>
            <a:off x="430213" y="4658149"/>
            <a:ext cx="836771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or (auto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("post-order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");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exor_tree.end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("post-order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"); 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9" name="Rectangle 8"/>
          <p:cNvSpPr/>
          <p:nvPr/>
        </p:nvSpPr>
        <p:spPr>
          <a:xfrm>
            <a:off x="5697104" y="5766145"/>
            <a:ext cx="26148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>
                <a:solidFill>
                  <a:srgbClr val="336699"/>
                </a:solidFill>
              </a:rPr>
              <a:t>calls </a:t>
            </a:r>
            <a:r>
              <a:rPr lang="en-US" sz="2000" b="1" dirty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visit(*this)</a:t>
            </a:r>
          </a:p>
        </p:txBody>
      </p:sp>
      <p:sp>
        <p:nvSpPr>
          <p:cNvPr id="10" name="Left Arrow 9"/>
          <p:cNvSpPr/>
          <p:nvPr/>
        </p:nvSpPr>
        <p:spPr bwMode="auto">
          <a:xfrm rot="10800000" flipH="1">
            <a:off x="5060609" y="5808871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8421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1128713"/>
            <a:ext cx="499465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ea typeface="+mn-ea"/>
                <a:cs typeface="+mn-cs"/>
              </a:rPr>
              <a:t>Trees may be “evaluated” via different traversal orders,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“in-order 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-5*(3+4)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“pre-order 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*-5+34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“post-order 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marL="457200" lvl="3" indent="-228600"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“level-order iterator” =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*-+534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The </a:t>
            </a:r>
            <a:r>
              <a:rPr lang="en-US" sz="2000" dirty="0">
                <a:ea typeface="+mn-ea"/>
                <a:cs typeface="+mn-cs"/>
              </a:rPr>
              <a:t>evaluation step may perform various </a:t>
            </a:r>
            <a:r>
              <a:rPr lang="en-US" sz="2000" dirty="0" smtClean="0">
                <a:ea typeface="+mn-ea"/>
                <a:cs typeface="+mn-cs"/>
              </a:rPr>
              <a:t>actions, </a:t>
            </a:r>
            <a:r>
              <a:rPr lang="en-US" sz="2000" dirty="0">
                <a:ea typeface="+mn-ea"/>
                <a:cs typeface="+mn-cs"/>
              </a:rPr>
              <a:t>e.g.: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Print </a:t>
            </a:r>
            <a:r>
              <a:rPr lang="en-US" sz="2000" dirty="0" smtClean="0">
                <a:ea typeface="+mn-ea"/>
                <a:cs typeface="+mn-cs"/>
              </a:rPr>
              <a:t>contents </a:t>
            </a:r>
            <a:r>
              <a:rPr lang="en-US" sz="2000" dirty="0">
                <a:ea typeface="+mn-ea"/>
                <a:cs typeface="+mn-cs"/>
              </a:rPr>
              <a:t>of </a:t>
            </a:r>
            <a:r>
              <a:rPr lang="en-US" sz="2000" dirty="0" smtClean="0">
                <a:ea typeface="+mn-ea"/>
                <a:cs typeface="+mn-cs"/>
              </a:rPr>
              <a:t>expression tree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Return </a:t>
            </a:r>
            <a:r>
              <a:rPr lang="en-US" sz="2000" dirty="0">
                <a:ea typeface="+mn-ea"/>
                <a:cs typeface="+mn-cs"/>
              </a:rPr>
              <a:t>the “value" of the </a:t>
            </a:r>
            <a:r>
              <a:rPr lang="en-US" sz="2000" dirty="0" smtClean="0">
                <a:ea typeface="+mn-ea"/>
                <a:cs typeface="+mn-cs"/>
              </a:rPr>
              <a:t/>
            </a:r>
            <a:br>
              <a:rPr lang="en-US" sz="2000" dirty="0" smtClean="0">
                <a:ea typeface="+mn-ea"/>
                <a:cs typeface="+mn-cs"/>
              </a:rPr>
            </a:br>
            <a:r>
              <a:rPr lang="en-US" sz="2000" dirty="0" smtClean="0">
                <a:ea typeface="+mn-ea"/>
                <a:cs typeface="+mn-cs"/>
              </a:rPr>
              <a:t>expression tree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Perform </a:t>
            </a:r>
            <a:r>
              <a:rPr lang="en-US" sz="2000" dirty="0">
                <a:ea typeface="+mn-ea"/>
                <a:cs typeface="+mn-cs"/>
              </a:rPr>
              <a:t>semantic analysis &amp; </a:t>
            </a:r>
            <a:r>
              <a:rPr lang="en-US" sz="2000" dirty="0" smtClean="0">
                <a:ea typeface="+mn-ea"/>
                <a:cs typeface="+mn-cs"/>
              </a:rPr>
              <a:t>                                                              optimization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Generate code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etc.</a:t>
            </a:r>
            <a:endParaRPr lang="en-US" sz="2000" i="1" dirty="0">
              <a:ea typeface="+mn-ea"/>
              <a:cs typeface="+mn-cs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44" y="1221850"/>
            <a:ext cx="3487738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16830" y="4284663"/>
            <a:ext cx="452717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[5] 	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[-5] 	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(-pop())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3]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3, 4]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7]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push(pop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()+pop())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[-35]  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push(pop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()*pop())</a:t>
            </a:r>
          </a:p>
        </p:txBody>
      </p:sp>
    </p:spTree>
    <p:extLst>
      <p:ext uri="{BB962C8B-B14F-4D97-AF65-F5344CB8AC3E}">
        <p14:creationId xmlns:p14="http://schemas.microsoft.com/office/powerpoint/2010/main" val="37609864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0" y="634589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31778" name="Picture 2" descr="i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41319" y="2763675"/>
            <a:ext cx="57912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822594" y="5887875"/>
            <a:ext cx="2312988" cy="561975"/>
            <a:chOff x="3080" y="3072"/>
            <a:chExt cx="1457" cy="354"/>
          </a:xfrm>
        </p:grpSpPr>
        <p:sp>
          <p:nvSpPr>
            <p:cNvPr id="68626" name="Rectangle 4"/>
            <p:cNvSpPr>
              <a:spLocks noChangeArrowheads="1"/>
            </p:cNvSpPr>
            <p:nvPr/>
          </p:nvSpPr>
          <p:spPr bwMode="auto">
            <a:xfrm>
              <a:off x="3134" y="3158"/>
              <a:ext cx="38" cy="2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627" name="Picture 5" descr="id-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0" y="3072"/>
              <a:ext cx="1457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1783" name="Picture 7" descr="id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6532" y="3601875"/>
            <a:ext cx="2184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4" name="Picture 8" descr="id-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62044" y="3830475"/>
            <a:ext cx="43608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5" name="Picture 9" descr="id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84244" y="4363875"/>
            <a:ext cx="43608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6" name="Picture 10" descr="id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6744" y="5202075"/>
            <a:ext cx="232251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8" name="Picture 12" descr="id-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8757" y="5216362"/>
            <a:ext cx="42148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8" name="Rectangle 1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3714" y="1543349"/>
            <a:ext cx="8839200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The iterator controls the order in which 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accept()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latin typeface="+mn-lt"/>
                <a:ea typeface="+mn-ea"/>
                <a:cs typeface="+mn-cs"/>
              </a:rPr>
              <a:t>called on each node in the composition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accept()</a:t>
            </a:r>
            <a:r>
              <a:rPr lang="en-US" sz="2000" dirty="0"/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then </a:t>
            </a:r>
            <a:r>
              <a:rPr lang="en-US" sz="2000" dirty="0">
                <a:latin typeface="+mn-lt"/>
                <a:ea typeface="+mn-ea"/>
                <a:cs typeface="+mn-cs"/>
              </a:rPr>
              <a:t>“visits” the node to perform the desired print action</a:t>
            </a:r>
          </a:p>
        </p:txBody>
      </p:sp>
      <p:sp>
        <p:nvSpPr>
          <p:cNvPr id="68619" name="TextBox 14"/>
          <p:cNvSpPr txBox="1">
            <a:spLocks noChangeArrowheads="1"/>
          </p:cNvSpPr>
          <p:nvPr/>
        </p:nvSpPr>
        <p:spPr bwMode="auto">
          <a:xfrm>
            <a:off x="744307" y="3552345"/>
            <a:ext cx="174919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accept(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0" name="TextBox 15"/>
          <p:cNvSpPr txBox="1">
            <a:spLocks noChangeArrowheads="1"/>
          </p:cNvSpPr>
          <p:nvPr/>
        </p:nvSpPr>
        <p:spPr bwMode="auto">
          <a:xfrm>
            <a:off x="630642" y="5165562"/>
            <a:ext cx="192232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  accept(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1" name="TextBox 16"/>
          <p:cNvSpPr txBox="1">
            <a:spLocks noChangeArrowheads="1"/>
          </p:cNvSpPr>
          <p:nvPr/>
        </p:nvSpPr>
        <p:spPr bwMode="auto">
          <a:xfrm>
            <a:off x="6235208" y="2795107"/>
            <a:ext cx="2242922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print_visitor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2" name="TextBox 17"/>
          <p:cNvSpPr txBox="1">
            <a:spLocks noChangeArrowheads="1"/>
          </p:cNvSpPr>
          <p:nvPr/>
        </p:nvSpPr>
        <p:spPr bwMode="auto">
          <a:xfrm>
            <a:off x="2238144" y="2795107"/>
            <a:ext cx="154721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Leaf_Node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(5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3" name="TextBox 18"/>
          <p:cNvSpPr txBox="1">
            <a:spLocks noChangeArrowheads="1"/>
          </p:cNvSpPr>
          <p:nvPr/>
        </p:nvSpPr>
        <p:spPr bwMode="auto">
          <a:xfrm>
            <a:off x="3655520" y="2795107"/>
            <a:ext cx="2565126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Composite_Negate_Node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4" name="Rectangle 19"/>
          <p:cNvSpPr>
            <a:spLocks noChangeArrowheads="1"/>
          </p:cNvSpPr>
          <p:nvPr/>
        </p:nvSpPr>
        <p:spPr bwMode="auto">
          <a:xfrm>
            <a:off x="5136284" y="4307360"/>
            <a:ext cx="1960793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&lt;&lt;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node.item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();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5" name="Rectangle 20"/>
          <p:cNvSpPr>
            <a:spLocks noChangeArrowheads="1"/>
          </p:cNvSpPr>
          <p:nvPr/>
        </p:nvSpPr>
        <p:spPr bwMode="auto">
          <a:xfrm>
            <a:off x="5171209" y="5831042"/>
            <a:ext cx="190379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 err="1">
                <a:latin typeface="Arial" pitchFamily="34" charset="0"/>
                <a:cs typeface="Arial" pitchFamily="34" charset="0"/>
              </a:rPr>
              <a:t>cout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&lt;&lt;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‘-’          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77" y="1210939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/>
              <a:t>Visitor implementation in C++</a:t>
            </a: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691356" y="3115714"/>
            <a:ext cx="0" cy="348511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616202" y="3749473"/>
            <a:ext cx="150308" cy="13996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17"/>
          <p:cNvSpPr txBox="1">
            <a:spLocks noChangeArrowheads="1"/>
          </p:cNvSpPr>
          <p:nvPr/>
        </p:nvSpPr>
        <p:spPr bwMode="auto">
          <a:xfrm>
            <a:off x="335584" y="2795107"/>
            <a:ext cx="71365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Iterator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6202" y="5386656"/>
            <a:ext cx="150308" cy="13996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 animBg="1"/>
      <p:bldP spid="68620" grpId="0" animBg="1"/>
      <p:bldP spid="68624" grpId="0" animBg="1"/>
      <p:bldP spid="68625" grpId="0" animBg="1"/>
      <p:bldP spid="25" grpId="0" animBg="1"/>
      <p:bldP spid="27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77" y="1210939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/>
              <a:t>Visitor implementation in C++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8" y="3099373"/>
            <a:ext cx="3031441" cy="230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973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669116"/>
            <a:ext cx="4699323" cy="3708708"/>
          </a:xfrm>
        </p:spPr>
        <p:txBody>
          <a:bodyPr wrap="square">
            <a:spAutoFit/>
          </a:bodyPr>
          <a:lstStyle/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sz="2000" dirty="0" smtClean="0"/>
              <a:t> </a:t>
            </a:r>
            <a:r>
              <a:rPr lang="en-US" sz="2000" kern="1200" dirty="0" smtClean="0"/>
              <a:t>class evaluates </a:t>
            </a:r>
            <a:r>
              <a:rPr lang="en-US" sz="2000" kern="1200" dirty="0"/>
              <a:t>nodes in an expression </a:t>
            </a:r>
            <a:r>
              <a:rPr lang="en-US" sz="2000" kern="1200" dirty="0" smtClean="0"/>
              <a:t>tree traversed using </a:t>
            </a:r>
            <a:r>
              <a:rPr lang="en-US" sz="2000" kern="1200" dirty="0"/>
              <a:t>a post-order iterator</a:t>
            </a:r>
          </a:p>
          <a:p>
            <a:pPr marL="455613" lvl="1" indent="-228600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/>
              <a:t>e.g.,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699322" y="1167344"/>
            <a:ext cx="441489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Add_Node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Divide_Node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// etc.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4589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77" y="1210939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/>
              <a:t>Visitor implementation in C++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18" y="3099373"/>
            <a:ext cx="3031441" cy="2300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72226" y="4910345"/>
            <a:ext cx="4527170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[5] 	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[-5] 	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(-pop())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3]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3, 4]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node.item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[-5, 7]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push(pop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()+pop())</a:t>
            </a:r>
          </a:p>
          <a:p>
            <a:pPr marL="457200" indent="-287338" eaLnBrk="1" hangingPunct="1">
              <a:buClrTx/>
              <a:buFont typeface="+mj-lt"/>
              <a:buAutoNum type="arabicPeriod"/>
              <a:defRPr/>
            </a:pPr>
            <a:r>
              <a:rPr lang="en-US" dirty="0"/>
              <a:t>S = [-35]       </a:t>
            </a:r>
            <a:r>
              <a:rPr lang="en-US" dirty="0" smtClean="0"/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push(pop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()*pop())</a:t>
            </a:r>
          </a:p>
        </p:txBody>
      </p:sp>
      <p:sp>
        <p:nvSpPr>
          <p:cNvPr id="329732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669116"/>
            <a:ext cx="4699323" cy="5170646"/>
          </a:xfrm>
        </p:spPr>
        <p:txBody>
          <a:bodyPr wrap="square">
            <a:spAutoFit/>
          </a:bodyPr>
          <a:lstStyle/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class evaluates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nodes in an expression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tree traversed using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a post-order iterator</a:t>
            </a:r>
          </a:p>
          <a:p>
            <a:pPr marL="455613" lvl="1" indent="-228600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5-34+*</a:t>
            </a:r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231775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/>
          </a:p>
          <a:p>
            <a:pPr marL="231775" lvl="1" indent="-228600">
              <a:spcBef>
                <a:spcPts val="18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It </a:t>
            </a:r>
            <a:r>
              <a:rPr lang="en-US" sz="2000" kern="1200" dirty="0"/>
              <a:t>uses a stack to keep track of the post-order expression tree value that has been processed thus far during the iteration </a:t>
            </a:r>
            <a:r>
              <a:rPr lang="en-US" sz="2000" kern="1200" dirty="0" smtClean="0"/>
              <a:t>traversal</a:t>
            </a:r>
            <a:endParaRPr lang="en-US" sz="2000" kern="1200" dirty="0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4699322" y="1167344"/>
            <a:ext cx="4414896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Evaluation_Visitor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Add_Node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virtual void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visit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Divide_Node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&amp;);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// etc. </a:t>
            </a:r>
            <a:endParaRPr lang="en-US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private: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::stack&lt;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stack_;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2732400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auto">
          <a:xfrm>
            <a:off x="0" y="634589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31778" name="Picture 2" descr="id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6143" y="2825750"/>
            <a:ext cx="5791200" cy="385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747418" y="5949950"/>
            <a:ext cx="2312988" cy="561975"/>
            <a:chOff x="3080" y="3072"/>
            <a:chExt cx="1457" cy="354"/>
          </a:xfrm>
        </p:grpSpPr>
        <p:sp>
          <p:nvSpPr>
            <p:cNvPr id="68626" name="Rectangle 4"/>
            <p:cNvSpPr>
              <a:spLocks noChangeArrowheads="1"/>
            </p:cNvSpPr>
            <p:nvPr/>
          </p:nvSpPr>
          <p:spPr bwMode="auto">
            <a:xfrm>
              <a:off x="3134" y="3158"/>
              <a:ext cx="38" cy="25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b="1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8627" name="Picture 5" descr="id-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80" y="3072"/>
              <a:ext cx="1457" cy="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1783" name="Picture 7" descr="id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1356" y="3663950"/>
            <a:ext cx="2184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4" name="Picture 8" descr="id-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86868" y="3892550"/>
            <a:ext cx="4360863" cy="128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5" name="Picture 9" descr="id-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09068" y="4425950"/>
            <a:ext cx="43608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6" name="Picture 10" descr="id-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31568" y="5264150"/>
            <a:ext cx="2322513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1788" name="Picture 12" descr="id-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3581" y="5278437"/>
            <a:ext cx="4214812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9" name="TextBox 14"/>
          <p:cNvSpPr txBox="1">
            <a:spLocks noChangeArrowheads="1"/>
          </p:cNvSpPr>
          <p:nvPr/>
        </p:nvSpPr>
        <p:spPr bwMode="auto">
          <a:xfrm>
            <a:off x="704991" y="3614420"/>
            <a:ext cx="1704313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accept(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0" name="TextBox 15"/>
          <p:cNvSpPr txBox="1">
            <a:spLocks noChangeArrowheads="1"/>
          </p:cNvSpPr>
          <p:nvPr/>
        </p:nvSpPr>
        <p:spPr bwMode="auto">
          <a:xfrm>
            <a:off x="555466" y="5227637"/>
            <a:ext cx="187743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accept(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68621" name="TextBox 16"/>
          <p:cNvSpPr txBox="1">
            <a:spLocks noChangeArrowheads="1"/>
          </p:cNvSpPr>
          <p:nvPr/>
        </p:nvSpPr>
        <p:spPr bwMode="auto">
          <a:xfrm>
            <a:off x="6160032" y="2857182"/>
            <a:ext cx="219803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eval_visitor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2" name="TextBox 17"/>
          <p:cNvSpPr txBox="1">
            <a:spLocks noChangeArrowheads="1"/>
          </p:cNvSpPr>
          <p:nvPr/>
        </p:nvSpPr>
        <p:spPr bwMode="auto">
          <a:xfrm>
            <a:off x="2162968" y="2857182"/>
            <a:ext cx="1547218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Leaf_Node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(5</a:t>
            </a:r>
            <a:r>
              <a:rPr lang="en-US" sz="1200" b="1" i="1" dirty="0">
                <a:latin typeface="Arial" pitchFamily="34" charset="0"/>
                <a:cs typeface="Arial" pitchFamily="34" charset="0"/>
              </a:rPr>
              <a:t>)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3" name="TextBox 18"/>
          <p:cNvSpPr txBox="1">
            <a:spLocks noChangeArrowheads="1"/>
          </p:cNvSpPr>
          <p:nvPr/>
        </p:nvSpPr>
        <p:spPr bwMode="auto">
          <a:xfrm>
            <a:off x="3580344" y="2857182"/>
            <a:ext cx="2565126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Composite_Negate_Node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4" name="Rectangle 19"/>
          <p:cNvSpPr>
            <a:spLocks noChangeArrowheads="1"/>
          </p:cNvSpPr>
          <p:nvPr/>
        </p:nvSpPr>
        <p:spPr bwMode="auto">
          <a:xfrm>
            <a:off x="4946808" y="4369435"/>
            <a:ext cx="2100255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stack_.push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node.item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());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16"/>
          <p:cNvSpPr txBox="1">
            <a:spLocks noChangeArrowheads="1"/>
          </p:cNvSpPr>
          <p:nvPr/>
        </p:nvSpPr>
        <p:spPr bwMode="auto">
          <a:xfrm>
            <a:off x="5038571" y="5858827"/>
            <a:ext cx="1959191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   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                                     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625" name="Rectangle 20"/>
          <p:cNvSpPr>
            <a:spLocks noChangeArrowheads="1"/>
          </p:cNvSpPr>
          <p:nvPr/>
        </p:nvSpPr>
        <p:spPr bwMode="auto">
          <a:xfrm>
            <a:off x="4878863" y="5881687"/>
            <a:ext cx="2226892" cy="25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stack_.push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(-</a:t>
            </a:r>
            <a:r>
              <a:rPr lang="en-US" sz="1200" b="1" i="1" dirty="0" err="1" smtClean="0">
                <a:latin typeface="Arial" pitchFamily="34" charset="0"/>
                <a:cs typeface="Arial" pitchFamily="34" charset="0"/>
              </a:rPr>
              <a:t>stack_.pop</a:t>
            </a:r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());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1610266"/>
            <a:ext cx="8839200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17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The iterator controls the order in which </a:t>
            </a:r>
            <a:r>
              <a:rPr lang="en-US" sz="2000" b="1" dirty="0" smtClean="0">
                <a:latin typeface="Courier New" pitchFamily="49" charset="0"/>
                <a:ea typeface="+mn-ea"/>
                <a:cs typeface="Courier New" pitchFamily="49" charset="0"/>
              </a:rPr>
              <a:t>accept()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latin typeface="+mn-lt"/>
                <a:ea typeface="+mn-ea"/>
                <a:cs typeface="+mn-cs"/>
              </a:rPr>
              <a:t>called on each node in the composition</a:t>
            </a:r>
          </a:p>
          <a:p>
            <a:pPr marL="2317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accept()</a:t>
            </a:r>
            <a:r>
              <a:rPr lang="en-US" sz="2000" dirty="0"/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then </a:t>
            </a:r>
            <a:r>
              <a:rPr lang="en-US" sz="2000" dirty="0">
                <a:latin typeface="+mn-lt"/>
                <a:ea typeface="+mn-ea"/>
                <a:cs typeface="+mn-cs"/>
              </a:rPr>
              <a:t>“visits” the node to perform the desired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evaluation action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877" y="1210939"/>
            <a:ext cx="4118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75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/>
              <a:t>Visitor implementation in C++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91356" y="3115714"/>
            <a:ext cx="0" cy="348511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616202" y="3749473"/>
            <a:ext cx="150308" cy="13996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17"/>
          <p:cNvSpPr txBox="1">
            <a:spLocks noChangeArrowheads="1"/>
          </p:cNvSpPr>
          <p:nvPr/>
        </p:nvSpPr>
        <p:spPr bwMode="auto">
          <a:xfrm>
            <a:off x="335584" y="2857182"/>
            <a:ext cx="713657" cy="2585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 dirty="0" smtClean="0">
                <a:latin typeface="Arial" pitchFamily="34" charset="0"/>
                <a:cs typeface="Arial" pitchFamily="34" charset="0"/>
              </a:rPr>
              <a:t>Iterator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16202" y="5386656"/>
            <a:ext cx="150308" cy="139963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33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9" grpId="0" animBg="1"/>
      <p:bldP spid="68620" grpId="0" animBg="1"/>
      <p:bldP spid="68624" grpId="0" animBg="1"/>
      <p:bldP spid="68625" grpId="0"/>
      <p:bldP spid="5" grpId="0" animBg="1"/>
      <p:bldP spid="2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42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4116" y="1165543"/>
            <a:ext cx="8313459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F</a:t>
            </a:r>
            <a:r>
              <a:rPr lang="en-US" sz="2000" i="1" dirty="0" smtClean="0"/>
              <a:t>lexibility</a:t>
            </a:r>
            <a:r>
              <a:rPr lang="en-US" sz="2000" dirty="0" smtClean="0"/>
              <a:t>: Visitor algorithm(s) &amp; object structure are independent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/>
              <a:t>Separation of concerns</a:t>
            </a:r>
            <a:r>
              <a:rPr lang="en-US" sz="2000" dirty="0" smtClean="0"/>
              <a:t>: Localized functionality in the visitor subclass instance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/>
              <a:t>Tight coupling</a:t>
            </a:r>
            <a:r>
              <a:rPr lang="en-US" sz="2000" dirty="0" smtClean="0"/>
              <a:t>: Circular dependency between Visitor &amp; Element interfaces</a:t>
            </a:r>
          </a:p>
          <a:p>
            <a:pPr marL="461963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Visitor thus brittle to new </a:t>
            </a:r>
            <a:r>
              <a:rPr lang="en-US" sz="2000" dirty="0" err="1" smtClean="0"/>
              <a:t>ConcreteElement</a:t>
            </a:r>
            <a:r>
              <a:rPr lang="en-US" sz="2000" dirty="0" smtClean="0"/>
              <a:t> classes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42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4116" y="1165543"/>
            <a:ext cx="8313459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Visitor algorithm(s) &amp; object structure are independent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Separation of concerns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Localized functionality in the visitor subclass instance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Tight coupling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Circular dependency between Visitor &amp; Element interfaces</a:t>
            </a:r>
          </a:p>
          <a:p>
            <a:pPr marL="461963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Visitor thus brittle to new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ConcreteElement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classes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ouble dispatch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G</a:t>
            </a:r>
            <a:r>
              <a:rPr lang="en-US" sz="2000" dirty="0" smtClean="0"/>
              <a:t>eneral interface to elements of object structure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841798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6" y="525463"/>
            <a:ext cx="867783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Visitor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42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24116" y="1165543"/>
            <a:ext cx="8313459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Visitor algorithm(s) &amp; object structure are independent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Separation of concerns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Localized functionality in the visitor subclass instance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Tight coupling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Circular dependency between Visitor &amp; Element interfaces</a:t>
            </a:r>
          </a:p>
          <a:p>
            <a:pPr marL="461963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Visitor thus brittle to new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ConcreteElement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classes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ouble dispatch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eneral interface to elements of object structure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Known Uses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err="1" smtClean="0"/>
              <a:t>ProgramNodeEnumerator</a:t>
            </a:r>
            <a:r>
              <a:rPr lang="en-US" sz="2000" dirty="0" smtClean="0"/>
              <a:t> in Smalltalk-80 compiler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IRIS Inventor scene rendering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TAO IDL compiler to handle different </a:t>
            </a:r>
            <a:r>
              <a:rPr lang="en-US" sz="2000" dirty="0" err="1" smtClean="0"/>
              <a:t>backends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90372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Implementing STL Iterator Semantics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0915"/>
            <a:ext cx="888682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Ensure the proper semantics of post-increment </a:t>
            </a:r>
            <a:r>
              <a:rPr lang="en-US" sz="2000" dirty="0" smtClean="0"/>
              <a:t>operations for STL-based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dirty="0" smtClean="0"/>
              <a:t>  objects, i.e.:</a:t>
            </a:r>
          </a:p>
          <a:p>
            <a:pPr marL="4619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v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alue =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dirty="0"/>
              <a:t> vs.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value = ++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Implementing STL Iterator Semantics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0915"/>
            <a:ext cx="888682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Ensure the proper semantics of post-increment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operations for STL-based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objects</a:t>
            </a:r>
          </a:p>
          <a:p>
            <a:pPr marL="461963" lvl="1" indent="-23018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vs.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++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STL pre-increment operations are easy to implement since they simply increment the value &amp; return *this, e.g.,</a:t>
            </a:r>
          </a:p>
          <a:p>
            <a:pPr marL="233363" lvl="1" indent="-233363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iterator &amp;operator++() { ++...; return *this; }</a:t>
            </a:r>
          </a:p>
        </p:txBody>
      </p:sp>
    </p:spTree>
    <p:extLst>
      <p:ext uri="{BB962C8B-B14F-4D97-AF65-F5344CB8AC3E}">
        <p14:creationId xmlns:p14="http://schemas.microsoft.com/office/powerpoint/2010/main" val="12605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Implementing STL Iterator Semantics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0915"/>
            <a:ext cx="888682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Ensure the proper semantics of post-increment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operations for STL-based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objects</a:t>
            </a:r>
          </a:p>
          <a:p>
            <a:pPr marL="461963" lvl="1" indent="-23018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vs.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++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STL pre-increment operations are easy to implement since they simply increment the value &amp; return *this, e.g.,</a:t>
            </a:r>
          </a:p>
          <a:p>
            <a:pPr marL="233363" lvl="1" indent="-233363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iterator &amp;operator++() { ++...; return *this; }</a:t>
            </a:r>
          </a:p>
          <a:p>
            <a:pPr marL="233363" lvl="1" indent="-233363" eaLnBrk="1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STL post-increment operations are more complicated since they return a copy of the existing iterator </a:t>
            </a:r>
            <a:r>
              <a:rPr lang="en-US" sz="2000" i="1" dirty="0" smtClean="0"/>
              <a:t>before</a:t>
            </a:r>
            <a:r>
              <a:rPr lang="en-US" sz="2000" dirty="0" smtClean="0"/>
              <a:t> incrementing its value, e.g.,</a:t>
            </a:r>
          </a:p>
          <a:p>
            <a:pPr marL="233363" lvl="1" indent="-233363" eaLnBrk="1" hangingPunct="1">
              <a:spcBef>
                <a:spcPts val="0"/>
              </a:spcBef>
              <a:buFontTx/>
              <a:buNone/>
              <a:defRPr/>
            </a:pPr>
            <a:r>
              <a:rPr lang="en-US" sz="2000" dirty="0" smtClean="0"/>
              <a:t>	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iterator operator++(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 </a:t>
            </a:r>
          </a:p>
          <a:p>
            <a:pPr marL="233363" lvl="1" indent="-233363" eaLnBrk="1" hangingPunct="1">
              <a:spcBef>
                <a:spcPts val="0"/>
              </a:spcBef>
              <a:buFontTx/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{ iterator temp = 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copy_*this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; ++...; return temp; }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0392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5492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576918" y="1659351"/>
            <a:ext cx="5231896" cy="4961035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4198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925751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484557" y="1872265"/>
            <a:ext cx="6029325" cy="3754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(8/4) * 3 + 1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^D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738281" y="1849849"/>
            <a:ext cx="5215495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%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format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print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143*2/+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post-order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quit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989692"/>
            <a:ext cx="8988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expression tree processing app can be run in multiple modes, e.g.:</a:t>
            </a:r>
          </a:p>
          <a:p>
            <a:pPr marL="452438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“</a:t>
            </a:r>
            <a:r>
              <a:rPr lang="en-US" sz="2000" dirty="0"/>
              <a:t>S</a:t>
            </a:r>
            <a:r>
              <a:rPr lang="en-US" sz="2000" dirty="0" smtClean="0"/>
              <a:t>uccinct mode”</a:t>
            </a:r>
            <a:endParaRPr lang="en-US" sz="2000" dirty="0"/>
          </a:p>
        </p:txBody>
      </p:sp>
      <p:sp>
        <p:nvSpPr>
          <p:cNvPr id="23" name="Rectangle 22"/>
          <p:cNvSpPr/>
          <p:nvPr/>
        </p:nvSpPr>
        <p:spPr>
          <a:xfrm>
            <a:off x="3648635" y="1728290"/>
            <a:ext cx="516017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“</a:t>
            </a:r>
            <a:r>
              <a:rPr lang="en-US" sz="2000" dirty="0"/>
              <a:t>V</a:t>
            </a:r>
            <a:r>
              <a:rPr lang="en-US" sz="2000" dirty="0" smtClean="0"/>
              <a:t>erbose mode”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  <p:bldP spid="23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Implementing STL Iterator Semantics</a:t>
            </a:r>
            <a:endParaRPr lang="en-CA" sz="320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4775" y="970915"/>
            <a:ext cx="888682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Ensure the proper semantics of post-increment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operations for STL-based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objects</a:t>
            </a:r>
          </a:p>
          <a:p>
            <a:pPr marL="461963" lvl="1" indent="-23018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++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vs.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value = ++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STL pre-increment operations are easy to implement since they simply increment the value &amp; return *this, e.g.,</a:t>
            </a:r>
          </a:p>
          <a:p>
            <a:pPr marL="233363" lvl="1" indent="-233363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iterator &amp;operator++() { ++...; return *this; }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STL post-increment operations are more complicated since they return a copy of the existing iterator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before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incrementing its value, e.g.,</a:t>
            </a:r>
          </a:p>
          <a:p>
            <a:pPr marL="233363" lvl="1" indent="-233363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	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iterator operator++(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233363" lvl="1" indent="-233363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 iterator temp = </a:t>
            </a:r>
            <a:r>
              <a:rPr lang="en-US" sz="2000" b="1" i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copy_*this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 ++...; return temp; }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Since our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dirty="0" smtClean="0"/>
              <a:t> objects use the </a:t>
            </a:r>
            <a:r>
              <a:rPr lang="en-US" sz="2000" i="1" dirty="0" smtClean="0"/>
              <a:t>Bridge</a:t>
            </a:r>
            <a:r>
              <a:rPr lang="en-US" sz="2000" dirty="0" smtClean="0"/>
              <a:t> pattern it is tricky to implement the “</a:t>
            </a:r>
            <a:r>
              <a:rPr lang="en-US" sz="2000" b="1" i="1" dirty="0" smtClean="0">
                <a:latin typeface="Courier New" pitchFamily="49" charset="0"/>
                <a:cs typeface="Courier New" pitchFamily="49" charset="0"/>
              </a:rPr>
              <a:t>copy_*this</a:t>
            </a:r>
            <a:r>
              <a:rPr lang="en-US" sz="2000" dirty="0" smtClean="0"/>
              <a:t>” step above in a generic way</a:t>
            </a: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763511" y="6436005"/>
            <a:ext cx="7386637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As a general rule, in STL it’s better to say ++</a:t>
            </a:r>
            <a:r>
              <a:rPr lang="en-US" sz="2000" dirty="0" err="1" smtClean="0"/>
              <a:t>iter</a:t>
            </a:r>
            <a:r>
              <a:rPr lang="en-US" sz="2000" dirty="0" smtClean="0"/>
              <a:t> than </a:t>
            </a:r>
            <a:r>
              <a:rPr lang="en-US" sz="2000" dirty="0" err="1" smtClean="0"/>
              <a:t>iter</a:t>
            </a:r>
            <a:r>
              <a:rPr lang="en-US" sz="2000" dirty="0" smtClean="0"/>
              <a:t>++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888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Connector 2"/>
          <p:cNvCxnSpPr>
            <a:stCxn id="119814" idx="0"/>
          </p:cNvCxnSpPr>
          <p:nvPr/>
        </p:nvCxnSpPr>
        <p:spPr bwMode="auto">
          <a:xfrm flipH="1">
            <a:off x="4783137" y="2044258"/>
            <a:ext cx="1" cy="27109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90" y="378725"/>
            <a:ext cx="9144000" cy="8191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Clone a New Instance </a:t>
            </a:r>
            <a:r>
              <a:rPr lang="en-US" sz="3200" dirty="0"/>
              <a:t>V</a:t>
            </a:r>
            <a:r>
              <a:rPr lang="en-US" sz="3200" dirty="0" smtClean="0"/>
              <a:t>ia a Prototype</a:t>
            </a:r>
          </a:p>
        </p:txBody>
      </p:sp>
      <p:sp>
        <p:nvSpPr>
          <p:cNvPr id="119811" name="Rectangle 6"/>
          <p:cNvSpPr>
            <a:spLocks noChangeArrowheads="1"/>
          </p:cNvSpPr>
          <p:nvPr/>
        </p:nvSpPr>
        <p:spPr bwMode="auto">
          <a:xfrm>
            <a:off x="268287" y="1475933"/>
            <a:ext cx="2201863" cy="631825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latin typeface="Arial" pitchFamily="34" charset="0"/>
              </a:rPr>
              <a:t>    operator</a:t>
            </a:r>
            <a:r>
              <a:rPr lang="en-US" sz="1400" dirty="0" smtClean="0">
                <a:latin typeface="Arial" pitchFamily="34" charset="0"/>
              </a:rPr>
              <a:t>++(</a:t>
            </a:r>
            <a:r>
              <a:rPr lang="en-US" sz="1400" dirty="0" err="1" smtClean="0">
                <a:latin typeface="Arial" pitchFamily="34" charset="0"/>
              </a:rPr>
              <a:t>int</a:t>
            </a:r>
            <a:r>
              <a:rPr lang="en-US" sz="1400" dirty="0">
                <a:latin typeface="Arial" pitchFamily="34" charset="0"/>
              </a:rPr>
              <a:t>)</a:t>
            </a:r>
          </a:p>
        </p:txBody>
      </p:sp>
      <p:sp>
        <p:nvSpPr>
          <p:cNvPr id="119813" name="Rectangle 9"/>
          <p:cNvSpPr>
            <a:spLocks noChangeArrowheads="1"/>
          </p:cNvSpPr>
          <p:nvPr/>
        </p:nvSpPr>
        <p:spPr bwMode="auto">
          <a:xfrm>
            <a:off x="3525953" y="1404495"/>
            <a:ext cx="2679700" cy="630238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ET_Iterator_Impl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sp>
        <p:nvSpPr>
          <p:cNvPr id="119814" name="Isosceles Triangle 8"/>
          <p:cNvSpPr>
            <a:spLocks noChangeArrowheads="1"/>
          </p:cNvSpPr>
          <p:nvPr/>
        </p:nvSpPr>
        <p:spPr bwMode="auto">
          <a:xfrm>
            <a:off x="4660900" y="2044258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47737" y="3250388"/>
            <a:ext cx="3730625" cy="631825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Level_Order_ET_Iterator_Impl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defRPr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059362" y="3232925"/>
            <a:ext cx="3730625" cy="631825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Pre_Order_ET_Iterator_Impl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defRPr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cxnSp>
        <p:nvCxnSpPr>
          <p:cNvPr id="119817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839493" y="123807"/>
            <a:ext cx="1587" cy="4876800"/>
          </a:xfrm>
          <a:prstGeom prst="bentConnector3">
            <a:avLst>
              <a:gd name="adj1" fmla="val 15452588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19818" name="Rectangle 13"/>
          <p:cNvSpPr>
            <a:spLocks noChangeArrowheads="1"/>
          </p:cNvSpPr>
          <p:nvPr/>
        </p:nvSpPr>
        <p:spPr bwMode="auto">
          <a:xfrm>
            <a:off x="622300" y="2491563"/>
            <a:ext cx="3559175" cy="630237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In_Order_ET_Iterator_Impl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sp>
        <p:nvSpPr>
          <p:cNvPr id="119819" name="Rectangle 14"/>
          <p:cNvSpPr>
            <a:spLocks noChangeArrowheads="1"/>
          </p:cNvSpPr>
          <p:nvPr/>
        </p:nvSpPr>
        <p:spPr bwMode="auto">
          <a:xfrm>
            <a:off x="5411787" y="2489975"/>
            <a:ext cx="3732213" cy="630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Post_Order_ET_Iterator_Impl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400" dirty="0">
                <a:latin typeface="Arial" pitchFamily="34" charset="0"/>
              </a:rPr>
              <a:t>clone()</a:t>
            </a:r>
          </a:p>
        </p:txBody>
      </p:sp>
      <p:cxnSp>
        <p:nvCxnSpPr>
          <p:cNvPr id="119820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979862" y="2678888"/>
            <a:ext cx="917575" cy="1905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1" name="Elbow Connector 33"/>
          <p:cNvCxnSpPr>
            <a:cxnSpLocks noChangeShapeType="1"/>
          </p:cNvCxnSpPr>
          <p:nvPr/>
        </p:nvCxnSpPr>
        <p:spPr bwMode="auto">
          <a:xfrm rot="16200000" flipH="1">
            <a:off x="4695031" y="2679681"/>
            <a:ext cx="917575" cy="18891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2" name="Straight Connector 17"/>
          <p:cNvCxnSpPr>
            <a:cxnSpLocks noChangeShapeType="1"/>
            <a:stCxn id="119811" idx="1"/>
            <a:endCxn id="119811" idx="3"/>
          </p:cNvCxnSpPr>
          <p:nvPr/>
        </p:nvCxnSpPr>
        <p:spPr bwMode="auto">
          <a:xfrm rot="10800000" flipH="1">
            <a:off x="268287" y="1791845"/>
            <a:ext cx="220186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3" name="Straight Connector 18"/>
          <p:cNvCxnSpPr>
            <a:cxnSpLocks noChangeShapeType="1"/>
          </p:cNvCxnSpPr>
          <p:nvPr/>
        </p:nvCxnSpPr>
        <p:spPr bwMode="auto">
          <a:xfrm rot="10800000" flipH="1">
            <a:off x="3525953" y="1728345"/>
            <a:ext cx="2679700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7" name="Snip Single Corner Rectangle 26"/>
          <p:cNvSpPr/>
          <p:nvPr/>
        </p:nvSpPr>
        <p:spPr>
          <a:xfrm>
            <a:off x="268287" y="3979050"/>
            <a:ext cx="4294406" cy="1973937"/>
          </a:xfrm>
          <a:prstGeom prst="snip1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tIns="0" bIns="9144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iterator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::operator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++(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iterator temp(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clone());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++(*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_);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temp;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19825" name="Rectangle 27"/>
          <p:cNvSpPr>
            <a:spLocks noChangeArrowheads="1"/>
          </p:cNvSpPr>
          <p:nvPr/>
        </p:nvSpPr>
        <p:spPr bwMode="auto">
          <a:xfrm>
            <a:off x="2462212" y="1566420"/>
            <a:ext cx="649288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>
                <a:latin typeface="Courier New" pitchFamily="49" charset="0"/>
                <a:cs typeface="Courier New" pitchFamily="49" charset="0"/>
              </a:rPr>
              <a:t>impl_</a:t>
            </a:r>
            <a:endParaRPr lang="en-US" sz="1200"/>
          </a:p>
        </p:txBody>
      </p:sp>
      <p:sp>
        <p:nvSpPr>
          <p:cNvPr id="119826" name="Oval 28"/>
          <p:cNvSpPr>
            <a:spLocks/>
          </p:cNvSpPr>
          <p:nvPr/>
        </p:nvSpPr>
        <p:spPr bwMode="auto">
          <a:xfrm>
            <a:off x="377825" y="1931541"/>
            <a:ext cx="111125" cy="942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19827" name="Straight Connector 29"/>
          <p:cNvCxnSpPr>
            <a:cxnSpLocks noChangeShapeType="1"/>
          </p:cNvCxnSpPr>
          <p:nvPr/>
        </p:nvCxnSpPr>
        <p:spPr bwMode="auto">
          <a:xfrm>
            <a:off x="433387" y="2034733"/>
            <a:ext cx="1589" cy="1945905"/>
          </a:xfrm>
          <a:prstGeom prst="line">
            <a:avLst/>
          </a:prstGeom>
          <a:noFill/>
          <a:ln w="15875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119828" name="Straight Connector 31"/>
          <p:cNvCxnSpPr>
            <a:cxnSpLocks noChangeShapeType="1"/>
          </p:cNvCxnSpPr>
          <p:nvPr/>
        </p:nvCxnSpPr>
        <p:spPr bwMode="auto">
          <a:xfrm rot="10800000" flipH="1">
            <a:off x="622300" y="2824938"/>
            <a:ext cx="355917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29" name="Straight Connector 41"/>
          <p:cNvCxnSpPr>
            <a:cxnSpLocks noChangeShapeType="1"/>
          </p:cNvCxnSpPr>
          <p:nvPr/>
        </p:nvCxnSpPr>
        <p:spPr bwMode="auto">
          <a:xfrm rot="10800000" flipH="1">
            <a:off x="947737" y="3602813"/>
            <a:ext cx="37306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30" name="Straight Connector 44"/>
          <p:cNvCxnSpPr>
            <a:cxnSpLocks noChangeShapeType="1"/>
          </p:cNvCxnSpPr>
          <p:nvPr/>
        </p:nvCxnSpPr>
        <p:spPr bwMode="auto">
          <a:xfrm rot="10800000" flipH="1">
            <a:off x="5059362" y="3566300"/>
            <a:ext cx="37306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9831" name="Straight Connector 45"/>
          <p:cNvCxnSpPr>
            <a:cxnSpLocks noChangeShapeType="1"/>
          </p:cNvCxnSpPr>
          <p:nvPr/>
        </p:nvCxnSpPr>
        <p:spPr bwMode="auto">
          <a:xfrm rot="10800000" flipH="1">
            <a:off x="5413375" y="2826525"/>
            <a:ext cx="3730625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365919" y="6427886"/>
            <a:ext cx="841216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  <p:cxnSp>
        <p:nvCxnSpPr>
          <p:cNvPr id="30" name="AutoShape 95"/>
          <p:cNvCxnSpPr>
            <a:cxnSpLocks noChangeShapeType="1"/>
          </p:cNvCxnSpPr>
          <p:nvPr/>
        </p:nvCxnSpPr>
        <p:spPr bwMode="auto">
          <a:xfrm flipV="1">
            <a:off x="2500707" y="1826770"/>
            <a:ext cx="1029970" cy="778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1" name="Line Callout 1 30"/>
          <p:cNvSpPr/>
          <p:nvPr/>
        </p:nvSpPr>
        <p:spPr bwMode="auto">
          <a:xfrm>
            <a:off x="4905376" y="5029657"/>
            <a:ext cx="3884612" cy="923330"/>
          </a:xfrm>
          <a:prstGeom prst="borderCallout1">
            <a:avLst>
              <a:gd name="adj1" fmla="val 32565"/>
              <a:gd name="adj2" fmla="val -838"/>
              <a:gd name="adj3" fmla="val 7518"/>
              <a:gd name="adj4" fmla="val -2481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The </a:t>
            </a:r>
            <a:r>
              <a:rPr lang="en-US" i="1" dirty="0" smtClean="0"/>
              <a:t>Bridge</a:t>
            </a:r>
            <a:r>
              <a:rPr lang="en-US" dirty="0" smtClean="0"/>
              <a:t> pattern abstraction class needn’t have direct knowledge of  </a:t>
            </a:r>
            <a:r>
              <a:rPr lang="en-US" dirty="0" err="1" smtClean="0"/>
              <a:t>implementor</a:t>
            </a:r>
            <a:r>
              <a:rPr lang="en-US" dirty="0" smtClean="0"/>
              <a:t> subclass details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4" grpId="0" animBg="1"/>
      <p:bldP spid="31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6350578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42925"/>
            <a:ext cx="9144000" cy="469900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ET_Iterator_Impl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120835" name="Rectangle 23"/>
          <p:cNvSpPr>
            <a:spLocks noChangeArrowheads="1"/>
          </p:cNvSpPr>
          <p:nvPr/>
        </p:nvSpPr>
        <p:spPr bwMode="auto">
          <a:xfrm>
            <a:off x="-8553" y="1107440"/>
            <a:ext cx="91525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Subclasses of this base class define </a:t>
            </a:r>
            <a:r>
              <a:rPr lang="en-US" sz="2000" dirty="0">
                <a:latin typeface="+mn-lt"/>
                <a:ea typeface="+mn-ea"/>
                <a:cs typeface="+mn-cs"/>
              </a:rPr>
              <a:t>various iterations algorithms that can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traverse </a:t>
            </a:r>
            <a:r>
              <a:rPr lang="en-US" sz="2000" dirty="0">
                <a:latin typeface="+mn-lt"/>
                <a:ea typeface="+mn-ea"/>
                <a:cs typeface="+mn-cs"/>
              </a:rPr>
              <a:t>an expression tree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81149"/>
              </p:ext>
            </p:extLst>
          </p:nvPr>
        </p:nvGraphicFramePr>
        <p:xfrm>
          <a:off x="68580" y="1937068"/>
          <a:ext cx="9144000" cy="2743200"/>
        </p:xfrm>
        <a:graphic>
          <a:graphicData uri="http://schemas.openxmlformats.org/drawingml/2006/table">
            <a:tbl>
              <a:tblPr/>
              <a:tblGrid>
                <a:gridCol w="3009157"/>
                <a:gridCol w="6134843"/>
              </a:tblGrid>
              <a:tr h="133599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Expression_Tree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&amp;tree)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11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Component_Node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*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319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void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++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370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==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4188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operator!=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109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ET_Iterator_Impl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*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clone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0851" name="Rectangle 25"/>
          <p:cNvSpPr>
            <a:spLocks noChangeArrowheads="1"/>
          </p:cNvSpPr>
          <p:nvPr/>
        </p:nvSpPr>
        <p:spPr bwMode="auto">
          <a:xfrm>
            <a:off x="0" y="1822450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20852" name="Rectangle 5"/>
          <p:cNvSpPr>
            <a:spLocks noChangeArrowheads="1"/>
          </p:cNvSpPr>
          <p:nvPr/>
        </p:nvSpPr>
        <p:spPr bwMode="auto">
          <a:xfrm>
            <a:off x="169863" y="5296908"/>
            <a:ext cx="8791163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expression tree </a:t>
            </a:r>
            <a:r>
              <a:rPr lang="en-US" sz="2000" dirty="0" err="1"/>
              <a:t>iterator</a:t>
            </a:r>
            <a:r>
              <a:rPr lang="en-US" sz="2000" dirty="0"/>
              <a:t> implementations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Each subclass implements the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sz="2000" dirty="0"/>
              <a:t> method to return a deep copy of </a:t>
            </a:r>
            <a:r>
              <a:rPr lang="en-US" sz="2000" dirty="0" smtClean="0"/>
              <a:t>itself for use by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::operator++(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457700" y="3737610"/>
            <a:ext cx="1645920" cy="1588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495800" y="4368277"/>
            <a:ext cx="1645920" cy="1588"/>
          </a:xfrm>
          <a:prstGeom prst="lin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3894654" y="4844227"/>
            <a:ext cx="5066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Subclass performs a deep copy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H="1" flipV="1">
            <a:off x="3328895" y="468577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0852" grpId="0" animBg="1"/>
      <p:bldP spid="10" grpId="0"/>
      <p:bldP spid="11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http://storage.msn.com/x1p4JHjVbcjTC-LI09n1QiDdqt-HzDkPkc5xITOMyFRbIIgAZHzVjuGXy_i622k9aRiOTDrRhyfnV_JdYxqHTTE98km8ieTa5CSJB119Ra_ld8dGS2LcxSF0sKlMWvRFHB0E-1i0KUv0dAXUTWTBWdLP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82" y="3792998"/>
            <a:ext cx="6391834" cy="298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6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12644"/>
            <a:ext cx="9144000" cy="3615473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4950" lvl="1" indent="-23495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kern="1200" dirty="0"/>
              <a:t>Specify the kinds of objects to create using a prototypical instance &amp; create new objects by copying </a:t>
            </a:r>
            <a:r>
              <a:rPr lang="en-US" sz="2000" dirty="0" smtClean="0"/>
              <a:t>this prototype </a:t>
            </a:r>
          </a:p>
          <a:p>
            <a:pPr marL="1588" lvl="1" indent="-1588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When </a:t>
            </a:r>
            <a:r>
              <a:rPr lang="en-US" sz="2000" kern="1200" dirty="0"/>
              <a:t>the </a:t>
            </a:r>
            <a:r>
              <a:rPr lang="en-US" sz="2000" dirty="0" smtClean="0"/>
              <a:t>classes to instantiate are specified at run-time</a:t>
            </a:r>
          </a:p>
          <a:p>
            <a:pPr marL="233363" lvl="1" indent="-233363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/>
              <a:t>There’s a need to avoid the creation of a factory hierarchy</a:t>
            </a:r>
          </a:p>
          <a:p>
            <a:pPr marL="233363" lvl="1" indent="-233363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/>
              <a:t>It is more convenient to copy an existing instance than to create a new one</a:t>
            </a:r>
            <a:r>
              <a:rPr lang="en-US" sz="2000" dirty="0" smtClean="0"/>
              <a:t>  </a:t>
            </a:r>
          </a:p>
          <a:p>
            <a:pPr marL="171450" lvl="1" indent="-1588" eaLnBrk="1" hangingPunct="1">
              <a:spcBef>
                <a:spcPts val="600"/>
              </a:spcBef>
              <a:buFontTx/>
              <a:buNone/>
              <a:defRPr/>
            </a:pPr>
            <a:endParaRPr lang="en-US" b="1" dirty="0"/>
          </a:p>
        </p:txBody>
      </p:sp>
      <p:sp>
        <p:nvSpPr>
          <p:cNvPr id="12186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3761825"/>
            <a:ext cx="7772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7" name="Line Callout 1 6"/>
          <p:cNvSpPr/>
          <p:nvPr/>
        </p:nvSpPr>
        <p:spPr bwMode="auto">
          <a:xfrm>
            <a:off x="245327" y="5546055"/>
            <a:ext cx="2062976" cy="313932"/>
          </a:xfrm>
          <a:prstGeom prst="borderCallout1">
            <a:avLst>
              <a:gd name="adj1" fmla="val -4497"/>
              <a:gd name="adj2" fmla="val 13222"/>
              <a:gd name="adj3" fmla="val -482039"/>
              <a:gd name="adj4" fmla="val 10339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ET_Iterator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6471424" y="4640967"/>
            <a:ext cx="2601951" cy="313932"/>
          </a:xfrm>
          <a:prstGeom prst="borderCallout1">
            <a:avLst>
              <a:gd name="adj1" fmla="val 2607"/>
              <a:gd name="adj2" fmla="val 29079"/>
              <a:gd name="adj3" fmla="val -184764"/>
              <a:gd name="adj4" fmla="val 83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ET_Iterator_Impl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144968" y="6177380"/>
            <a:ext cx="4089491" cy="584775"/>
          </a:xfrm>
          <a:prstGeom prst="borderCallout1">
            <a:avLst>
              <a:gd name="adj1" fmla="val -332"/>
              <a:gd name="adj2" fmla="val 58760"/>
              <a:gd name="adj3" fmla="val -139934"/>
              <a:gd name="adj4" fmla="val 10164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In_Order_ET_Iterator_Impl</a:t>
            </a:r>
            <a:r>
              <a:rPr lang="en-US" sz="1600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049968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Prototype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Relationship between iterator interface (</a:t>
            </a:r>
            <a:r>
              <a:rPr lang="en-US" sz="2000" i="1" dirty="0" smtClean="0"/>
              <a:t>Bridge</a:t>
            </a:r>
            <a:r>
              <a:rPr lang="en-US" sz="2000" dirty="0" smtClean="0"/>
              <a:t>) &amp;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hierarchy (</a:t>
            </a:r>
            <a:r>
              <a:rPr lang="en-US" sz="2000" i="1" dirty="0" smtClean="0"/>
              <a:t>Prototype</a:t>
            </a:r>
            <a:r>
              <a:rPr lang="en-US" sz="2000" dirty="0" smtClean="0"/>
              <a:t>)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iterator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::operator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++(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iterator temp(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clone());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++(*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_);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return temp;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30920" y="3871056"/>
            <a:ext cx="48875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 </a:t>
            </a:r>
            <a:r>
              <a:rPr lang="en-US" b="1" dirty="0">
                <a:solidFill>
                  <a:srgbClr val="336699"/>
                </a:solidFill>
              </a:rPr>
              <a:t>abstraction class </a:t>
            </a:r>
            <a:r>
              <a:rPr lang="en-US" b="1" dirty="0" smtClean="0">
                <a:solidFill>
                  <a:srgbClr val="336699"/>
                </a:solidFill>
              </a:rPr>
              <a:t>calls clone() on the </a:t>
            </a:r>
            <a:r>
              <a:rPr lang="en-US" b="1" dirty="0" err="1" smtClean="0">
                <a:solidFill>
                  <a:srgbClr val="336699"/>
                </a:solidFill>
              </a:rPr>
              <a:t>implementor</a:t>
            </a:r>
            <a:r>
              <a:rPr lang="en-US" b="1" dirty="0" smtClean="0">
                <a:solidFill>
                  <a:srgbClr val="336699"/>
                </a:solidFill>
              </a:rPr>
              <a:t> subclass to get a deep copy without breaking encapsulation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>
            <a:off x="3989595" y="375074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Prototype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Relationship between iterator interface (</a:t>
            </a:r>
            <a:r>
              <a:rPr lang="en-US" sz="2000" i="1" dirty="0" smtClean="0"/>
              <a:t>Bridge</a:t>
            </a:r>
            <a:r>
              <a:rPr lang="en-US" sz="2000" dirty="0" smtClean="0"/>
              <a:t>) &amp; implementation (</a:t>
            </a:r>
            <a:r>
              <a:rPr lang="en-US" sz="2000" i="1" dirty="0" smtClean="0"/>
              <a:t>Prototype</a:t>
            </a:r>
            <a:r>
              <a:rPr lang="en-US" sz="2000" dirty="0" smtClean="0"/>
              <a:t>)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iterator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ET_Iterator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::operator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++(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iterator temp(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clone());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++(*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impl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_);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return temp;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ET_Iterator_Impl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clone()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return new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this);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50269" y="4161564"/>
            <a:ext cx="46385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method encapsulates the details of making a deep copy of itself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V="1">
            <a:off x="2769262" y="437955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14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413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18" y="1212850"/>
            <a:ext cx="5262562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C</a:t>
            </a:r>
            <a:r>
              <a:rPr lang="en-US" sz="2000" dirty="0" smtClean="0"/>
              <a:t>an add &amp; remove classes at runtime by cloning them as needed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R</a:t>
            </a:r>
            <a:r>
              <a:rPr lang="en-US" sz="2000" dirty="0" smtClean="0"/>
              <a:t>educed </a:t>
            </a:r>
            <a:r>
              <a:rPr lang="en-US" sz="2000" dirty="0" err="1" smtClean="0"/>
              <a:t>subclassing</a:t>
            </a:r>
            <a:r>
              <a:rPr lang="en-US" sz="2000" dirty="0" smtClean="0"/>
              <a:t> minimizes need for lexical dependencies at run-time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E</a:t>
            </a:r>
            <a:r>
              <a:rPr lang="en-US" sz="2000" dirty="0" smtClean="0"/>
              <a:t>very class that used as a prototype must itself be instantiated 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C</a:t>
            </a:r>
            <a:r>
              <a:rPr lang="en-US" sz="2000" dirty="0" smtClean="0"/>
              <a:t>lasses that have circular references to other classes cannot really be cloned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413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18" y="1212850"/>
            <a:ext cx="5262562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add &amp; remove classes at runtime by cloning them as needed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educed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minimizes need for lexical dependencies at run-time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very class that used as a prototype must itself be instantiated 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lasses that have circular references to other classes cannot really be cloned</a:t>
            </a:r>
          </a:p>
          <a:p>
            <a:pPr marL="228600" lvl="1" indent="-228600" eaLnBrk="1" hangingPunct="1">
              <a:spcBef>
                <a:spcPts val="1200"/>
              </a:spcBef>
              <a:buFontTx/>
              <a:buNone/>
            </a:pPr>
            <a:r>
              <a:rPr lang="en-US" sz="2000" b="1" dirty="0" smtClean="0"/>
              <a:t>Implementation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/>
              <a:t>Use prototype manager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/>
              <a:t>Shallow vs. deep copies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/>
              <a:t>Initializing clone internal state within a uniform interface</a:t>
            </a:r>
          </a:p>
        </p:txBody>
      </p:sp>
    </p:spTree>
    <p:extLst>
      <p:ext uri="{BB962C8B-B14F-4D97-AF65-F5344CB8AC3E}">
        <p14:creationId xmlns:p14="http://schemas.microsoft.com/office/powerpoint/2010/main" val="90861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25506" y="525463"/>
            <a:ext cx="889298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Prototype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4136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18" y="1212850"/>
            <a:ext cx="5262562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add &amp; remove classes at runtime by cloning them as needed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educed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minimizes need for lexical dependencies at run-time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very class that used as a prototype must itself be instantiated 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lasses that have circular references to other classes cannot really be cloned</a:t>
            </a:r>
          </a:p>
          <a:p>
            <a:pPr marL="228600" lvl="1" indent="-228600" eaLnBrk="1" hangingPunct="1">
              <a:spcBef>
                <a:spcPts val="1200"/>
              </a:spcBef>
              <a:buFontTx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Use prototype manager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Shallow vs. deep copies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Initializing clone internal state within a uniform interface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368925" y="1212850"/>
            <a:ext cx="377507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first widely known application of the Prototype pattern in an object-oriented language was in </a:t>
            </a:r>
            <a:r>
              <a:rPr lang="en-US" sz="2000" dirty="0" err="1">
                <a:latin typeface="+mn-lt"/>
                <a:ea typeface="+mn-ea"/>
                <a:cs typeface="+mn-cs"/>
              </a:rPr>
              <a:t>ThingLab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Jim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Coplien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describes idioms related to the Prototype pattern for C++ &amp; gives many examples &amp; variations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>
                <a:latin typeface="+mn-lt"/>
                <a:ea typeface="+mn-ea"/>
                <a:cs typeface="+mn-cs"/>
              </a:rPr>
              <a:t>Etgdb</a:t>
            </a:r>
            <a:r>
              <a:rPr lang="en-US" sz="2000" dirty="0">
                <a:latin typeface="+mn-lt"/>
                <a:ea typeface="+mn-ea"/>
                <a:cs typeface="+mn-cs"/>
              </a:rPr>
              <a:t> debugger for ET++ 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music editor example is based on the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dirty="0">
                <a:latin typeface="+mn-lt"/>
                <a:ea typeface="+mn-ea"/>
                <a:cs typeface="+mn-cs"/>
              </a:rPr>
              <a:t> drawing framework</a:t>
            </a:r>
          </a:p>
        </p:txBody>
      </p:sp>
    </p:spTree>
    <p:extLst>
      <p:ext uri="{BB962C8B-B14F-4D97-AF65-F5344CB8AC3E}">
        <p14:creationId xmlns:p14="http://schemas.microsoft.com/office/powerpoint/2010/main" val="4072365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0" y="63912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25" name="Rectangle 13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Tree Traversal Patterns</a:t>
            </a:r>
            <a:endParaRPr lang="en-US" sz="3200" dirty="0"/>
          </a:p>
        </p:txBody>
      </p:sp>
      <p:sp>
        <p:nvSpPr>
          <p:cNvPr id="48" name="Rectangle 8"/>
          <p:cNvSpPr>
            <a:spLocks noChangeArrowheads="1"/>
          </p:cNvSpPr>
          <p:nvPr/>
        </p:nvSpPr>
        <p:spPr bwMode="auto">
          <a:xfrm>
            <a:off x="152401" y="6419850"/>
            <a:ext cx="8839200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allow adding new operations without affecting tree structure</a:t>
            </a:r>
            <a:endParaRPr lang="en-US" sz="2000" dirty="0"/>
          </a:p>
        </p:txBody>
      </p:sp>
      <p:sp>
        <p:nvSpPr>
          <p:cNvPr id="94" name="Rectangle 93"/>
          <p:cNvSpPr/>
          <p:nvPr/>
        </p:nvSpPr>
        <p:spPr>
          <a:xfrm>
            <a:off x="193927" y="1019340"/>
            <a:ext cx="63835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The </a:t>
            </a:r>
            <a:r>
              <a:rPr lang="en-US" sz="2000" i="1" dirty="0" smtClean="0"/>
              <a:t>Iterator, Prototype,</a:t>
            </a:r>
            <a:r>
              <a:rPr lang="en-US" sz="2000" dirty="0" smtClean="0"/>
              <a:t> &amp; </a:t>
            </a:r>
            <a:r>
              <a:rPr lang="en-US" sz="2000" i="1" dirty="0" smtClean="0"/>
              <a:t>Visitor</a:t>
            </a:r>
            <a:r>
              <a:rPr lang="en-US" sz="2000" dirty="0" smtClean="0"/>
              <a:t> patterns traverse the expression tree &amp; perform designated operations</a:t>
            </a:r>
            <a:endParaRPr lang="en-US" sz="2000" dirty="0"/>
          </a:p>
        </p:txBody>
      </p:sp>
      <p:sp>
        <p:nvSpPr>
          <p:cNvPr id="102" name="Rectangle 155"/>
          <p:cNvSpPr>
            <a:spLocks noChangeArrowheads="1"/>
          </p:cNvSpPr>
          <p:nvPr/>
        </p:nvSpPr>
        <p:spPr bwMode="auto">
          <a:xfrm>
            <a:off x="5969968" y="1595860"/>
            <a:ext cx="3048000" cy="1905000"/>
          </a:xfrm>
          <a:prstGeom prst="rect">
            <a:avLst/>
          </a:prstGeom>
          <a:solidFill>
            <a:srgbClr val="FF7C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Text Box 156"/>
          <p:cNvSpPr txBox="1">
            <a:spLocks noChangeArrowheads="1"/>
          </p:cNvSpPr>
          <p:nvPr/>
        </p:nvSpPr>
        <p:spPr bwMode="auto">
          <a:xfrm>
            <a:off x="6868493" y="1167235"/>
            <a:ext cx="81597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Visitor</a:t>
            </a:r>
          </a:p>
        </p:txBody>
      </p:sp>
      <p:grpSp>
        <p:nvGrpSpPr>
          <p:cNvPr id="105" name="Group 152"/>
          <p:cNvGrpSpPr>
            <a:grpSpLocks/>
          </p:cNvGrpSpPr>
          <p:nvPr/>
        </p:nvGrpSpPr>
        <p:grpSpPr bwMode="auto">
          <a:xfrm>
            <a:off x="864568" y="1876015"/>
            <a:ext cx="5962650" cy="4429125"/>
            <a:chOff x="384" y="1320"/>
            <a:chExt cx="3756" cy="2790"/>
          </a:xfrm>
          <a:solidFill>
            <a:srgbClr val="66CCFF"/>
          </a:solidFill>
        </p:grpSpPr>
        <p:sp>
          <p:nvSpPr>
            <p:cNvPr id="107" name="Rectangle 150"/>
            <p:cNvSpPr>
              <a:spLocks noChangeArrowheads="1"/>
            </p:cNvSpPr>
            <p:nvPr/>
          </p:nvSpPr>
          <p:spPr bwMode="auto">
            <a:xfrm>
              <a:off x="384" y="1320"/>
              <a:ext cx="3216" cy="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Rectangle 151"/>
            <p:cNvSpPr>
              <a:spLocks noChangeArrowheads="1"/>
            </p:cNvSpPr>
            <p:nvPr/>
          </p:nvSpPr>
          <p:spPr bwMode="auto">
            <a:xfrm>
              <a:off x="958" y="2338"/>
              <a:ext cx="3182" cy="17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6" name="Text Box 153"/>
          <p:cNvSpPr txBox="1">
            <a:spLocks noChangeArrowheads="1"/>
          </p:cNvSpPr>
          <p:nvPr/>
        </p:nvSpPr>
        <p:spPr bwMode="auto">
          <a:xfrm rot="16200000">
            <a:off x="40656" y="2569753"/>
            <a:ext cx="1196975" cy="341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Iterator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0" name="Group 147"/>
          <p:cNvGrpSpPr>
            <a:grpSpLocks/>
          </p:cNvGrpSpPr>
          <p:nvPr/>
        </p:nvGrpSpPr>
        <p:grpSpPr bwMode="auto">
          <a:xfrm>
            <a:off x="1093168" y="2806101"/>
            <a:ext cx="5630864" cy="3406777"/>
            <a:chOff x="528" y="1968"/>
            <a:chExt cx="3547" cy="2146"/>
          </a:xfrm>
          <a:solidFill>
            <a:srgbClr val="FFC000"/>
          </a:solidFill>
        </p:grpSpPr>
        <p:sp>
          <p:nvSpPr>
            <p:cNvPr id="112" name="Rectangle 145"/>
            <p:cNvSpPr>
              <a:spLocks noChangeArrowheads="1"/>
            </p:cNvSpPr>
            <p:nvPr/>
          </p:nvSpPr>
          <p:spPr bwMode="auto">
            <a:xfrm>
              <a:off x="528" y="1968"/>
              <a:ext cx="2251" cy="432"/>
            </a:xfrm>
            <a:prstGeom prst="rect">
              <a:avLst/>
            </a:prstGeom>
            <a:grp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Rectangle 146"/>
            <p:cNvSpPr>
              <a:spLocks noChangeArrowheads="1"/>
            </p:cNvSpPr>
            <p:nvPr/>
          </p:nvSpPr>
          <p:spPr bwMode="auto">
            <a:xfrm>
              <a:off x="1020" y="2688"/>
              <a:ext cx="3055" cy="1426"/>
            </a:xfrm>
            <a:prstGeom prst="rect">
              <a:avLst/>
            </a:prstGeom>
            <a:grp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Rectangle 145"/>
            <p:cNvSpPr>
              <a:spLocks noChangeArrowheads="1"/>
            </p:cNvSpPr>
            <p:nvPr/>
          </p:nvSpPr>
          <p:spPr bwMode="auto">
            <a:xfrm>
              <a:off x="1020" y="2281"/>
              <a:ext cx="1759" cy="432"/>
            </a:xfrm>
            <a:prstGeom prst="rect">
              <a:avLst/>
            </a:prstGeom>
            <a:grp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11" name="Text Box 148"/>
          <p:cNvSpPr txBox="1">
            <a:spLocks noChangeArrowheads="1"/>
          </p:cNvSpPr>
          <p:nvPr/>
        </p:nvSpPr>
        <p:spPr bwMode="auto">
          <a:xfrm>
            <a:off x="585168" y="4644427"/>
            <a:ext cx="1171575" cy="3413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Prototype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5" name="Rectangle 38"/>
          <p:cNvSpPr>
            <a:spLocks noChangeArrowheads="1"/>
          </p:cNvSpPr>
          <p:nvPr/>
        </p:nvSpPr>
        <p:spPr bwMode="auto">
          <a:xfrm>
            <a:off x="1245568" y="19679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Rectangle 60"/>
          <p:cNvSpPr>
            <a:spLocks noChangeArrowheads="1"/>
          </p:cNvSpPr>
          <p:nvPr/>
        </p:nvSpPr>
        <p:spPr bwMode="auto">
          <a:xfrm>
            <a:off x="4450441" y="1967900"/>
            <a:ext cx="130759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7" name="AutoShape 61"/>
          <p:cNvCxnSpPr>
            <a:cxnSpLocks noChangeShapeType="1"/>
            <a:stCxn id="115" idx="3"/>
            <a:endCxn id="116" idx="1"/>
          </p:cNvCxnSpPr>
          <p:nvPr/>
        </p:nvCxnSpPr>
        <p:spPr bwMode="auto">
          <a:xfrm>
            <a:off x="2502868" y="2158400"/>
            <a:ext cx="194757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18" name="Rectangle 80"/>
          <p:cNvSpPr>
            <a:spLocks noChangeArrowheads="1"/>
          </p:cNvSpPr>
          <p:nvPr/>
        </p:nvSpPr>
        <p:spPr bwMode="auto">
          <a:xfrm>
            <a:off x="6960568" y="186928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81"/>
          <p:cNvSpPr>
            <a:spLocks noChangeArrowheads="1"/>
          </p:cNvSpPr>
          <p:nvPr/>
        </p:nvSpPr>
        <p:spPr bwMode="auto">
          <a:xfrm>
            <a:off x="6198568" y="2859885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Evaluation_Visitor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Rectangle 82"/>
          <p:cNvSpPr>
            <a:spLocks noChangeArrowheads="1"/>
          </p:cNvSpPr>
          <p:nvPr/>
        </p:nvSpPr>
        <p:spPr bwMode="auto">
          <a:xfrm>
            <a:off x="7036768" y="455870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std::stack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1" name="AutoShape 83"/>
          <p:cNvCxnSpPr>
            <a:cxnSpLocks noChangeShapeType="1"/>
            <a:stCxn id="119" idx="0"/>
            <a:endCxn id="118" idx="2"/>
          </p:cNvCxnSpPr>
          <p:nvPr/>
        </p:nvCxnSpPr>
        <p:spPr bwMode="auto">
          <a:xfrm rot="5400000" flipH="1" flipV="1">
            <a:off x="6874843" y="2202660"/>
            <a:ext cx="609600" cy="70485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22" name="AutoShape 84"/>
          <p:cNvCxnSpPr>
            <a:cxnSpLocks noChangeShapeType="1"/>
            <a:stCxn id="119" idx="2"/>
          </p:cNvCxnSpPr>
          <p:nvPr/>
        </p:nvCxnSpPr>
        <p:spPr bwMode="auto">
          <a:xfrm rot="16200000" flipH="1">
            <a:off x="6434714" y="3633388"/>
            <a:ext cx="1317817" cy="53280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23" name="Rectangle 87"/>
          <p:cNvSpPr>
            <a:spLocks noChangeArrowheads="1"/>
          </p:cNvSpPr>
          <p:nvPr/>
        </p:nvSpPr>
        <p:spPr bwMode="auto">
          <a:xfrm>
            <a:off x="7646368" y="285988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Print_Visitor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4" name="AutoShape 88"/>
          <p:cNvCxnSpPr>
            <a:cxnSpLocks noChangeShapeType="1"/>
            <a:stCxn id="123" idx="0"/>
            <a:endCxn id="118" idx="2"/>
          </p:cNvCxnSpPr>
          <p:nvPr/>
        </p:nvCxnSpPr>
        <p:spPr bwMode="auto">
          <a:xfrm rot="5400000" flipH="1">
            <a:off x="7570168" y="2212185"/>
            <a:ext cx="60960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25" name="Rectangle 90"/>
          <p:cNvSpPr>
            <a:spLocks noChangeArrowheads="1"/>
          </p:cNvSpPr>
          <p:nvPr/>
        </p:nvSpPr>
        <p:spPr bwMode="auto">
          <a:xfrm>
            <a:off x="1245568" y="29585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ectangle 91"/>
          <p:cNvSpPr>
            <a:spLocks noChangeArrowheads="1"/>
          </p:cNvSpPr>
          <p:nvPr/>
        </p:nvSpPr>
        <p:spPr bwMode="auto">
          <a:xfrm>
            <a:off x="3226768" y="295850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</a:t>
            </a:r>
            <a:r>
              <a:rPr lang="en-US" sz="1100" dirty="0" err="1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7" name="AutoShape 92"/>
          <p:cNvCxnSpPr>
            <a:cxnSpLocks noChangeShapeType="1"/>
            <a:stCxn id="125" idx="3"/>
            <a:endCxn id="126" idx="1"/>
          </p:cNvCxnSpPr>
          <p:nvPr/>
        </p:nvCxnSpPr>
        <p:spPr bwMode="auto">
          <a:xfrm>
            <a:off x="2502868" y="3149000"/>
            <a:ext cx="7239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8" name="Rectangle 93"/>
          <p:cNvSpPr>
            <a:spLocks noChangeArrowheads="1"/>
          </p:cNvSpPr>
          <p:nvPr/>
        </p:nvSpPr>
        <p:spPr bwMode="auto">
          <a:xfrm>
            <a:off x="4979368" y="5701700"/>
            <a:ext cx="16764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Pre_Order_Expression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Tree_Iterator_Impl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ectangle 94"/>
          <p:cNvSpPr>
            <a:spLocks noChangeArrowheads="1"/>
          </p:cNvSpPr>
          <p:nvPr/>
        </p:nvSpPr>
        <p:spPr bwMode="auto">
          <a:xfrm>
            <a:off x="3074368" y="4558700"/>
            <a:ext cx="159258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In_Order_Expression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Tree_Iterator_Impl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0" name="AutoShape 95"/>
          <p:cNvCxnSpPr>
            <a:cxnSpLocks noChangeShapeType="1"/>
            <a:stCxn id="129" idx="3"/>
            <a:endCxn id="120" idx="1"/>
          </p:cNvCxnSpPr>
          <p:nvPr/>
        </p:nvCxnSpPr>
        <p:spPr bwMode="auto">
          <a:xfrm>
            <a:off x="4666948" y="4749200"/>
            <a:ext cx="23698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31" name="Rectangle 96"/>
          <p:cNvSpPr>
            <a:spLocks noChangeArrowheads="1"/>
          </p:cNvSpPr>
          <p:nvPr/>
        </p:nvSpPr>
        <p:spPr bwMode="auto">
          <a:xfrm>
            <a:off x="3988768" y="5092100"/>
            <a:ext cx="16764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Post_Order_Expression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Tree_Iterator_Impl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Rectangle 97"/>
          <p:cNvSpPr>
            <a:spLocks noChangeArrowheads="1"/>
          </p:cNvSpPr>
          <p:nvPr/>
        </p:nvSpPr>
        <p:spPr bwMode="auto">
          <a:xfrm>
            <a:off x="1967223" y="4025300"/>
            <a:ext cx="16764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Level_Order_Expression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Tree_Iterator_Impl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3" name="AutoShape 98"/>
          <p:cNvCxnSpPr>
            <a:cxnSpLocks noChangeShapeType="1"/>
            <a:stCxn id="128" idx="3"/>
            <a:endCxn id="120" idx="1"/>
          </p:cNvCxnSpPr>
          <p:nvPr/>
        </p:nvCxnSpPr>
        <p:spPr bwMode="auto">
          <a:xfrm flipV="1">
            <a:off x="6655768" y="4749200"/>
            <a:ext cx="381000" cy="11430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34" name="AutoShape 99"/>
          <p:cNvCxnSpPr>
            <a:cxnSpLocks noChangeShapeType="1"/>
            <a:stCxn id="131" idx="0"/>
            <a:endCxn id="126" idx="2"/>
          </p:cNvCxnSpPr>
          <p:nvPr/>
        </p:nvCxnSpPr>
        <p:spPr bwMode="auto">
          <a:xfrm rot="16200000" flipV="1">
            <a:off x="3464893" y="3730025"/>
            <a:ext cx="1752600" cy="97155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35" name="AutoShape 100"/>
          <p:cNvCxnSpPr>
            <a:cxnSpLocks noChangeShapeType="1"/>
            <a:stCxn id="131" idx="3"/>
            <a:endCxn id="120" idx="1"/>
          </p:cNvCxnSpPr>
          <p:nvPr/>
        </p:nvCxnSpPr>
        <p:spPr bwMode="auto">
          <a:xfrm flipV="1">
            <a:off x="5665168" y="4749200"/>
            <a:ext cx="1371600" cy="5334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36" name="AutoShape 101"/>
          <p:cNvCxnSpPr>
            <a:cxnSpLocks noChangeShapeType="1"/>
            <a:stCxn id="132" idx="0"/>
            <a:endCxn id="126" idx="2"/>
          </p:cNvCxnSpPr>
          <p:nvPr/>
        </p:nvCxnSpPr>
        <p:spPr bwMode="auto">
          <a:xfrm rot="5400000" flipH="1" flipV="1">
            <a:off x="2987520" y="3157403"/>
            <a:ext cx="685800" cy="104999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37" name="AutoShape 102"/>
          <p:cNvCxnSpPr>
            <a:cxnSpLocks noChangeShapeType="1"/>
          </p:cNvCxnSpPr>
          <p:nvPr/>
        </p:nvCxnSpPr>
        <p:spPr bwMode="auto">
          <a:xfrm flipH="1" flipV="1">
            <a:off x="3846453" y="3339500"/>
            <a:ext cx="15240" cy="1219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138" name="AutoShape 103"/>
          <p:cNvCxnSpPr>
            <a:cxnSpLocks noChangeShapeType="1"/>
            <a:stCxn id="128" idx="0"/>
            <a:endCxn id="126" idx="2"/>
          </p:cNvCxnSpPr>
          <p:nvPr/>
        </p:nvCxnSpPr>
        <p:spPr bwMode="auto">
          <a:xfrm rot="16200000" flipV="1">
            <a:off x="3655393" y="3539525"/>
            <a:ext cx="2362200" cy="1962150"/>
          </a:xfrm>
          <a:prstGeom prst="bentConnector3">
            <a:avLst>
              <a:gd name="adj1" fmla="val 6290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39" name="Rectangle 104"/>
          <p:cNvSpPr>
            <a:spLocks noChangeArrowheads="1"/>
          </p:cNvSpPr>
          <p:nvPr/>
        </p:nvSpPr>
        <p:spPr bwMode="auto">
          <a:xfrm>
            <a:off x="443223" y="402530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std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::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queue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0" name="AutoShape 105"/>
          <p:cNvCxnSpPr>
            <a:cxnSpLocks noChangeShapeType="1"/>
            <a:stCxn id="132" idx="1"/>
            <a:endCxn id="139" idx="3"/>
          </p:cNvCxnSpPr>
          <p:nvPr/>
        </p:nvCxnSpPr>
        <p:spPr bwMode="auto">
          <a:xfrm flipH="1">
            <a:off x="1586223" y="4215800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41" name="AutoShape 106"/>
          <p:cNvCxnSpPr>
            <a:cxnSpLocks noChangeShapeType="1"/>
            <a:stCxn id="115" idx="2"/>
            <a:endCxn id="125" idx="0"/>
          </p:cNvCxnSpPr>
          <p:nvPr/>
        </p:nvCxnSpPr>
        <p:spPr bwMode="auto">
          <a:xfrm>
            <a:off x="1874218" y="2348900"/>
            <a:ext cx="0" cy="6096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42" name="Text Box 138"/>
          <p:cNvSpPr txBox="1">
            <a:spLocks noChangeArrowheads="1"/>
          </p:cNvSpPr>
          <p:nvPr/>
        </p:nvSpPr>
        <p:spPr bwMode="auto">
          <a:xfrm>
            <a:off x="864568" y="2501300"/>
            <a:ext cx="97975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143" name="AutoShape 142"/>
          <p:cNvCxnSpPr>
            <a:cxnSpLocks noChangeShapeType="1"/>
            <a:endCxn id="118" idx="1"/>
          </p:cNvCxnSpPr>
          <p:nvPr/>
        </p:nvCxnSpPr>
        <p:spPr bwMode="auto">
          <a:xfrm>
            <a:off x="5758033" y="2059785"/>
            <a:ext cx="120253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44" name="Text Box 143"/>
          <p:cNvSpPr txBox="1">
            <a:spLocks noChangeArrowheads="1"/>
          </p:cNvSpPr>
          <p:nvPr/>
        </p:nvSpPr>
        <p:spPr bwMode="auto">
          <a:xfrm>
            <a:off x="5969968" y="1793085"/>
            <a:ext cx="931665" cy="230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&lt;&lt; accept &gt;&gt;</a:t>
            </a:r>
          </a:p>
        </p:txBody>
      </p:sp>
      <p:cxnSp>
        <p:nvCxnSpPr>
          <p:cNvPr id="145" name="AutoShape 144"/>
          <p:cNvCxnSpPr>
            <a:cxnSpLocks noChangeShapeType="1"/>
            <a:stCxn id="120" idx="0"/>
            <a:endCxn id="116" idx="2"/>
          </p:cNvCxnSpPr>
          <p:nvPr/>
        </p:nvCxnSpPr>
        <p:spPr bwMode="auto">
          <a:xfrm rot="16200000" flipV="1">
            <a:off x="5251353" y="2201784"/>
            <a:ext cx="2209800" cy="250403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46" name="Isosceles Triangle 145"/>
          <p:cNvSpPr/>
          <p:nvPr/>
        </p:nvSpPr>
        <p:spPr bwMode="auto">
          <a:xfrm>
            <a:off x="3780621" y="3373047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Isosceles Triangle 146"/>
          <p:cNvSpPr/>
          <p:nvPr/>
        </p:nvSpPr>
        <p:spPr bwMode="auto">
          <a:xfrm>
            <a:off x="7460631" y="228622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399357" y="30976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 Case Study of “Gang of Four” </a:t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(</a:t>
            </a:r>
            <a:r>
              <a:rPr lang="en-US" sz="4000" kern="0" dirty="0" err="1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) Patterns: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6365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8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851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/>
          <p:cNvCxnSpPr>
            <a:stCxn id="59" idx="3"/>
          </p:cNvCxnSpPr>
          <p:nvPr/>
        </p:nvCxnSpPr>
        <p:spPr bwMode="auto">
          <a:xfrm flipH="1">
            <a:off x="7243702" y="2927669"/>
            <a:ext cx="2393" cy="140370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/>
          <p:cNvCxnSpPr/>
          <p:nvPr/>
        </p:nvCxnSpPr>
        <p:spPr bwMode="auto">
          <a:xfrm>
            <a:off x="4039879" y="2886572"/>
            <a:ext cx="49" cy="35254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ectangle 9"/>
          <p:cNvSpPr>
            <a:spLocks noChangeArrowheads="1"/>
          </p:cNvSpPr>
          <p:nvPr/>
        </p:nvSpPr>
        <p:spPr bwMode="auto">
          <a:xfrm>
            <a:off x="3267707" y="2222336"/>
            <a:ext cx="1544393" cy="523220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r>
              <a:rPr lang="en-US" sz="1400" b="1" dirty="0" smtClean="0">
                <a:latin typeface="Arial" pitchFamily="34" charset="0"/>
              </a:rPr>
              <a:t/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_</a:t>
            </a:r>
            <a:r>
              <a:rPr lang="en-US" sz="1400" b="1" dirty="0" err="1" smtClean="0">
                <a:latin typeface="Arial" pitchFamily="34" charset="0"/>
              </a:rPr>
              <a:t>Factory_Impl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56" name="Isosceles Triangle 12"/>
          <p:cNvSpPr>
            <a:spLocks noChangeArrowheads="1"/>
          </p:cNvSpPr>
          <p:nvPr/>
        </p:nvSpPr>
        <p:spPr bwMode="auto">
          <a:xfrm>
            <a:off x="3917666" y="2763937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6215689" y="2438719"/>
            <a:ext cx="2056026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59" name="Isosceles Triangle 12"/>
          <p:cNvSpPr>
            <a:spLocks noChangeArrowheads="1"/>
          </p:cNvSpPr>
          <p:nvPr/>
        </p:nvSpPr>
        <p:spPr bwMode="auto">
          <a:xfrm>
            <a:off x="7123857" y="2756219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591245" y="5350151"/>
            <a:ext cx="108467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>
                <a:latin typeface="Arial" charset="0"/>
                <a:ea typeface="+mn-ea"/>
                <a:cs typeface="+mn-cs"/>
              </a:rPr>
              <a:t>Print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6425992" y="1583816"/>
            <a:ext cx="1654695" cy="307975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62" name="Straight Connector 20"/>
          <p:cNvCxnSpPr>
            <a:cxnSpLocks noChangeShapeType="1"/>
          </p:cNvCxnSpPr>
          <p:nvPr/>
        </p:nvCxnSpPr>
        <p:spPr bwMode="auto">
          <a:xfrm rot="5400000">
            <a:off x="6317867" y="3367658"/>
            <a:ext cx="4794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3" name="Straight Connector 21"/>
          <p:cNvCxnSpPr>
            <a:cxnSpLocks noChangeShapeType="1"/>
          </p:cNvCxnSpPr>
          <p:nvPr/>
        </p:nvCxnSpPr>
        <p:spPr bwMode="auto">
          <a:xfrm>
            <a:off x="5825453" y="3138698"/>
            <a:ext cx="0" cy="222415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4" name="Straight Connector 22"/>
          <p:cNvCxnSpPr>
            <a:cxnSpLocks noChangeShapeType="1"/>
          </p:cNvCxnSpPr>
          <p:nvPr/>
        </p:nvCxnSpPr>
        <p:spPr bwMode="auto">
          <a:xfrm>
            <a:off x="8817767" y="3144085"/>
            <a:ext cx="0" cy="129654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Straight Connector 23"/>
          <p:cNvCxnSpPr>
            <a:cxnSpLocks noChangeShapeType="1"/>
          </p:cNvCxnSpPr>
          <p:nvPr/>
        </p:nvCxnSpPr>
        <p:spPr bwMode="auto">
          <a:xfrm flipH="1">
            <a:off x="8202610" y="3142498"/>
            <a:ext cx="1" cy="57363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6" name="Rectangle 13"/>
          <p:cNvSpPr>
            <a:spLocks noChangeArrowheads="1"/>
          </p:cNvSpPr>
          <p:nvPr/>
        </p:nvSpPr>
        <p:spPr bwMode="auto">
          <a:xfrm>
            <a:off x="5997720" y="3568804"/>
            <a:ext cx="1161407" cy="523220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Format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67" name="Rectangle 14"/>
          <p:cNvSpPr>
            <a:spLocks noChangeArrowheads="1"/>
          </p:cNvSpPr>
          <p:nvPr/>
        </p:nvSpPr>
        <p:spPr bwMode="auto">
          <a:xfrm>
            <a:off x="7627182" y="3303530"/>
            <a:ext cx="1102958" cy="523220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Expr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69" name="Straight Connector 37"/>
          <p:cNvCxnSpPr>
            <a:cxnSpLocks noChangeShapeType="1"/>
          </p:cNvCxnSpPr>
          <p:nvPr/>
        </p:nvCxnSpPr>
        <p:spPr bwMode="auto">
          <a:xfrm flipV="1">
            <a:off x="5825453" y="3128739"/>
            <a:ext cx="2992314" cy="8185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" name="Straight Connector 47"/>
          <p:cNvCxnSpPr>
            <a:cxnSpLocks noChangeShapeType="1"/>
          </p:cNvCxnSpPr>
          <p:nvPr/>
        </p:nvCxnSpPr>
        <p:spPr bwMode="auto">
          <a:xfrm>
            <a:off x="7393402" y="3154971"/>
            <a:ext cx="1" cy="194627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1" name="Elbow Connector 50"/>
          <p:cNvCxnSpPr>
            <a:cxnSpLocks noChangeShapeType="1"/>
            <a:endCxn id="66" idx="1"/>
          </p:cNvCxnSpPr>
          <p:nvPr/>
        </p:nvCxnSpPr>
        <p:spPr bwMode="auto">
          <a:xfrm flipV="1">
            <a:off x="5077106" y="3830414"/>
            <a:ext cx="920614" cy="47642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2" name="Elbow Connector 51"/>
          <p:cNvCxnSpPr>
            <a:cxnSpLocks noChangeShapeType="1"/>
          </p:cNvCxnSpPr>
          <p:nvPr/>
        </p:nvCxnSpPr>
        <p:spPr bwMode="auto">
          <a:xfrm flipV="1">
            <a:off x="4834062" y="3368451"/>
            <a:ext cx="2733512" cy="759656"/>
          </a:xfrm>
          <a:prstGeom prst="bentConnector3">
            <a:avLst>
              <a:gd name="adj1" fmla="val 19734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3" name="Elbow Connector 56"/>
          <p:cNvCxnSpPr>
            <a:cxnSpLocks noChangeShapeType="1"/>
          </p:cNvCxnSpPr>
          <p:nvPr/>
        </p:nvCxnSpPr>
        <p:spPr bwMode="auto">
          <a:xfrm>
            <a:off x="4784022" y="5046704"/>
            <a:ext cx="2200743" cy="171264"/>
          </a:xfrm>
          <a:prstGeom prst="bentConnector3">
            <a:avLst>
              <a:gd name="adj1" fmla="val 39118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4" name="Elbow Connector 58"/>
          <p:cNvCxnSpPr>
            <a:cxnSpLocks noChangeShapeType="1"/>
          </p:cNvCxnSpPr>
          <p:nvPr/>
        </p:nvCxnSpPr>
        <p:spPr bwMode="auto">
          <a:xfrm flipV="1">
            <a:off x="4834062" y="4250774"/>
            <a:ext cx="2790102" cy="286940"/>
          </a:xfrm>
          <a:prstGeom prst="bentConnector3">
            <a:avLst>
              <a:gd name="adj1" fmla="val 30102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5" name="Elbow Connector 60"/>
          <p:cNvCxnSpPr>
            <a:cxnSpLocks noChangeShapeType="1"/>
            <a:endCxn id="80" idx="1"/>
          </p:cNvCxnSpPr>
          <p:nvPr/>
        </p:nvCxnSpPr>
        <p:spPr bwMode="auto">
          <a:xfrm flipV="1">
            <a:off x="4889169" y="4610955"/>
            <a:ext cx="1284407" cy="163618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76" name="Elbow Connector 62"/>
          <p:cNvCxnSpPr>
            <a:cxnSpLocks noChangeShapeType="1"/>
            <a:endCxn id="60" idx="1"/>
          </p:cNvCxnSpPr>
          <p:nvPr/>
        </p:nvCxnSpPr>
        <p:spPr bwMode="auto">
          <a:xfrm>
            <a:off x="4834062" y="5217968"/>
            <a:ext cx="757183" cy="39379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77" name="Rectangle 76"/>
          <p:cNvSpPr/>
          <p:nvPr/>
        </p:nvSpPr>
        <p:spPr bwMode="auto">
          <a:xfrm>
            <a:off x="7624164" y="4185873"/>
            <a:ext cx="119360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Eval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78" name="Rectangle 9"/>
          <p:cNvSpPr>
            <a:spLocks noChangeArrowheads="1"/>
          </p:cNvSpPr>
          <p:nvPr/>
        </p:nvSpPr>
        <p:spPr bwMode="auto">
          <a:xfrm>
            <a:off x="3322136" y="1476293"/>
            <a:ext cx="1435535" cy="523220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r>
              <a:rPr lang="en-US" sz="1400" b="1" dirty="0" smtClean="0">
                <a:latin typeface="Arial" pitchFamily="34" charset="0"/>
              </a:rPr>
              <a:t/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_Factory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79" name="Rectangle 14"/>
          <p:cNvSpPr>
            <a:spLocks noChangeArrowheads="1"/>
          </p:cNvSpPr>
          <p:nvPr/>
        </p:nvSpPr>
        <p:spPr bwMode="auto">
          <a:xfrm>
            <a:off x="6984765" y="5101241"/>
            <a:ext cx="1165618" cy="523220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Quit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0" name="Rectangle 13"/>
          <p:cNvSpPr>
            <a:spLocks noChangeArrowheads="1"/>
          </p:cNvSpPr>
          <p:nvPr/>
        </p:nvSpPr>
        <p:spPr bwMode="auto">
          <a:xfrm>
            <a:off x="6173576" y="4349345"/>
            <a:ext cx="1142358" cy="523220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Macro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81" name="AutoShape 15"/>
          <p:cNvCxnSpPr>
            <a:cxnSpLocks noChangeShapeType="1"/>
          </p:cNvCxnSpPr>
          <p:nvPr/>
        </p:nvCxnSpPr>
        <p:spPr bwMode="auto">
          <a:xfrm>
            <a:off x="4039903" y="1999513"/>
            <a:ext cx="0" cy="22282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82" name="AutoShape 15"/>
          <p:cNvCxnSpPr>
            <a:cxnSpLocks noChangeShapeType="1"/>
          </p:cNvCxnSpPr>
          <p:nvPr/>
        </p:nvCxnSpPr>
        <p:spPr bwMode="auto">
          <a:xfrm>
            <a:off x="7246094" y="1891791"/>
            <a:ext cx="0" cy="5412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2" name="Rectangle 91"/>
          <p:cNvSpPr/>
          <p:nvPr/>
        </p:nvSpPr>
        <p:spPr bwMode="auto">
          <a:xfrm>
            <a:off x="2275117" y="967517"/>
            <a:ext cx="6836229" cy="52812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49" y="1797902"/>
            <a:ext cx="5166286" cy="3900754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203268" cy="701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creation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traversal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Commands &amp; factories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0257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 bwMode="auto">
          <a:xfrm>
            <a:off x="0" y="63912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09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Command &amp; Factory Patterns</a:t>
            </a:r>
            <a:endParaRPr lang="en-US" sz="3200" dirty="0"/>
          </a:p>
        </p:txBody>
      </p:sp>
      <p:sp>
        <p:nvSpPr>
          <p:cNvPr id="42" name="Rectangle 41"/>
          <p:cNvSpPr/>
          <p:nvPr/>
        </p:nvSpPr>
        <p:spPr>
          <a:xfrm>
            <a:off x="251244" y="1037680"/>
            <a:ext cx="8529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Define operations that can users can perform on an expression tree processing app &amp; centralize extensible creation of these operations</a:t>
            </a:r>
            <a:endParaRPr lang="en-US" sz="2000" i="1" dirty="0"/>
          </a:p>
        </p:txBody>
      </p:sp>
      <p:sp>
        <p:nvSpPr>
          <p:cNvPr id="43" name="Rectangle 8"/>
          <p:cNvSpPr>
            <a:spLocks noChangeArrowheads="1"/>
          </p:cNvSpPr>
          <p:nvPr/>
        </p:nvSpPr>
        <p:spPr bwMode="auto">
          <a:xfrm>
            <a:off x="76200" y="6419850"/>
            <a:ext cx="8991600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decouple creation from use &amp; provide a uniform command API</a:t>
            </a:r>
            <a:endParaRPr lang="en-US" sz="2000" dirty="0"/>
          </a:p>
        </p:txBody>
      </p:sp>
      <p:grpSp>
        <p:nvGrpSpPr>
          <p:cNvPr id="47" name="Group 147"/>
          <p:cNvGrpSpPr>
            <a:grpSpLocks/>
          </p:cNvGrpSpPr>
          <p:nvPr/>
        </p:nvGrpSpPr>
        <p:grpSpPr bwMode="auto">
          <a:xfrm>
            <a:off x="804416" y="3533448"/>
            <a:ext cx="7945137" cy="2562552"/>
            <a:chOff x="509" y="2208"/>
            <a:chExt cx="5059" cy="1728"/>
          </a:xfrm>
          <a:solidFill>
            <a:srgbClr val="66CCFF"/>
          </a:solidFill>
        </p:grpSpPr>
        <p:sp>
          <p:nvSpPr>
            <p:cNvPr id="48" name="Rectangle 142"/>
            <p:cNvSpPr>
              <a:spLocks noChangeArrowheads="1"/>
            </p:cNvSpPr>
            <p:nvPr/>
          </p:nvSpPr>
          <p:spPr bwMode="auto">
            <a:xfrm>
              <a:off x="749" y="2208"/>
              <a:ext cx="4819" cy="172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 Box 144"/>
            <p:cNvSpPr txBox="1">
              <a:spLocks noChangeArrowheads="1"/>
            </p:cNvSpPr>
            <p:nvPr/>
          </p:nvSpPr>
          <p:spPr bwMode="auto">
            <a:xfrm rot="16200000">
              <a:off x="197" y="2915"/>
              <a:ext cx="842" cy="2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Command</a:t>
              </a:r>
            </a:p>
          </p:txBody>
        </p:sp>
      </p:grpSp>
      <p:grpSp>
        <p:nvGrpSpPr>
          <p:cNvPr id="50" name="Group 146"/>
          <p:cNvGrpSpPr>
            <a:grpSpLocks/>
          </p:cNvGrpSpPr>
          <p:nvPr/>
        </p:nvGrpSpPr>
        <p:grpSpPr bwMode="auto">
          <a:xfrm>
            <a:off x="2438400" y="1844348"/>
            <a:ext cx="6618313" cy="2374900"/>
            <a:chOff x="1536" y="1144"/>
            <a:chExt cx="4169" cy="1496"/>
          </a:xfrm>
          <a:solidFill>
            <a:srgbClr val="C00000"/>
          </a:solidFill>
        </p:grpSpPr>
        <p:sp>
          <p:nvSpPr>
            <p:cNvPr id="51" name="Rectangle 143"/>
            <p:cNvSpPr>
              <a:spLocks noChangeArrowheads="1"/>
            </p:cNvSpPr>
            <p:nvPr/>
          </p:nvSpPr>
          <p:spPr bwMode="auto">
            <a:xfrm>
              <a:off x="1536" y="1152"/>
              <a:ext cx="2829" cy="148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 Box 145"/>
            <p:cNvSpPr txBox="1">
              <a:spLocks noChangeArrowheads="1"/>
            </p:cNvSpPr>
            <p:nvPr/>
          </p:nvSpPr>
          <p:spPr bwMode="auto">
            <a:xfrm>
              <a:off x="4353" y="1144"/>
              <a:ext cx="1352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Abstract Factory &amp; </a:t>
              </a:r>
              <a:br>
                <a:rPr lang="en-US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</a:br>
              <a:r>
                <a:rPr lang="en-US" dirty="0" smtClean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Factory Method</a:t>
              </a:r>
              <a:endPara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3" name="Rectangle 2"/>
          <p:cNvSpPr>
            <a:spLocks noChangeArrowheads="1"/>
          </p:cNvSpPr>
          <p:nvPr/>
        </p:nvSpPr>
        <p:spPr bwMode="auto">
          <a:xfrm>
            <a:off x="5078515" y="2085648"/>
            <a:ext cx="1381511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Factory_Impl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3"/>
          <p:cNvSpPr>
            <a:spLocks noChangeArrowheads="1"/>
          </p:cNvSpPr>
          <p:nvPr/>
        </p:nvSpPr>
        <p:spPr bwMode="auto">
          <a:xfrm>
            <a:off x="2666999" y="2085648"/>
            <a:ext cx="1591235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ET_Command_Factory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4"/>
          <p:cNvCxnSpPr>
            <a:cxnSpLocks noChangeShapeType="1"/>
            <a:stCxn id="54" idx="3"/>
            <a:endCxn id="53" idx="1"/>
          </p:cNvCxnSpPr>
          <p:nvPr/>
        </p:nvCxnSpPr>
        <p:spPr bwMode="auto">
          <a:xfrm>
            <a:off x="4258234" y="2276148"/>
            <a:ext cx="82028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09600" y="2085648"/>
            <a:ext cx="1369771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2792503" y="3685848"/>
            <a:ext cx="1335047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AutoShape 8"/>
          <p:cNvCxnSpPr>
            <a:cxnSpLocks noChangeShapeType="1"/>
            <a:stCxn id="54" idx="2"/>
            <a:endCxn id="57" idx="0"/>
          </p:cNvCxnSpPr>
          <p:nvPr/>
        </p:nvCxnSpPr>
        <p:spPr bwMode="auto">
          <a:xfrm flipH="1">
            <a:off x="3460027" y="2466648"/>
            <a:ext cx="2590" cy="12192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sp>
        <p:nvSpPr>
          <p:cNvPr id="59" name="Text Box 14"/>
          <p:cNvSpPr txBox="1">
            <a:spLocks noChangeArrowheads="1"/>
          </p:cNvSpPr>
          <p:nvPr/>
        </p:nvSpPr>
        <p:spPr bwMode="auto">
          <a:xfrm>
            <a:off x="2438400" y="2923848"/>
            <a:ext cx="97975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60" name="AutoShape 15"/>
          <p:cNvCxnSpPr>
            <a:cxnSpLocks noChangeShapeType="1"/>
            <a:stCxn id="56" idx="3"/>
            <a:endCxn id="54" idx="1"/>
          </p:cNvCxnSpPr>
          <p:nvPr/>
        </p:nvCxnSpPr>
        <p:spPr bwMode="auto">
          <a:xfrm>
            <a:off x="1979371" y="2276148"/>
            <a:ext cx="687628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4800600" y="2847648"/>
            <a:ext cx="192024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Concrete_ET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Command_Factory_Impl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2" name="AutoShape 17"/>
          <p:cNvCxnSpPr>
            <a:cxnSpLocks noChangeShapeType="1"/>
            <a:stCxn id="61" idx="0"/>
            <a:endCxn id="53" idx="2"/>
          </p:cNvCxnSpPr>
          <p:nvPr/>
        </p:nvCxnSpPr>
        <p:spPr bwMode="auto">
          <a:xfrm flipV="1">
            <a:off x="5760720" y="2466648"/>
            <a:ext cx="8551" cy="381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63" name="Rectangle 18"/>
          <p:cNvSpPr>
            <a:spLocks noChangeArrowheads="1"/>
          </p:cNvSpPr>
          <p:nvPr/>
        </p:nvSpPr>
        <p:spPr bwMode="auto">
          <a:xfrm>
            <a:off x="5024713" y="3685848"/>
            <a:ext cx="148590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4" name="AutoShape 19"/>
          <p:cNvCxnSpPr>
            <a:cxnSpLocks noChangeShapeType="1"/>
            <a:stCxn id="57" idx="3"/>
            <a:endCxn id="63" idx="1"/>
          </p:cNvCxnSpPr>
          <p:nvPr/>
        </p:nvCxnSpPr>
        <p:spPr bwMode="auto">
          <a:xfrm>
            <a:off x="4127550" y="3876348"/>
            <a:ext cx="89716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65" name="Rectangle 20"/>
          <p:cNvSpPr>
            <a:spLocks noChangeArrowheads="1"/>
          </p:cNvSpPr>
          <p:nvPr/>
        </p:nvSpPr>
        <p:spPr bwMode="auto">
          <a:xfrm>
            <a:off x="3863782" y="5590848"/>
            <a:ext cx="1310445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Format_Command</a:t>
            </a:r>
          </a:p>
        </p:txBody>
      </p:sp>
      <p:sp>
        <p:nvSpPr>
          <p:cNvPr id="66" name="Rectangle 21"/>
          <p:cNvSpPr>
            <a:spLocks noChangeArrowheads="1"/>
          </p:cNvSpPr>
          <p:nvPr/>
        </p:nvSpPr>
        <p:spPr bwMode="auto">
          <a:xfrm>
            <a:off x="5360895" y="55908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Expr_Command</a:t>
            </a:r>
          </a:p>
        </p:txBody>
      </p:sp>
      <p:sp>
        <p:nvSpPr>
          <p:cNvPr id="67" name="Rectangle 22"/>
          <p:cNvSpPr>
            <a:spLocks noChangeArrowheads="1"/>
          </p:cNvSpPr>
          <p:nvPr/>
        </p:nvSpPr>
        <p:spPr bwMode="auto">
          <a:xfrm>
            <a:off x="3200400" y="49050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Print_Command</a:t>
            </a:r>
          </a:p>
        </p:txBody>
      </p:sp>
      <p:sp>
        <p:nvSpPr>
          <p:cNvPr id="68" name="Rectangle 23"/>
          <p:cNvSpPr>
            <a:spLocks noChangeArrowheads="1"/>
          </p:cNvSpPr>
          <p:nvPr/>
        </p:nvSpPr>
        <p:spPr bwMode="auto">
          <a:xfrm>
            <a:off x="6705600" y="55908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Eval_Command</a:t>
            </a:r>
          </a:p>
        </p:txBody>
      </p:sp>
      <p:sp>
        <p:nvSpPr>
          <p:cNvPr id="69" name="Rectangle 24"/>
          <p:cNvSpPr>
            <a:spLocks noChangeArrowheads="1"/>
          </p:cNvSpPr>
          <p:nvPr/>
        </p:nvSpPr>
        <p:spPr bwMode="auto">
          <a:xfrm>
            <a:off x="4648200" y="49050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Set_Command</a:t>
            </a:r>
          </a:p>
        </p:txBody>
      </p:sp>
      <p:sp>
        <p:nvSpPr>
          <p:cNvPr id="70" name="Rectangle 25"/>
          <p:cNvSpPr>
            <a:spLocks noChangeArrowheads="1"/>
          </p:cNvSpPr>
          <p:nvPr/>
        </p:nvSpPr>
        <p:spPr bwMode="auto">
          <a:xfrm>
            <a:off x="6019800" y="49050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Quit_Command</a:t>
            </a:r>
          </a:p>
        </p:txBody>
      </p:sp>
      <p:sp>
        <p:nvSpPr>
          <p:cNvPr id="71" name="Rectangle 26"/>
          <p:cNvSpPr>
            <a:spLocks noChangeArrowheads="1"/>
          </p:cNvSpPr>
          <p:nvPr/>
        </p:nvSpPr>
        <p:spPr bwMode="auto">
          <a:xfrm>
            <a:off x="1600197" y="4905048"/>
            <a:ext cx="129808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Macro_Command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 Box 27"/>
          <p:cNvSpPr txBox="1">
            <a:spLocks noChangeArrowheads="1"/>
          </p:cNvSpPr>
          <p:nvPr/>
        </p:nvSpPr>
        <p:spPr bwMode="auto">
          <a:xfrm>
            <a:off x="2514600" y="3685848"/>
            <a:ext cx="239168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*</a:t>
            </a:r>
          </a:p>
        </p:txBody>
      </p:sp>
      <p:sp>
        <p:nvSpPr>
          <p:cNvPr id="73" name="Rectangle 28"/>
          <p:cNvSpPr>
            <a:spLocks noChangeArrowheads="1"/>
          </p:cNvSpPr>
          <p:nvPr/>
        </p:nvSpPr>
        <p:spPr bwMode="auto">
          <a:xfrm>
            <a:off x="7391400" y="490504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Null_Command</a:t>
            </a:r>
          </a:p>
        </p:txBody>
      </p:sp>
      <p:cxnSp>
        <p:nvCxnSpPr>
          <p:cNvPr id="74" name="AutoShape 29"/>
          <p:cNvCxnSpPr>
            <a:cxnSpLocks noChangeShapeType="1"/>
            <a:stCxn id="65" idx="0"/>
            <a:endCxn id="63" idx="2"/>
          </p:cNvCxnSpPr>
          <p:nvPr/>
        </p:nvCxnSpPr>
        <p:spPr bwMode="auto">
          <a:xfrm rot="5400000" flipH="1" flipV="1">
            <a:off x="4381334" y="4204519"/>
            <a:ext cx="1524000" cy="124865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5" name="AutoShape 30"/>
          <p:cNvCxnSpPr>
            <a:cxnSpLocks noChangeShapeType="1"/>
            <a:stCxn id="66" idx="0"/>
            <a:endCxn id="63" idx="2"/>
          </p:cNvCxnSpPr>
          <p:nvPr/>
        </p:nvCxnSpPr>
        <p:spPr bwMode="auto">
          <a:xfrm rot="16200000" flipV="1">
            <a:off x="5088030" y="4746482"/>
            <a:ext cx="1524000" cy="16473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6" name="AutoShape 31"/>
          <p:cNvCxnSpPr>
            <a:cxnSpLocks noChangeShapeType="1"/>
            <a:stCxn id="71" idx="0"/>
            <a:endCxn id="63" idx="2"/>
          </p:cNvCxnSpPr>
          <p:nvPr/>
        </p:nvCxnSpPr>
        <p:spPr bwMode="auto">
          <a:xfrm rot="5400000" flipH="1" flipV="1">
            <a:off x="3589351" y="2726735"/>
            <a:ext cx="838200" cy="351842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7" name="AutoShape 32"/>
          <p:cNvCxnSpPr>
            <a:cxnSpLocks noChangeShapeType="1"/>
            <a:stCxn id="73" idx="0"/>
            <a:endCxn id="63" idx="2"/>
          </p:cNvCxnSpPr>
          <p:nvPr/>
        </p:nvCxnSpPr>
        <p:spPr bwMode="auto">
          <a:xfrm rot="16200000" flipV="1">
            <a:off x="6446182" y="3388330"/>
            <a:ext cx="838200" cy="219523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8" name="AutoShape 33"/>
          <p:cNvCxnSpPr>
            <a:cxnSpLocks noChangeShapeType="1"/>
            <a:stCxn id="70" idx="0"/>
            <a:endCxn id="63" idx="2"/>
          </p:cNvCxnSpPr>
          <p:nvPr/>
        </p:nvCxnSpPr>
        <p:spPr bwMode="auto">
          <a:xfrm rot="16200000" flipV="1">
            <a:off x="5760382" y="4074130"/>
            <a:ext cx="838200" cy="82363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79" name="AutoShape 34"/>
          <p:cNvCxnSpPr>
            <a:cxnSpLocks noChangeShapeType="1"/>
            <a:stCxn id="69" idx="0"/>
            <a:endCxn id="63" idx="2"/>
          </p:cNvCxnSpPr>
          <p:nvPr/>
        </p:nvCxnSpPr>
        <p:spPr bwMode="auto">
          <a:xfrm rot="5400000" flipH="1" flipV="1">
            <a:off x="5074582" y="4211966"/>
            <a:ext cx="838200" cy="5479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80" name="AutoShape 35"/>
          <p:cNvCxnSpPr>
            <a:cxnSpLocks noChangeShapeType="1"/>
            <a:stCxn id="68" idx="0"/>
            <a:endCxn id="63" idx="2"/>
          </p:cNvCxnSpPr>
          <p:nvPr/>
        </p:nvCxnSpPr>
        <p:spPr bwMode="auto">
          <a:xfrm rot="16200000" flipV="1">
            <a:off x="5760382" y="4074130"/>
            <a:ext cx="1524000" cy="150943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81" name="AutoShape 36"/>
          <p:cNvCxnSpPr>
            <a:cxnSpLocks noChangeShapeType="1"/>
            <a:stCxn id="67" idx="0"/>
            <a:endCxn id="63" idx="2"/>
          </p:cNvCxnSpPr>
          <p:nvPr/>
        </p:nvCxnSpPr>
        <p:spPr bwMode="auto">
          <a:xfrm rot="5400000" flipH="1" flipV="1">
            <a:off x="4350682" y="3488066"/>
            <a:ext cx="838200" cy="19957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82" name="Rectangle 137"/>
          <p:cNvSpPr>
            <a:spLocks noChangeArrowheads="1"/>
          </p:cNvSpPr>
          <p:nvPr/>
        </p:nvSpPr>
        <p:spPr bwMode="auto">
          <a:xfrm>
            <a:off x="7315199" y="2847648"/>
            <a:ext cx="128016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3" name="AutoShape 138"/>
          <p:cNvCxnSpPr>
            <a:cxnSpLocks noChangeShapeType="1"/>
            <a:stCxn id="61" idx="3"/>
            <a:endCxn id="82" idx="1"/>
          </p:cNvCxnSpPr>
          <p:nvPr/>
        </p:nvCxnSpPr>
        <p:spPr bwMode="auto">
          <a:xfrm>
            <a:off x="6720840" y="3038148"/>
            <a:ext cx="59435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84" name="AutoShape 139"/>
          <p:cNvCxnSpPr>
            <a:cxnSpLocks noChangeShapeType="1"/>
            <a:stCxn id="71" idx="1"/>
            <a:endCxn id="57" idx="1"/>
          </p:cNvCxnSpPr>
          <p:nvPr/>
        </p:nvCxnSpPr>
        <p:spPr bwMode="auto">
          <a:xfrm rot="10800000" flipH="1">
            <a:off x="1600197" y="3876348"/>
            <a:ext cx="1192306" cy="1219200"/>
          </a:xfrm>
          <a:prstGeom prst="bentConnector3">
            <a:avLst>
              <a:gd name="adj1" fmla="val -19173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85" name="Text Box 140"/>
          <p:cNvSpPr txBox="1">
            <a:spLocks noChangeArrowheads="1"/>
          </p:cNvSpPr>
          <p:nvPr/>
        </p:nvSpPr>
        <p:spPr bwMode="auto">
          <a:xfrm>
            <a:off x="1371600" y="4828848"/>
            <a:ext cx="261610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86" name="Isosceles Triangle 85"/>
          <p:cNvSpPr/>
          <p:nvPr/>
        </p:nvSpPr>
        <p:spPr bwMode="auto">
          <a:xfrm>
            <a:off x="5699703" y="2497152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Isosceles Triangle 86"/>
          <p:cNvSpPr/>
          <p:nvPr/>
        </p:nvSpPr>
        <p:spPr bwMode="auto">
          <a:xfrm>
            <a:off x="5705831" y="409481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Consolidating User Operations</a:t>
            </a:r>
          </a:p>
        </p:txBody>
      </p:sp>
      <p:sp>
        <p:nvSpPr>
          <p:cNvPr id="360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689" y="990600"/>
            <a:ext cx="315277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upport execution of user operations</a:t>
            </a:r>
          </a:p>
          <a:p>
            <a:pPr marL="169862" lvl="1" indent="0" eaLnBrk="1" hangingPunct="1">
              <a:spcBef>
                <a:spcPts val="600"/>
              </a:spcBef>
              <a:buNone/>
            </a:pPr>
            <a:endParaRPr lang="en-US" sz="2000" dirty="0" smtClean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24620" y="1155442"/>
            <a:ext cx="5686425" cy="501675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6443938" y="1607540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Verbose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Consolidating User Operations</a:t>
            </a:r>
          </a:p>
        </p:txBody>
      </p:sp>
      <p:sp>
        <p:nvSpPr>
          <p:cNvPr id="360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689" y="990600"/>
            <a:ext cx="315277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upport execution of user operations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upport macro operations</a:t>
            </a:r>
          </a:p>
          <a:p>
            <a:pPr marL="169862" lvl="1" indent="0" eaLnBrk="1" hangingPunct="1">
              <a:spcBef>
                <a:spcPts val="600"/>
              </a:spcBef>
              <a:buNone/>
            </a:pPr>
            <a:endParaRPr lang="en-US" sz="2000" dirty="0" smtClean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024620" y="1155442"/>
            <a:ext cx="5686425" cy="501675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6150220" y="5206579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Succinct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523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764" y="1066800"/>
            <a:ext cx="5181600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Consolidating User Operations</a:t>
            </a:r>
          </a:p>
        </p:txBody>
      </p:sp>
      <p:sp>
        <p:nvSpPr>
          <p:cNvPr id="36045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0689" y="990600"/>
            <a:ext cx="3152775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upport execution of user operations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upport macro operations</a:t>
            </a:r>
          </a:p>
          <a:p>
            <a:pPr marL="169862" lvl="1" indent="0" eaLnBrk="1" hangingPunct="1">
              <a:spcBef>
                <a:spcPts val="600"/>
              </a:spcBef>
              <a:buNone/>
            </a:pPr>
            <a:endParaRPr lang="en-US" sz="2000" dirty="0" smtClean="0"/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Constraints/forces</a:t>
            </a:r>
          </a:p>
          <a:p>
            <a:pPr marL="233363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Avoid </a:t>
            </a:r>
            <a:r>
              <a:rPr lang="en-US" sz="2000" dirty="0"/>
              <a:t>scattering the </a:t>
            </a:r>
            <a:r>
              <a:rPr lang="en-US" sz="2000" dirty="0" smtClean="0"/>
              <a:t>implementation of operations throughout the source code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Ensure consistent memory management</a:t>
            </a:r>
          </a:p>
        </p:txBody>
      </p:sp>
      <p:sp>
        <p:nvSpPr>
          <p:cNvPr id="73731" name="&quot;No&quot; Symbol 73730"/>
          <p:cNvSpPr/>
          <p:nvPr/>
        </p:nvSpPr>
        <p:spPr bwMode="auto">
          <a:xfrm>
            <a:off x="3265064" y="1104900"/>
            <a:ext cx="5066136" cy="4940300"/>
          </a:xfrm>
          <a:prstGeom prst="noSmoking">
            <a:avLst>
              <a:gd name="adj" fmla="val 2428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203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" y="914400"/>
            <a:ext cx="9292590" cy="26289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Encapsulate an Operation w/Command	</a:t>
            </a:r>
          </a:p>
        </p:txBody>
      </p:sp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600" y="1249169"/>
            <a:ext cx="4371400" cy="4136041"/>
          </a:xfrm>
        </p:spPr>
        <p:txBody>
          <a:bodyPr/>
          <a:lstStyle/>
          <a:p>
            <a:pPr marL="228600" lvl="1" indent="-228600" ea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encapsulates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An operation method (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execute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/>
              <a:t>)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An inverse </a:t>
            </a:r>
            <a:r>
              <a:rPr lang="en-US" sz="2000" dirty="0" smtClean="0"/>
              <a:t>operation method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unexecute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/>
              <a:t>)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A test for reversibility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 smtClean="0"/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reversible()</a:t>
            </a:r>
            <a:r>
              <a:rPr lang="en-US" sz="2000" dirty="0">
                <a:cs typeface="Courier New" pitchFamily="49" charset="0"/>
              </a:rPr>
              <a:t>)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State for (un)doing the </a:t>
            </a:r>
            <a:r>
              <a:rPr lang="en-US" sz="2000" dirty="0" smtClean="0"/>
              <a:t>operation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b="1" dirty="0"/>
          </a:p>
          <a:p>
            <a:pPr marL="228600" lvl="1" indent="-228600" ea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250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923" y="4189797"/>
            <a:ext cx="407179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</a:pPr>
            <a:endParaRPr lang="en-US" sz="2000" dirty="0"/>
          </a:p>
        </p:txBody>
      </p:sp>
      <p:cxnSp>
        <p:nvCxnSpPr>
          <p:cNvPr id="22" name="Straight Connector 21"/>
          <p:cNvCxnSpPr>
            <a:stCxn id="24" idx="3"/>
          </p:cNvCxnSpPr>
          <p:nvPr/>
        </p:nvCxnSpPr>
        <p:spPr bwMode="auto">
          <a:xfrm flipH="1">
            <a:off x="6585638" y="2822012"/>
            <a:ext cx="2632" cy="154407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9"/>
          <p:cNvSpPr>
            <a:spLocks noChangeArrowheads="1"/>
          </p:cNvSpPr>
          <p:nvPr/>
        </p:nvSpPr>
        <p:spPr bwMode="auto">
          <a:xfrm>
            <a:off x="5454824" y="2284167"/>
            <a:ext cx="2261628" cy="338773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ET_Command_Impl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24" name="Isosceles Triangle 12"/>
          <p:cNvSpPr>
            <a:spLocks noChangeArrowheads="1"/>
          </p:cNvSpPr>
          <p:nvPr/>
        </p:nvSpPr>
        <p:spPr bwMode="auto">
          <a:xfrm>
            <a:off x="6453809" y="2633417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767936" y="5482127"/>
            <a:ext cx="1193146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600" b="1" dirty="0">
                <a:latin typeface="Arial" charset="0"/>
                <a:ea typeface="+mn-ea"/>
                <a:cs typeface="+mn-cs"/>
              </a:rPr>
              <a:t>Print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5686157" y="1343774"/>
            <a:ext cx="1820164" cy="33877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28" name="Straight Connector 20"/>
          <p:cNvCxnSpPr>
            <a:cxnSpLocks noChangeShapeType="1"/>
          </p:cNvCxnSpPr>
          <p:nvPr/>
        </p:nvCxnSpPr>
        <p:spPr bwMode="auto">
          <a:xfrm rot="5400000">
            <a:off x="5567220" y="3306000"/>
            <a:ext cx="527368" cy="1746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Straight Connector 21"/>
          <p:cNvCxnSpPr>
            <a:cxnSpLocks noChangeShapeType="1"/>
          </p:cNvCxnSpPr>
          <p:nvPr/>
        </p:nvCxnSpPr>
        <p:spPr bwMode="auto">
          <a:xfrm>
            <a:off x="5025565" y="3054144"/>
            <a:ext cx="0" cy="244656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Straight Connector 22"/>
          <p:cNvCxnSpPr>
            <a:cxnSpLocks noChangeShapeType="1"/>
          </p:cNvCxnSpPr>
          <p:nvPr/>
        </p:nvCxnSpPr>
        <p:spPr bwMode="auto">
          <a:xfrm>
            <a:off x="8317109" y="3060070"/>
            <a:ext cx="0" cy="14261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Straight Connector 23"/>
          <p:cNvCxnSpPr>
            <a:cxnSpLocks noChangeShapeType="1"/>
          </p:cNvCxnSpPr>
          <p:nvPr/>
        </p:nvCxnSpPr>
        <p:spPr bwMode="auto">
          <a:xfrm flipH="1">
            <a:off x="7640437" y="3058324"/>
            <a:ext cx="1" cy="6309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Rectangle 13"/>
          <p:cNvSpPr>
            <a:spLocks noChangeArrowheads="1"/>
          </p:cNvSpPr>
          <p:nvPr/>
        </p:nvSpPr>
        <p:spPr bwMode="auto">
          <a:xfrm>
            <a:off x="5215058" y="3522645"/>
            <a:ext cx="1277547" cy="584775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Format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9" name="Rectangle 14"/>
          <p:cNvSpPr>
            <a:spLocks noChangeArrowheads="1"/>
          </p:cNvSpPr>
          <p:nvPr/>
        </p:nvSpPr>
        <p:spPr bwMode="auto">
          <a:xfrm>
            <a:off x="7007466" y="3230844"/>
            <a:ext cx="1213253" cy="584775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>
                <a:latin typeface="Arial" pitchFamily="34" charset="0"/>
              </a:rPr>
              <a:t>Expr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50" name="Straight Connector 37"/>
          <p:cNvCxnSpPr>
            <a:cxnSpLocks noChangeShapeType="1"/>
          </p:cNvCxnSpPr>
          <p:nvPr/>
        </p:nvCxnSpPr>
        <p:spPr bwMode="auto">
          <a:xfrm flipV="1">
            <a:off x="5025565" y="3043189"/>
            <a:ext cx="3291544" cy="900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1" name="Straight Connector 47"/>
          <p:cNvCxnSpPr>
            <a:cxnSpLocks noChangeShapeType="1"/>
          </p:cNvCxnSpPr>
          <p:nvPr/>
        </p:nvCxnSpPr>
        <p:spPr bwMode="auto">
          <a:xfrm>
            <a:off x="6791872" y="3061654"/>
            <a:ext cx="1" cy="21408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2" name="Rectangle 51"/>
          <p:cNvSpPr/>
          <p:nvPr/>
        </p:nvSpPr>
        <p:spPr bwMode="auto">
          <a:xfrm>
            <a:off x="7004146" y="4201421"/>
            <a:ext cx="131296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600" b="1" dirty="0" err="1">
                <a:latin typeface="Arial" charset="0"/>
                <a:ea typeface="+mn-ea"/>
                <a:cs typeface="+mn-cs"/>
              </a:rPr>
              <a:t>Eval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Rectangle 14"/>
          <p:cNvSpPr>
            <a:spLocks noChangeArrowheads="1"/>
          </p:cNvSpPr>
          <p:nvPr/>
        </p:nvSpPr>
        <p:spPr bwMode="auto">
          <a:xfrm>
            <a:off x="6300807" y="5208326"/>
            <a:ext cx="1282179" cy="584775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Quit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54" name="Rectangle 13"/>
          <p:cNvSpPr>
            <a:spLocks noChangeArrowheads="1"/>
          </p:cNvSpPr>
          <p:nvPr/>
        </p:nvSpPr>
        <p:spPr bwMode="auto">
          <a:xfrm>
            <a:off x="5408500" y="4381240"/>
            <a:ext cx="1256593" cy="584775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Macro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55" name="AutoShape 15"/>
          <p:cNvCxnSpPr>
            <a:cxnSpLocks noChangeShapeType="1"/>
          </p:cNvCxnSpPr>
          <p:nvPr/>
        </p:nvCxnSpPr>
        <p:spPr bwMode="auto">
          <a:xfrm>
            <a:off x="6588269" y="1682547"/>
            <a:ext cx="0" cy="5953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7989022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-68580" y="914400"/>
            <a:ext cx="9292590" cy="26289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Encapsulate an Operation w/Command	</a:t>
            </a:r>
          </a:p>
        </p:txBody>
      </p:sp>
      <p:sp>
        <p:nvSpPr>
          <p:cNvPr id="747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600" y="1249169"/>
            <a:ext cx="4376836" cy="4136041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encapsulates</a:t>
            </a:r>
          </a:p>
          <a:p>
            <a:pPr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operation method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execute()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inverse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 method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unexecute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test for reversibility (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reversible()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cs typeface="Courier New" pitchFamily="49" charset="0"/>
              </a:rPr>
              <a:t>)</a:t>
            </a:r>
          </a:p>
          <a:p>
            <a:pPr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State for (un)doing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may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Implement the </a:t>
            </a:r>
            <a:r>
              <a:rPr lang="en-US" sz="2000" dirty="0" smtClean="0"/>
              <a:t>operation itself </a:t>
            </a:r>
            <a:r>
              <a:rPr lang="en-US" sz="2000" dirty="0"/>
              <a:t>or</a:t>
            </a: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Forward </a:t>
            </a:r>
            <a:r>
              <a:rPr lang="en-US" sz="2000" dirty="0" smtClean="0"/>
              <a:t>the operation implementation to </a:t>
            </a:r>
            <a:r>
              <a:rPr lang="en-US" sz="2000" dirty="0"/>
              <a:t>other object(s)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b="1" dirty="0"/>
          </a:p>
          <a:p>
            <a:pPr marL="228600" lvl="1" indent="-228600" eaLnBrk="1" hangingPunct="1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250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923" y="4189797"/>
            <a:ext cx="4071794" cy="219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60000"/>
            </a:pPr>
            <a:endParaRPr lang="en-US" sz="2000" dirty="0"/>
          </a:p>
        </p:txBody>
      </p:sp>
      <p:sp>
        <p:nvSpPr>
          <p:cNvPr id="23" name="Rectangle 22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36"/>
          <p:cNvSpPr>
            <a:spLocks noChangeArrowheads="1"/>
          </p:cNvSpPr>
          <p:nvPr/>
        </p:nvSpPr>
        <p:spPr bwMode="auto">
          <a:xfrm>
            <a:off x="365919" y="6427886"/>
            <a:ext cx="841216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  <p:cxnSp>
        <p:nvCxnSpPr>
          <p:cNvPr id="27" name="Straight Connector 26"/>
          <p:cNvCxnSpPr>
            <a:stCxn id="30" idx="3"/>
          </p:cNvCxnSpPr>
          <p:nvPr/>
        </p:nvCxnSpPr>
        <p:spPr bwMode="auto">
          <a:xfrm flipH="1">
            <a:off x="6585638" y="2822012"/>
            <a:ext cx="2632" cy="154407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5454824" y="2284167"/>
            <a:ext cx="2261628" cy="338773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ET_Command_Impl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30" name="Isosceles Triangle 12"/>
          <p:cNvSpPr>
            <a:spLocks noChangeArrowheads="1"/>
          </p:cNvSpPr>
          <p:nvPr/>
        </p:nvSpPr>
        <p:spPr bwMode="auto">
          <a:xfrm>
            <a:off x="6453809" y="2633417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5686157" y="1343774"/>
            <a:ext cx="1820164" cy="33877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33" name="Straight Connector 20"/>
          <p:cNvCxnSpPr>
            <a:cxnSpLocks noChangeShapeType="1"/>
          </p:cNvCxnSpPr>
          <p:nvPr/>
        </p:nvCxnSpPr>
        <p:spPr bwMode="auto">
          <a:xfrm rot="5400000">
            <a:off x="5567220" y="3306000"/>
            <a:ext cx="527368" cy="1746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Straight Connector 21"/>
          <p:cNvCxnSpPr>
            <a:cxnSpLocks noChangeShapeType="1"/>
          </p:cNvCxnSpPr>
          <p:nvPr/>
        </p:nvCxnSpPr>
        <p:spPr bwMode="auto">
          <a:xfrm>
            <a:off x="5025565" y="3054144"/>
            <a:ext cx="0" cy="2446569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5" name="Straight Connector 22"/>
          <p:cNvCxnSpPr>
            <a:cxnSpLocks noChangeShapeType="1"/>
          </p:cNvCxnSpPr>
          <p:nvPr/>
        </p:nvCxnSpPr>
        <p:spPr bwMode="auto">
          <a:xfrm>
            <a:off x="8317109" y="3060070"/>
            <a:ext cx="0" cy="14261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6" name="Straight Connector 23"/>
          <p:cNvCxnSpPr>
            <a:cxnSpLocks noChangeShapeType="1"/>
          </p:cNvCxnSpPr>
          <p:nvPr/>
        </p:nvCxnSpPr>
        <p:spPr bwMode="auto">
          <a:xfrm flipH="1">
            <a:off x="7640437" y="3058324"/>
            <a:ext cx="1" cy="6309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7" name="Rectangle 13"/>
          <p:cNvSpPr>
            <a:spLocks noChangeArrowheads="1"/>
          </p:cNvSpPr>
          <p:nvPr/>
        </p:nvSpPr>
        <p:spPr bwMode="auto">
          <a:xfrm>
            <a:off x="5215058" y="3522645"/>
            <a:ext cx="1277547" cy="584775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Format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38" name="Rectangle 14"/>
          <p:cNvSpPr>
            <a:spLocks noChangeArrowheads="1"/>
          </p:cNvSpPr>
          <p:nvPr/>
        </p:nvSpPr>
        <p:spPr bwMode="auto">
          <a:xfrm>
            <a:off x="7007466" y="3230844"/>
            <a:ext cx="1213253" cy="584775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>
                <a:latin typeface="Arial" pitchFamily="34" charset="0"/>
              </a:rPr>
              <a:t>Expr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39" name="Straight Connector 37"/>
          <p:cNvCxnSpPr>
            <a:cxnSpLocks noChangeShapeType="1"/>
          </p:cNvCxnSpPr>
          <p:nvPr/>
        </p:nvCxnSpPr>
        <p:spPr bwMode="auto">
          <a:xfrm flipV="1">
            <a:off x="5025565" y="3043189"/>
            <a:ext cx="3291544" cy="900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0" name="Straight Connector 47"/>
          <p:cNvCxnSpPr>
            <a:cxnSpLocks noChangeShapeType="1"/>
          </p:cNvCxnSpPr>
          <p:nvPr/>
        </p:nvCxnSpPr>
        <p:spPr bwMode="auto">
          <a:xfrm>
            <a:off x="6791872" y="3061654"/>
            <a:ext cx="1" cy="214089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Rectangle 40"/>
          <p:cNvSpPr/>
          <p:nvPr/>
        </p:nvSpPr>
        <p:spPr bwMode="auto">
          <a:xfrm>
            <a:off x="7004146" y="4201421"/>
            <a:ext cx="1312963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600" b="1" dirty="0" err="1">
                <a:latin typeface="Arial" charset="0"/>
                <a:ea typeface="+mn-ea"/>
                <a:cs typeface="+mn-cs"/>
              </a:rPr>
              <a:t>Eval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Rectangle 14"/>
          <p:cNvSpPr>
            <a:spLocks noChangeArrowheads="1"/>
          </p:cNvSpPr>
          <p:nvPr/>
        </p:nvSpPr>
        <p:spPr bwMode="auto">
          <a:xfrm>
            <a:off x="6300807" y="5208326"/>
            <a:ext cx="1282179" cy="584775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Quit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3" name="Rectangle 13"/>
          <p:cNvSpPr>
            <a:spLocks noChangeArrowheads="1"/>
          </p:cNvSpPr>
          <p:nvPr/>
        </p:nvSpPr>
        <p:spPr bwMode="auto">
          <a:xfrm>
            <a:off x="5408500" y="4381240"/>
            <a:ext cx="1256593" cy="584775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Macro</a:t>
            </a:r>
            <a:r>
              <a:rPr lang="en-US" sz="1600" b="1" dirty="0" smtClean="0">
                <a:latin typeface="Arial" pitchFamily="34" charset="0"/>
              </a:rPr>
              <a:t>_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smtClean="0">
                <a:latin typeface="Arial" pitchFamily="34" charset="0"/>
              </a:rPr>
              <a:t>Command</a:t>
            </a:r>
            <a:endParaRPr lang="en-US" sz="1600" b="1" dirty="0">
              <a:latin typeface="Arial" pitchFamily="34" charset="0"/>
            </a:endParaRPr>
          </a:p>
        </p:txBody>
      </p:sp>
      <p:cxnSp>
        <p:nvCxnSpPr>
          <p:cNvPr id="44" name="AutoShape 15"/>
          <p:cNvCxnSpPr>
            <a:cxnSpLocks noChangeShapeType="1"/>
          </p:cNvCxnSpPr>
          <p:nvPr/>
        </p:nvCxnSpPr>
        <p:spPr bwMode="auto">
          <a:xfrm>
            <a:off x="6588269" y="1682547"/>
            <a:ext cx="0" cy="5953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1" name="Rectangle 30"/>
          <p:cNvSpPr/>
          <p:nvPr/>
        </p:nvSpPr>
        <p:spPr bwMode="auto">
          <a:xfrm>
            <a:off x="4767936" y="5482127"/>
            <a:ext cx="1193146" cy="58477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600" b="1" dirty="0">
                <a:latin typeface="Arial" charset="0"/>
                <a:ea typeface="+mn-ea"/>
                <a:cs typeface="+mn-cs"/>
              </a:rPr>
              <a:t>Print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ET_Command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621810"/>
              </p:ext>
            </p:extLst>
          </p:nvPr>
        </p:nvGraphicFramePr>
        <p:xfrm>
          <a:off x="115888" y="2471741"/>
          <a:ext cx="9016685" cy="1828800"/>
        </p:xfrm>
        <a:graphic>
          <a:graphicData uri="http://schemas.openxmlformats.org/drawingml/2006/table">
            <a:tbl>
              <a:tblPr/>
              <a:tblGrid>
                <a:gridCol w="2749975"/>
                <a:gridCol w="6266710"/>
              </a:tblGrid>
              <a:tr h="22369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*=0)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49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=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107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execute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unexecute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5790" name="Rectangle 3"/>
          <p:cNvSpPr>
            <a:spLocks noChangeArrowheads="1"/>
          </p:cNvSpPr>
          <p:nvPr/>
        </p:nvSpPr>
        <p:spPr bwMode="auto">
          <a:xfrm>
            <a:off x="2853" y="1052513"/>
            <a:ext cx="85899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Interface </a:t>
            </a:r>
            <a:r>
              <a:rPr lang="en-US" sz="2000" dirty="0" smtClean="0"/>
              <a:t>for defining </a:t>
            </a:r>
            <a:r>
              <a:rPr lang="en-US" sz="2000" dirty="0"/>
              <a:t>a command </a:t>
            </a:r>
            <a:r>
              <a:rPr lang="en-US" sz="2000" dirty="0" smtClean="0"/>
              <a:t>that—when executed—performs </a:t>
            </a:r>
            <a:r>
              <a:rPr lang="en-US" sz="2000" dirty="0"/>
              <a:t>an operation on </a:t>
            </a:r>
            <a:r>
              <a:rPr lang="en-US" sz="2000" dirty="0" smtClean="0"/>
              <a:t>an expression tree</a:t>
            </a:r>
            <a:endParaRPr lang="en-US" sz="2000" dirty="0"/>
          </a:p>
        </p:txBody>
      </p:sp>
      <p:sp>
        <p:nvSpPr>
          <p:cNvPr id="75791" name="Rectangle 5"/>
          <p:cNvSpPr>
            <a:spLocks noChangeArrowheads="1"/>
          </p:cNvSpPr>
          <p:nvPr/>
        </p:nvSpPr>
        <p:spPr bwMode="auto">
          <a:xfrm>
            <a:off x="5503" y="2343442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75792" name="Rectangle 5"/>
          <p:cNvSpPr>
            <a:spLocks noChangeArrowheads="1"/>
          </p:cNvSpPr>
          <p:nvPr/>
        </p:nvSpPr>
        <p:spPr bwMode="auto">
          <a:xfrm>
            <a:off x="113594" y="5147734"/>
            <a:ext cx="8916673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</a:t>
            </a:r>
            <a:r>
              <a:rPr lang="en-US" sz="2000" dirty="0" smtClean="0"/>
              <a:t>common </a:t>
            </a:r>
            <a:r>
              <a:rPr lang="en-US" sz="2000" dirty="0"/>
              <a:t>interface for expression tree commands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Implementations </a:t>
            </a:r>
            <a:r>
              <a:rPr lang="en-US" sz="2000" dirty="0"/>
              <a:t>of </a:t>
            </a:r>
            <a:r>
              <a:rPr lang="en-US" sz="2000" dirty="0" smtClean="0"/>
              <a:t>expression </a:t>
            </a:r>
            <a:r>
              <a:rPr lang="en-US" sz="2000" dirty="0"/>
              <a:t>tree commands can vary depending on the </a:t>
            </a:r>
            <a:r>
              <a:rPr lang="en-US" sz="2000" dirty="0" smtClean="0"/>
              <a:t>operations requested by user input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-15520" y="4279764"/>
            <a:ext cx="40520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We don’t use this method but it’s a common command feature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5400000" flipH="1">
            <a:off x="3794464" y="442679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0180" y="3607703"/>
            <a:ext cx="37293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These methods forward to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the </a:t>
            </a:r>
            <a:r>
              <a:rPr lang="en-US" b="1" dirty="0" err="1" smtClean="0">
                <a:solidFill>
                  <a:srgbClr val="336699"/>
                </a:solidFill>
              </a:rPr>
              <a:t>implementor</a:t>
            </a:r>
            <a:r>
              <a:rPr lang="en-US" b="1" dirty="0" smtClean="0">
                <a:solidFill>
                  <a:srgbClr val="336699"/>
                </a:solidFill>
              </a:rPr>
              <a:t> subclass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 rot="10800000" flipH="1">
            <a:off x="4612338" y="381432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2842" y="1740801"/>
            <a:ext cx="5357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class plays the role of the abstraction in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V="1">
            <a:off x="2959763" y="19472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2" grpId="0" animBg="1"/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ET_Command_Impl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455815"/>
              </p:ext>
            </p:extLst>
          </p:nvPr>
        </p:nvGraphicFramePr>
        <p:xfrm>
          <a:off x="115888" y="2825035"/>
          <a:ext cx="9016685" cy="1524000"/>
        </p:xfrm>
        <a:graphic>
          <a:graphicData uri="http://schemas.openxmlformats.org/drawingml/2006/table">
            <a:tbl>
              <a:tblPr/>
              <a:tblGrid>
                <a:gridCol w="2749975"/>
                <a:gridCol w="6266710"/>
              </a:tblGrid>
              <a:tr h="223696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49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283">
                <a:tc>
                  <a:txBody>
                    <a:bodyPr/>
                    <a:lstStyle/>
                    <a:p>
                      <a:pPr algn="r"/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execute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unexecute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5790" name="Rectangle 3"/>
          <p:cNvSpPr>
            <a:spLocks noChangeArrowheads="1"/>
          </p:cNvSpPr>
          <p:nvPr/>
        </p:nvSpPr>
        <p:spPr bwMode="auto">
          <a:xfrm>
            <a:off x="2853" y="1248787"/>
            <a:ext cx="85899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/>
              <a:t>Base class of an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hierarchy used to define commands </a:t>
            </a:r>
            <a:r>
              <a:rPr lang="en-US" sz="2000" dirty="0"/>
              <a:t>that </a:t>
            </a:r>
            <a:r>
              <a:rPr lang="en-US" sz="2000" dirty="0" smtClean="0"/>
              <a:t>perform operations </a:t>
            </a:r>
            <a:r>
              <a:rPr lang="en-US" sz="2000" dirty="0"/>
              <a:t>on </a:t>
            </a:r>
            <a:r>
              <a:rPr lang="en-US" sz="2000" dirty="0" smtClean="0"/>
              <a:t>an expression </a:t>
            </a:r>
            <a:r>
              <a:rPr lang="en-US" sz="2000" dirty="0"/>
              <a:t>tree when </a:t>
            </a:r>
            <a:r>
              <a:rPr lang="en-US" sz="2000" dirty="0" smtClean="0"/>
              <a:t>they are executed</a:t>
            </a:r>
            <a:endParaRPr lang="en-US" sz="2000" dirty="0"/>
          </a:p>
        </p:txBody>
      </p:sp>
      <p:sp>
        <p:nvSpPr>
          <p:cNvPr id="75792" name="Rectangle 5"/>
          <p:cNvSpPr>
            <a:spLocks noChangeArrowheads="1"/>
          </p:cNvSpPr>
          <p:nvPr/>
        </p:nvSpPr>
        <p:spPr bwMode="auto">
          <a:xfrm>
            <a:off x="113594" y="4763267"/>
            <a:ext cx="8916673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</a:t>
            </a:r>
            <a:r>
              <a:rPr lang="en-US" sz="2000" dirty="0" smtClean="0"/>
              <a:t>base class for implementations of </a:t>
            </a:r>
            <a:r>
              <a:rPr lang="en-US" sz="2000" dirty="0"/>
              <a:t>expression tree commands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Subclasses of this base class implement different expression </a:t>
            </a:r>
            <a:r>
              <a:rPr lang="en-US" sz="2000" dirty="0"/>
              <a:t>tree commands </a:t>
            </a:r>
            <a:r>
              <a:rPr lang="en-US" sz="2000" dirty="0" smtClean="0"/>
              <a:t>depending on the operations requested by user input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5811980" y="3590385"/>
            <a:ext cx="37293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 bulk of the work is typically done here by subclasses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 rot="10800000" flipH="1">
            <a:off x="4980638" y="3771610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32842" y="2094095"/>
            <a:ext cx="5597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class is the base class of the </a:t>
            </a:r>
            <a:r>
              <a:rPr lang="en-US" b="1" dirty="0" err="1" smtClean="0">
                <a:solidFill>
                  <a:srgbClr val="336699"/>
                </a:solidFill>
              </a:rPr>
              <a:t>implementor</a:t>
            </a:r>
            <a:r>
              <a:rPr lang="en-US" b="1" dirty="0" smtClean="0">
                <a:solidFill>
                  <a:srgbClr val="336699"/>
                </a:solidFill>
              </a:rPr>
              <a:t> hierarchy in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V="1">
            <a:off x="2959763" y="230058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5503" y="2343442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234841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92" grpId="0" animBg="1"/>
      <p:bldP spid="9" grpId="0"/>
      <p:bldP spid="10" grpId="0" animBg="1"/>
      <p:bldP spid="11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4074479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Describe the object-oriented (OO)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Evaluate the limitations with algorithmic design techniques</a:t>
            </a:r>
            <a:endParaRPr lang="en-US" sz="2000" dirty="0"/>
          </a:p>
        </p:txBody>
      </p:sp>
      <p:sp>
        <p:nvSpPr>
          <p:cNvPr id="11" name="Flowchart: Alternate Process 10"/>
          <p:cNvSpPr/>
          <p:nvPr/>
        </p:nvSpPr>
        <p:spPr bwMode="auto">
          <a:xfrm>
            <a:off x="6075494" y="1362883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2" name="Flowchart: Process 11"/>
          <p:cNvSpPr/>
          <p:nvPr/>
        </p:nvSpPr>
        <p:spPr bwMode="auto">
          <a:xfrm>
            <a:off x="5785172" y="1995232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Initialize</a:t>
            </a:r>
          </a:p>
        </p:txBody>
      </p:sp>
      <p:sp>
        <p:nvSpPr>
          <p:cNvPr id="13" name="Flowchart: Data 12"/>
          <p:cNvSpPr/>
          <p:nvPr/>
        </p:nvSpPr>
        <p:spPr bwMode="auto">
          <a:xfrm>
            <a:off x="5498771" y="3149621"/>
            <a:ext cx="1864932" cy="307777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Read </a:t>
            </a:r>
            <a:r>
              <a:rPr lang="en-US" sz="1400" dirty="0" err="1" smtClean="0">
                <a:latin typeface="Arial" charset="0"/>
              </a:rPr>
              <a:t>Expr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Flowchart: Process 13"/>
          <p:cNvSpPr/>
          <p:nvPr/>
        </p:nvSpPr>
        <p:spPr bwMode="auto">
          <a:xfrm>
            <a:off x="5785172" y="2594839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Prompt User</a:t>
            </a:r>
          </a:p>
        </p:txBody>
      </p:sp>
      <p:sp>
        <p:nvSpPr>
          <p:cNvPr id="15" name="Flowchart: Process 14"/>
          <p:cNvSpPr/>
          <p:nvPr/>
        </p:nvSpPr>
        <p:spPr bwMode="auto">
          <a:xfrm>
            <a:off x="5785172" y="3749228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Build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lowchart: Process 15"/>
          <p:cNvSpPr/>
          <p:nvPr/>
        </p:nvSpPr>
        <p:spPr bwMode="auto">
          <a:xfrm>
            <a:off x="5757709" y="4348835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Process 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Flowchart: Alternate Process 16"/>
          <p:cNvSpPr/>
          <p:nvPr/>
        </p:nvSpPr>
        <p:spPr bwMode="auto">
          <a:xfrm>
            <a:off x="6075494" y="5550170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 </a:t>
            </a:r>
          </a:p>
        </p:txBody>
      </p:sp>
      <p:sp>
        <p:nvSpPr>
          <p:cNvPr id="18" name="Flowchart: Decision 17"/>
          <p:cNvSpPr/>
          <p:nvPr/>
        </p:nvSpPr>
        <p:spPr bwMode="auto">
          <a:xfrm>
            <a:off x="5757709" y="4902912"/>
            <a:ext cx="1347057" cy="391287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EOF?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6431237" y="1726405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>
            <a:off x="6431237" y="2331688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>
            <a:off x="6431237" y="2873858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6431237" y="3479141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6431237" y="4075280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6431237" y="4647705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6431237" y="5298710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7" name="Freeform 26"/>
          <p:cNvSpPr/>
          <p:nvPr/>
        </p:nvSpPr>
        <p:spPr bwMode="auto">
          <a:xfrm>
            <a:off x="5331299" y="2771412"/>
            <a:ext cx="444339" cy="2327143"/>
          </a:xfrm>
          <a:custGeom>
            <a:avLst/>
            <a:gdLst>
              <a:gd name="connsiteX0" fmla="*/ 484632 w 548640"/>
              <a:gd name="connsiteY0" fmla="*/ 3127248 h 3127248"/>
              <a:gd name="connsiteX1" fmla="*/ 0 w 548640"/>
              <a:gd name="connsiteY1" fmla="*/ 3127248 h 3127248"/>
              <a:gd name="connsiteX2" fmla="*/ 18288 w 548640"/>
              <a:gd name="connsiteY2" fmla="*/ 0 h 3127248"/>
              <a:gd name="connsiteX3" fmla="*/ 548640 w 548640"/>
              <a:gd name="connsiteY3" fmla="*/ 0 h 3127248"/>
              <a:gd name="connsiteX0" fmla="*/ 468304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  <a:gd name="connsiteX0" fmla="*/ 517289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312" h="3127248">
                <a:moveTo>
                  <a:pt x="517289" y="3127248"/>
                </a:moveTo>
                <a:lnTo>
                  <a:pt x="0" y="3127248"/>
                </a:lnTo>
                <a:cubicBezTo>
                  <a:pt x="653" y="2084832"/>
                  <a:pt x="1307" y="1042416"/>
                  <a:pt x="1960" y="0"/>
                </a:cubicBezTo>
                <a:lnTo>
                  <a:pt x="53231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17873" y="5300996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71276" y="4759796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69" y="2902616"/>
            <a:ext cx="2988885" cy="304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83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864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054" y="1143000"/>
            <a:ext cx="7772400" cy="19812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marL="234950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Encapsulate the request for </a:t>
            </a:r>
            <a:r>
              <a:rPr lang="en-US" sz="2000" dirty="0" smtClean="0"/>
              <a:t>a service as an object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234950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Want to parameterize objects with an action to perform</a:t>
            </a:r>
          </a:p>
          <a:p>
            <a:pPr marL="234950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Want to specify, queue, &amp; execute requests at different times</a:t>
            </a:r>
          </a:p>
          <a:p>
            <a:pPr marL="234950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F</a:t>
            </a:r>
            <a:r>
              <a:rPr lang="en-US" sz="2000" dirty="0" smtClean="0"/>
              <a:t>or multilevel undo/redo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-5280" y="3426937"/>
            <a:ext cx="8577033" cy="3344814"/>
            <a:chOff x="762000" y="3587750"/>
            <a:chExt cx="7598247" cy="2705100"/>
          </a:xfrm>
        </p:grpSpPr>
        <p:grpSp>
          <p:nvGrpSpPr>
            <p:cNvPr id="2" name="Group 5"/>
            <p:cNvGrpSpPr>
              <a:grpSpLocks/>
            </p:cNvGrpSpPr>
            <p:nvPr/>
          </p:nvGrpSpPr>
          <p:grpSpPr bwMode="auto">
            <a:xfrm>
              <a:off x="762000" y="3587750"/>
              <a:ext cx="5718176" cy="2705100"/>
              <a:chOff x="644" y="2496"/>
              <a:chExt cx="3602" cy="1704"/>
            </a:xfrm>
          </p:grpSpPr>
          <p:sp>
            <p:nvSpPr>
              <p:cNvPr id="77832" name="Rectangle 6" descr="Rectangle: Click to edit Master text styles&#10;Second level&#10;Third level&#10;Fourth level&#10;Fifth level"/>
              <p:cNvSpPr>
                <a:spLocks noChangeArrowheads="1"/>
              </p:cNvSpPr>
              <p:nvPr/>
            </p:nvSpPr>
            <p:spPr bwMode="auto">
              <a:xfrm>
                <a:off x="644" y="2496"/>
                <a:ext cx="922" cy="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 marL="342900" indent="-342900"/>
                <a:r>
                  <a:rPr lang="en-US" sz="2000" b="1" dirty="0"/>
                  <a:t>Structure</a:t>
                </a:r>
                <a:endParaRPr lang="en-US" sz="2400" b="1" dirty="0"/>
              </a:p>
            </p:txBody>
          </p:sp>
          <p:pic>
            <p:nvPicPr>
              <p:cNvPr id="77833" name="Picture 7" descr="cmd-omt-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22" y="2723"/>
                <a:ext cx="924" cy="14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" name="Group 2"/>
            <p:cNvGrpSpPr/>
            <p:nvPr/>
          </p:nvGrpSpPr>
          <p:grpSpPr>
            <a:xfrm>
              <a:off x="1513359" y="3941012"/>
              <a:ext cx="6846888" cy="2170672"/>
              <a:chOff x="1513359" y="3941012"/>
              <a:chExt cx="6846888" cy="2170672"/>
            </a:xfrm>
          </p:grpSpPr>
          <p:pic>
            <p:nvPicPr>
              <p:cNvPr id="368642" name="Picture 2" descr="cmd-omt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1513359" y="3951097"/>
                <a:ext cx="3529013" cy="2160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648" name="Picture 8" descr="cmd-omt-2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171532" y="3941012"/>
                <a:ext cx="2027237" cy="3825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649" name="Picture 9" descr="cmd-omt-3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226272" y="5160772"/>
                <a:ext cx="5133975" cy="9048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6170072" y="3183008"/>
            <a:ext cx="2601951" cy="313932"/>
          </a:xfrm>
          <a:prstGeom prst="borderCallout1">
            <a:avLst>
              <a:gd name="adj1" fmla="val 98514"/>
              <a:gd name="adj2" fmla="val 26079"/>
              <a:gd name="adj3" fmla="val 287668"/>
              <a:gd name="adj4" fmla="val 21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6601521" y="4027381"/>
            <a:ext cx="2300433" cy="1323439"/>
          </a:xfrm>
          <a:prstGeom prst="borderCallout1">
            <a:avLst>
              <a:gd name="adj1" fmla="val 100869"/>
              <a:gd name="adj2" fmla="val 26982"/>
              <a:gd name="adj3" fmla="val 147996"/>
              <a:gd name="adj4" fmla="val -676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</a:t>
            </a:r>
            <a:r>
              <a:rPr lang="en-US" sz="1600" dirty="0" smtClean="0"/>
              <a:t>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Eval_Command</a:t>
            </a:r>
            <a:r>
              <a:rPr lang="en-US" sz="1600" dirty="0"/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Format_Command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Print_Command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Quit_Command</a:t>
            </a:r>
            <a:r>
              <a:rPr lang="en-US" sz="1600" dirty="0"/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600" dirty="0" smtClean="0"/>
              <a:t>, etc</a:t>
            </a:r>
            <a:r>
              <a:rPr lang="en-US" sz="1600" dirty="0"/>
              <a:t>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Command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j-lt"/>
              </a:rPr>
              <a:t>Encapsulate </a:t>
            </a:r>
            <a:r>
              <a:rPr lang="en-US" sz="2000" dirty="0" smtClean="0">
                <a:latin typeface="+mj-lt"/>
              </a:rPr>
              <a:t>execution of a sequence of commands as </a:t>
            </a:r>
            <a:r>
              <a:rPr lang="en-US" sz="2000" dirty="0">
                <a:latin typeface="+mj-lt"/>
              </a:rPr>
              <a:t>an </a:t>
            </a:r>
            <a:r>
              <a:rPr lang="en-US" sz="2000" dirty="0" smtClean="0">
                <a:latin typeface="+mj-lt"/>
              </a:rPr>
              <a:t>object</a:t>
            </a:r>
            <a:endParaRPr lang="en-US" sz="2000" b="1" dirty="0" smtClean="0">
              <a:latin typeface="+mj-lt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bool execute()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mem_fun_ref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::execute));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return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::vector &lt;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84004" y="2710621"/>
            <a:ext cx="5459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Executes a sequence of commands (used to implement “succinct mode”)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 flipV="1">
            <a:off x="3103160" y="292147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2890" y="5993918"/>
            <a:ext cx="6176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336699"/>
                </a:solidFill>
              </a:rPr>
              <a:t>Vector of commands </a:t>
            </a:r>
            <a:r>
              <a:rPr lang="en-US" b="1" dirty="0" smtClean="0">
                <a:solidFill>
                  <a:srgbClr val="336699"/>
                </a:solidFill>
              </a:rPr>
              <a:t>to execute </a:t>
            </a:r>
            <a:r>
              <a:rPr lang="en-US" b="1" dirty="0">
                <a:solidFill>
                  <a:srgbClr val="336699"/>
                </a:solidFill>
              </a:rPr>
              <a:t>as a </a:t>
            </a:r>
            <a:r>
              <a:rPr lang="en-US" b="1" dirty="0" smtClean="0">
                <a:solidFill>
                  <a:srgbClr val="336699"/>
                </a:solidFill>
              </a:rPr>
              <a:t>macro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16200000">
            <a:off x="1683702" y="578861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53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6" grpId="0"/>
      <p:bldP spid="2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Command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j-lt"/>
              </a:rPr>
              <a:t>Encapsulate </a:t>
            </a:r>
            <a:r>
              <a:rPr lang="en-US" sz="2000" dirty="0" smtClean="0">
                <a:latin typeface="+mj-lt"/>
              </a:rPr>
              <a:t>execution of a sequence of commands as </a:t>
            </a:r>
            <a:r>
              <a:rPr lang="en-US" sz="2000" dirty="0">
                <a:latin typeface="+mj-lt"/>
              </a:rPr>
              <a:t>an </a:t>
            </a:r>
            <a:r>
              <a:rPr lang="en-US" sz="2000" dirty="0" smtClean="0">
                <a:latin typeface="+mj-lt"/>
              </a:rPr>
              <a:t>object</a:t>
            </a:r>
            <a:endParaRPr lang="en-US" sz="2000" b="1" dirty="0" smtClean="0">
              <a:latin typeface="+mj-lt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bool execute()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mem_fun_ref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::execute));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return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::vector &lt;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7792" y="2819257"/>
            <a:ext cx="5459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STL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sz="2000" b="1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b="1" dirty="0" smtClean="0">
                <a:solidFill>
                  <a:srgbClr val="336699"/>
                </a:solidFill>
              </a:rPr>
              <a:t> algorithm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 flipV="1">
            <a:off x="3103160" y="292147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2890" y="5993918"/>
            <a:ext cx="6176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336699"/>
                </a:solidFill>
              </a:rPr>
              <a:t>Vector of commands </a:t>
            </a:r>
            <a:r>
              <a:rPr lang="en-US" b="1" dirty="0" smtClean="0">
                <a:solidFill>
                  <a:srgbClr val="336699"/>
                </a:solidFill>
              </a:rPr>
              <a:t>to execute </a:t>
            </a:r>
            <a:r>
              <a:rPr lang="en-US" b="1" dirty="0">
                <a:solidFill>
                  <a:srgbClr val="336699"/>
                </a:solidFill>
              </a:rPr>
              <a:t>as a </a:t>
            </a:r>
            <a:r>
              <a:rPr lang="en-US" b="1" dirty="0" smtClean="0">
                <a:solidFill>
                  <a:srgbClr val="336699"/>
                </a:solidFill>
              </a:rPr>
              <a:t>macro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16200000">
            <a:off x="1683702" y="578861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 rot="16200000">
            <a:off x="2704423" y="435076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19854" y="4564922"/>
            <a:ext cx="5459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Application of the </a:t>
            </a:r>
            <a:r>
              <a:rPr lang="en-US" b="1" i="1" dirty="0" smtClean="0">
                <a:solidFill>
                  <a:srgbClr val="336699"/>
                </a:solidFill>
              </a:rPr>
              <a:t>Adapter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67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Command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Encapsulate execution of a sequence of subcommands as an object</a:t>
            </a:r>
            <a:endParaRPr lang="en-US" sz="2000" b="1" dirty="0"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bool execute()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[](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){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c.execute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 });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return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::vector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 rot="16200000">
            <a:off x="2704423" y="435076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19854" y="4564922"/>
            <a:ext cx="5459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lambda expression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969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14400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Command example in C++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Encapsulate execution of a sequence of subcommands as an object</a:t>
            </a:r>
            <a:endParaRPr lang="en-US" sz="2000" b="1" dirty="0"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bool execute()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for (auto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iter.execute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return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::vector &lt;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macro_commands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 rot="16200000">
            <a:off x="2704423" y="409099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19854" y="4305147"/>
            <a:ext cx="5459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19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55" y="1228725"/>
            <a:ext cx="5125020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34950" lvl="1" indent="-23495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/>
              <a:t>A</a:t>
            </a:r>
            <a:r>
              <a:rPr lang="en-US" sz="2000" dirty="0" smtClean="0"/>
              <a:t>bstracts executor of a service</a:t>
            </a:r>
          </a:p>
          <a:p>
            <a:pPr marL="234950" lvl="1" indent="-23495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/>
              <a:t>S</a:t>
            </a:r>
            <a:r>
              <a:rPr lang="en-US" sz="2000" dirty="0" smtClean="0"/>
              <a:t>upports arbitrary-level undo-redo</a:t>
            </a:r>
          </a:p>
          <a:p>
            <a:pPr marL="234950" lvl="1" indent="-23495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/>
              <a:t>C</a:t>
            </a:r>
            <a:r>
              <a:rPr lang="en-US" sz="2000" dirty="0" smtClean="0"/>
              <a:t>omposition yields macro-commands</a:t>
            </a:r>
          </a:p>
          <a:p>
            <a:pPr marL="234950" lvl="1" indent="-23495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/>
              <a:t>M</a:t>
            </a:r>
            <a:r>
              <a:rPr lang="en-US" sz="2000" dirty="0" smtClean="0"/>
              <a:t>ight result in lots of trivial command subclasses</a:t>
            </a:r>
          </a:p>
          <a:p>
            <a:pPr marL="234950" lvl="1" indent="-23495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/>
              <a:t>E</a:t>
            </a:r>
            <a:r>
              <a:rPr lang="en-US" sz="2000" dirty="0" smtClean="0"/>
              <a:t>xcessive memory may be needed to support undo/redo operations</a:t>
            </a:r>
            <a:endParaRPr lang="en-US" sz="2000" b="1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54" y="1228725"/>
            <a:ext cx="5858446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bstracts executor of a service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upports arbitrary-level undo-redo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omposition yields macro-commands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ight result in lots of trivial command subclasses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xcessive memory may be needed to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support undo/redo operations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C</a:t>
            </a:r>
            <a:r>
              <a:rPr lang="en-US" sz="2000" dirty="0" smtClean="0"/>
              <a:t>opying a command before putting it on </a:t>
            </a:r>
            <a:br>
              <a:rPr lang="en-US" sz="2000" dirty="0" smtClean="0"/>
            </a:br>
            <a:r>
              <a:rPr lang="en-US" sz="2000" dirty="0" smtClean="0"/>
              <a:t>a history list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Avoiding error accumulation during undo/redo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/>
              <a:t>S</a:t>
            </a:r>
            <a:r>
              <a:rPr lang="en-US" sz="2000" dirty="0" smtClean="0"/>
              <a:t>upporting transactions</a:t>
            </a:r>
          </a:p>
        </p:txBody>
      </p:sp>
    </p:spTree>
    <p:extLst>
      <p:ext uri="{BB962C8B-B14F-4D97-AF65-F5344CB8AC3E}">
        <p14:creationId xmlns:p14="http://schemas.microsoft.com/office/powerpoint/2010/main" val="128148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33084" y="525463"/>
            <a:ext cx="866887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54" y="1228725"/>
            <a:ext cx="5731445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bstracts executor of a service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upports arbitrary-level undo-redo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+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omposition yields macro-commands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ight result in lots of trivial command subclasses</a:t>
            </a:r>
          </a:p>
          <a:p>
            <a:pPr marL="230188" lvl="1" indent="-228600" eaLnBrk="1" hangingPunct="1">
              <a:spcBef>
                <a:spcPts val="600"/>
              </a:spcBef>
              <a:spcAft>
                <a:spcPts val="300"/>
              </a:spcAft>
              <a:buFont typeface="Tahoma" pitchFamily="34" charset="0"/>
              <a:buChar char="–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xcessive memory may be needed to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support undo/redo operations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spcAft>
                <a:spcPts val="30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opying a command before putting it 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history list</a:t>
            </a:r>
          </a:p>
          <a:p>
            <a:pPr marL="228600" lvl="1" indent="-228600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Avoiding error accumulation during undo/redo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Supporting transactions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414681" y="1228725"/>
            <a:ext cx="366264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Actions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MacApp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Commands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JDK’s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UndoableEdit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AccessibleAction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 smtClean="0">
                <a:latin typeface="+mn-lt"/>
                <a:ea typeface="+mn-ea"/>
                <a:cs typeface="+mn-cs"/>
              </a:rPr>
              <a:t>Emacs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Microsoft Office tools</a:t>
            </a:r>
          </a:p>
          <a:p>
            <a:pPr marL="0" lvl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defRPr/>
            </a:pPr>
            <a:r>
              <a:rPr lang="en-US" sz="2000" b="1" kern="0" dirty="0" smtClean="0">
                <a:latin typeface="+mn-lt"/>
                <a:ea typeface="+mn-ea"/>
                <a:cs typeface="+mn-cs"/>
              </a:rPr>
              <a:t>See Also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i="1" kern="0" dirty="0" smtClean="0">
                <a:latin typeface="+mn-lt"/>
                <a:ea typeface="+mn-ea"/>
                <a:cs typeface="+mn-cs"/>
              </a:rPr>
              <a:t>Command Processor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pattern in POSA1</a:t>
            </a:r>
          </a:p>
        </p:txBody>
      </p:sp>
    </p:spTree>
    <p:extLst>
      <p:ext uri="{BB962C8B-B14F-4D97-AF65-F5344CB8AC3E}">
        <p14:creationId xmlns:p14="http://schemas.microsoft.com/office/powerpoint/2010/main" val="13172190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-11151" y="6347628"/>
            <a:ext cx="9155151" cy="51037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4673375" y="5362354"/>
            <a:ext cx="0" cy="2355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2"/>
          <p:cNvCxnSpPr/>
          <p:nvPr/>
        </p:nvCxnSpPr>
        <p:spPr bwMode="auto">
          <a:xfrm>
            <a:off x="4748455" y="3297574"/>
            <a:ext cx="0" cy="2355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Consolidating Creation of </a:t>
            </a:r>
            <a:r>
              <a:rPr lang="en-US" sz="3200" dirty="0" err="1" smtClean="0"/>
              <a:t>Variabilities</a:t>
            </a:r>
            <a:endParaRPr lang="en-US" sz="3200" dirty="0" smtClean="0"/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964265"/>
            <a:ext cx="5572125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Simplify &amp; centralize the creation of all </a:t>
            </a:r>
            <a:r>
              <a:rPr lang="en-US" sz="2000" dirty="0" err="1" smtClean="0"/>
              <a:t>variabilities</a:t>
            </a:r>
            <a:r>
              <a:rPr lang="en-US" sz="2000" dirty="0" smtClean="0"/>
              <a:t> in the expression tree application to ensure semantic compatibility 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Be extensible for future </a:t>
            </a:r>
            <a:r>
              <a:rPr lang="en-US" sz="2000" dirty="0" err="1" smtClean="0"/>
              <a:t>variabilities</a:t>
            </a:r>
            <a:endParaRPr lang="en-US" sz="2000" dirty="0" smtClean="0"/>
          </a:p>
        </p:txBody>
      </p:sp>
      <p:sp>
        <p:nvSpPr>
          <p:cNvPr id="87059" name="Rectangle 9"/>
          <p:cNvSpPr>
            <a:spLocks noChangeArrowheads="1"/>
          </p:cNvSpPr>
          <p:nvPr/>
        </p:nvSpPr>
        <p:spPr bwMode="auto">
          <a:xfrm>
            <a:off x="3457751" y="2958803"/>
            <a:ext cx="2042353" cy="307492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60" name="Isosceles Triangle 12"/>
          <p:cNvSpPr>
            <a:spLocks noChangeArrowheads="1"/>
          </p:cNvSpPr>
          <p:nvPr/>
        </p:nvSpPr>
        <p:spPr bwMode="auto">
          <a:xfrm>
            <a:off x="4626211" y="3270679"/>
            <a:ext cx="244488" cy="17129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08125" y="4242713"/>
            <a:ext cx="1817688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Expr_Command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83288" y="4242713"/>
            <a:ext cx="1714500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Macro_Command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7063" name="Rectangle 6"/>
          <p:cNvSpPr>
            <a:spLocks noChangeArrowheads="1"/>
          </p:cNvSpPr>
          <p:nvPr/>
        </p:nvSpPr>
        <p:spPr bwMode="auto">
          <a:xfrm>
            <a:off x="998441" y="2958803"/>
            <a:ext cx="1698721" cy="307492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87064" name="Straight Connector 10"/>
          <p:cNvCxnSpPr>
            <a:cxnSpLocks noChangeShapeType="1"/>
          </p:cNvCxnSpPr>
          <p:nvPr/>
        </p:nvCxnSpPr>
        <p:spPr bwMode="auto">
          <a:xfrm rot="5400000">
            <a:off x="2084137" y="3891790"/>
            <a:ext cx="70241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5" name="Straight Connector 11"/>
          <p:cNvCxnSpPr>
            <a:cxnSpLocks noChangeShapeType="1"/>
            <a:endCxn id="87071" idx="2"/>
          </p:cNvCxnSpPr>
          <p:nvPr/>
        </p:nvCxnSpPr>
        <p:spPr bwMode="auto">
          <a:xfrm rot="16200000" flipH="1">
            <a:off x="3351477" y="3781006"/>
            <a:ext cx="480566" cy="131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6" name="Straight Connector 12"/>
          <p:cNvCxnSpPr>
            <a:cxnSpLocks noChangeShapeType="1"/>
          </p:cNvCxnSpPr>
          <p:nvPr/>
        </p:nvCxnSpPr>
        <p:spPr bwMode="auto">
          <a:xfrm rot="16200000" flipH="1">
            <a:off x="5521053" y="3780213"/>
            <a:ext cx="480566" cy="131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7" name="Straight Connector 13"/>
          <p:cNvCxnSpPr>
            <a:cxnSpLocks noChangeShapeType="1"/>
          </p:cNvCxnSpPr>
          <p:nvPr/>
        </p:nvCxnSpPr>
        <p:spPr bwMode="auto">
          <a:xfrm rot="5400000">
            <a:off x="6445195" y="3892633"/>
            <a:ext cx="701122" cy="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68" name="Elbow Connector 22"/>
          <p:cNvCxnSpPr>
            <a:cxnSpLocks noChangeShapeType="1"/>
          </p:cNvCxnSpPr>
          <p:nvPr/>
        </p:nvCxnSpPr>
        <p:spPr bwMode="auto">
          <a:xfrm rot="16200000" flipH="1">
            <a:off x="4558983" y="605415"/>
            <a:ext cx="54718" cy="6383049"/>
          </a:xfrm>
          <a:prstGeom prst="bentConnector4">
            <a:avLst>
              <a:gd name="adj1" fmla="val -417389"/>
              <a:gd name="adj2" fmla="val 99796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69" name="Rectangle 13"/>
          <p:cNvSpPr>
            <a:spLocks noChangeArrowheads="1"/>
          </p:cNvSpPr>
          <p:nvPr/>
        </p:nvSpPr>
        <p:spPr bwMode="auto">
          <a:xfrm>
            <a:off x="470844" y="3715841"/>
            <a:ext cx="1847948" cy="306103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Format_Command</a:t>
            </a:r>
          </a:p>
        </p:txBody>
      </p:sp>
      <p:sp>
        <p:nvSpPr>
          <p:cNvPr id="87070" name="Rectangle 14"/>
          <p:cNvSpPr>
            <a:spLocks noChangeArrowheads="1"/>
          </p:cNvSpPr>
          <p:nvPr/>
        </p:nvSpPr>
        <p:spPr bwMode="auto">
          <a:xfrm>
            <a:off x="7150302" y="3715004"/>
            <a:ext cx="1523798" cy="307777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Quit_Command</a:t>
            </a:r>
          </a:p>
        </p:txBody>
      </p:sp>
      <p:sp>
        <p:nvSpPr>
          <p:cNvPr id="87071" name="Rectangle 13"/>
          <p:cNvSpPr>
            <a:spLocks noChangeArrowheads="1"/>
          </p:cNvSpPr>
          <p:nvPr/>
        </p:nvSpPr>
        <p:spPr bwMode="auto">
          <a:xfrm>
            <a:off x="2668441" y="3715841"/>
            <a:ext cx="1847948" cy="306103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Print_Command</a:t>
            </a:r>
          </a:p>
        </p:txBody>
      </p:sp>
      <p:sp>
        <p:nvSpPr>
          <p:cNvPr id="87072" name="Rectangle 14"/>
          <p:cNvSpPr>
            <a:spLocks noChangeArrowheads="1"/>
          </p:cNvSpPr>
          <p:nvPr/>
        </p:nvSpPr>
        <p:spPr bwMode="auto">
          <a:xfrm>
            <a:off x="5007594" y="3715004"/>
            <a:ext cx="1523798" cy="307777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Eval_Command</a:t>
            </a: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1132311" y="4929907"/>
            <a:ext cx="1497886" cy="308301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376625" y="4929907"/>
            <a:ext cx="1822951" cy="308301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50" name="Isosceles Triangle 22"/>
          <p:cNvSpPr>
            <a:spLocks noChangeArrowheads="1"/>
          </p:cNvSpPr>
          <p:nvPr/>
        </p:nvSpPr>
        <p:spPr bwMode="auto">
          <a:xfrm>
            <a:off x="4545012" y="5258609"/>
            <a:ext cx="244475" cy="17163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679329" y="6295943"/>
            <a:ext cx="2760661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Level_Order_ET_Iterator_Impl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943478" y="6295943"/>
            <a:ext cx="2760661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Pre_Order_ET_Iterator_Impl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cxnSp>
        <p:nvCxnSpPr>
          <p:cNvPr id="87053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723606" y="3400796"/>
            <a:ext cx="1590" cy="4876801"/>
          </a:xfrm>
          <a:prstGeom prst="bentConnector3">
            <a:avLst>
              <a:gd name="adj1" fmla="val 15452588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7054" name="Rectangle 13"/>
          <p:cNvSpPr>
            <a:spLocks noChangeArrowheads="1"/>
          </p:cNvSpPr>
          <p:nvPr/>
        </p:nvSpPr>
        <p:spPr bwMode="auto">
          <a:xfrm>
            <a:off x="1353893" y="5768010"/>
            <a:ext cx="2633789" cy="306711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In_Order_ET_Iterator_Impl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55" name="Rectangle 14"/>
          <p:cNvSpPr>
            <a:spLocks noChangeArrowheads="1"/>
          </p:cNvSpPr>
          <p:nvPr/>
        </p:nvSpPr>
        <p:spPr bwMode="auto">
          <a:xfrm>
            <a:off x="5295905" y="5766420"/>
            <a:ext cx="2761837" cy="308301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Post_Order_ET_Iterator_Impl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87056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970758" y="5848364"/>
            <a:ext cx="704007" cy="1905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7" name="Elbow Connector 33"/>
          <p:cNvCxnSpPr>
            <a:cxnSpLocks noChangeShapeType="1"/>
          </p:cNvCxnSpPr>
          <p:nvPr/>
        </p:nvCxnSpPr>
        <p:spPr bwMode="auto">
          <a:xfrm rot="16200000" flipH="1">
            <a:off x="4685928" y="5849158"/>
            <a:ext cx="704007" cy="1889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AutoShape 15"/>
          <p:cNvCxnSpPr>
            <a:cxnSpLocks noChangeShapeType="1"/>
          </p:cNvCxnSpPr>
          <p:nvPr/>
        </p:nvCxnSpPr>
        <p:spPr bwMode="auto">
          <a:xfrm>
            <a:off x="2770122" y="3112549"/>
            <a:ext cx="68762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37" name="AutoShape 15"/>
          <p:cNvCxnSpPr>
            <a:cxnSpLocks noChangeShapeType="1"/>
          </p:cNvCxnSpPr>
          <p:nvPr/>
        </p:nvCxnSpPr>
        <p:spPr bwMode="auto">
          <a:xfrm>
            <a:off x="2688996" y="5084057"/>
            <a:ext cx="68762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56313" y="964265"/>
            <a:ext cx="2971800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 smtClean="0">
                <a:latin typeface="+mn-lt"/>
                <a:ea typeface="+mn-ea"/>
                <a:cs typeface="+mn-cs"/>
              </a:rPr>
              <a:t>Constraints/forces</a:t>
            </a:r>
            <a:endParaRPr lang="en-US" sz="2000" b="1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Don’t recode existing clients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Add new </a:t>
            </a:r>
            <a:r>
              <a:rPr lang="en-US" sz="2000" dirty="0" err="1">
                <a:latin typeface="+mn-lt"/>
                <a:ea typeface="+mn-ea"/>
                <a:cs typeface="+mn-cs"/>
              </a:rPr>
              <a:t>variabilities</a:t>
            </a:r>
            <a:r>
              <a:rPr lang="en-US" sz="2000" dirty="0">
                <a:latin typeface="+mn-lt"/>
                <a:ea typeface="+mn-ea"/>
                <a:cs typeface="+mn-cs"/>
              </a:rPr>
              <a:t> without recompiling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-11151" y="6347628"/>
            <a:ext cx="9155151" cy="51037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4673375" y="5362354"/>
            <a:ext cx="0" cy="2355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Consolidating Creation of </a:t>
            </a:r>
            <a:r>
              <a:rPr lang="en-US" sz="3200" dirty="0" err="1" smtClean="0"/>
              <a:t>Variabilities</a:t>
            </a:r>
            <a:endParaRPr lang="en-US" sz="3200" dirty="0" smtClean="0"/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0350" y="964265"/>
            <a:ext cx="5572125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Simplify &amp; centralize the creation of all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variabilities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 the expression tree application to ensure semantic compatibility 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 extensible for future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variabilities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047" name="Rectangle 6"/>
          <p:cNvSpPr>
            <a:spLocks noChangeArrowheads="1"/>
          </p:cNvSpPr>
          <p:nvPr/>
        </p:nvSpPr>
        <p:spPr bwMode="auto">
          <a:xfrm>
            <a:off x="1132311" y="4929907"/>
            <a:ext cx="1497886" cy="308301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376625" y="4929907"/>
            <a:ext cx="1822951" cy="308301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50" name="Isosceles Triangle 22"/>
          <p:cNvSpPr>
            <a:spLocks noChangeArrowheads="1"/>
          </p:cNvSpPr>
          <p:nvPr/>
        </p:nvSpPr>
        <p:spPr bwMode="auto">
          <a:xfrm>
            <a:off x="4545012" y="5258609"/>
            <a:ext cx="244475" cy="17163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679329" y="6295943"/>
            <a:ext cx="2760661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Level_Order_ET_Iterator_Impl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943478" y="6295943"/>
            <a:ext cx="2760661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Pre_Order_ET_Iterator_Impl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cxnSp>
        <p:nvCxnSpPr>
          <p:cNvPr id="87053" name="Elbow Connector 22"/>
          <p:cNvCxnSpPr>
            <a:cxnSpLocks noChangeShapeType="1"/>
          </p:cNvCxnSpPr>
          <p:nvPr/>
        </p:nvCxnSpPr>
        <p:spPr bwMode="auto">
          <a:xfrm rot="5400000" flipH="1" flipV="1">
            <a:off x="4723606" y="3400796"/>
            <a:ext cx="1590" cy="4876801"/>
          </a:xfrm>
          <a:prstGeom prst="bentConnector3">
            <a:avLst>
              <a:gd name="adj1" fmla="val 15452588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87054" name="Rectangle 13"/>
          <p:cNvSpPr>
            <a:spLocks noChangeArrowheads="1"/>
          </p:cNvSpPr>
          <p:nvPr/>
        </p:nvSpPr>
        <p:spPr bwMode="auto">
          <a:xfrm>
            <a:off x="1353893" y="5768010"/>
            <a:ext cx="2633789" cy="306711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In_Order_ET_Iterator_Impl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87055" name="Rectangle 14"/>
          <p:cNvSpPr>
            <a:spLocks noChangeArrowheads="1"/>
          </p:cNvSpPr>
          <p:nvPr/>
        </p:nvSpPr>
        <p:spPr bwMode="auto">
          <a:xfrm>
            <a:off x="5295905" y="5766420"/>
            <a:ext cx="2761837" cy="308301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Post_Order_ET_Iterator_Impl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87056" name="Elbow Connector 31"/>
          <p:cNvCxnSpPr>
            <a:cxnSpLocks noChangeShapeType="1"/>
          </p:cNvCxnSpPr>
          <p:nvPr/>
        </p:nvCxnSpPr>
        <p:spPr bwMode="auto">
          <a:xfrm rot="5400000" flipH="1" flipV="1">
            <a:off x="3970758" y="5848364"/>
            <a:ext cx="704007" cy="1905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7057" name="Elbow Connector 33"/>
          <p:cNvCxnSpPr>
            <a:cxnSpLocks noChangeShapeType="1"/>
          </p:cNvCxnSpPr>
          <p:nvPr/>
        </p:nvCxnSpPr>
        <p:spPr bwMode="auto">
          <a:xfrm rot="16200000" flipH="1">
            <a:off x="4685928" y="5849158"/>
            <a:ext cx="704007" cy="188912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8" name="Straight Connector 37"/>
          <p:cNvCxnSpPr/>
          <p:nvPr/>
        </p:nvCxnSpPr>
        <p:spPr bwMode="auto">
          <a:xfrm>
            <a:off x="4748455" y="3297574"/>
            <a:ext cx="0" cy="2355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Rectangle 9"/>
          <p:cNvSpPr>
            <a:spLocks noChangeArrowheads="1"/>
          </p:cNvSpPr>
          <p:nvPr/>
        </p:nvSpPr>
        <p:spPr bwMode="auto">
          <a:xfrm>
            <a:off x="3457751" y="2958803"/>
            <a:ext cx="2042353" cy="307492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40" name="Isosceles Triangle 12"/>
          <p:cNvSpPr>
            <a:spLocks noChangeArrowheads="1"/>
          </p:cNvSpPr>
          <p:nvPr/>
        </p:nvSpPr>
        <p:spPr bwMode="auto">
          <a:xfrm>
            <a:off x="4626211" y="3270679"/>
            <a:ext cx="244488" cy="171291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1508125" y="4242713"/>
            <a:ext cx="1817688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Expr_Command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5983288" y="4242713"/>
            <a:ext cx="1714500" cy="3079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Macro_Command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998441" y="2958803"/>
            <a:ext cx="1698721" cy="307492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44" name="Straight Connector 10"/>
          <p:cNvCxnSpPr>
            <a:cxnSpLocks noChangeShapeType="1"/>
          </p:cNvCxnSpPr>
          <p:nvPr/>
        </p:nvCxnSpPr>
        <p:spPr bwMode="auto">
          <a:xfrm rot="5400000">
            <a:off x="2084137" y="3891790"/>
            <a:ext cx="70241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5" name="Straight Connector 11"/>
          <p:cNvCxnSpPr>
            <a:cxnSpLocks noChangeShapeType="1"/>
            <a:endCxn id="51" idx="2"/>
          </p:cNvCxnSpPr>
          <p:nvPr/>
        </p:nvCxnSpPr>
        <p:spPr bwMode="auto">
          <a:xfrm rot="16200000" flipH="1">
            <a:off x="3351477" y="3781006"/>
            <a:ext cx="480566" cy="131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6" name="Straight Connector 12"/>
          <p:cNvCxnSpPr>
            <a:cxnSpLocks noChangeShapeType="1"/>
          </p:cNvCxnSpPr>
          <p:nvPr/>
        </p:nvCxnSpPr>
        <p:spPr bwMode="auto">
          <a:xfrm rot="16200000" flipH="1">
            <a:off x="5521053" y="3780213"/>
            <a:ext cx="480566" cy="131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Straight Connector 13"/>
          <p:cNvCxnSpPr>
            <a:cxnSpLocks noChangeShapeType="1"/>
          </p:cNvCxnSpPr>
          <p:nvPr/>
        </p:nvCxnSpPr>
        <p:spPr bwMode="auto">
          <a:xfrm rot="5400000">
            <a:off x="6445195" y="3892633"/>
            <a:ext cx="701122" cy="2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8" name="Elbow Connector 22"/>
          <p:cNvCxnSpPr>
            <a:cxnSpLocks noChangeShapeType="1"/>
          </p:cNvCxnSpPr>
          <p:nvPr/>
        </p:nvCxnSpPr>
        <p:spPr bwMode="auto">
          <a:xfrm rot="16200000" flipH="1">
            <a:off x="4558983" y="605415"/>
            <a:ext cx="54718" cy="6383049"/>
          </a:xfrm>
          <a:prstGeom prst="bentConnector4">
            <a:avLst>
              <a:gd name="adj1" fmla="val -417389"/>
              <a:gd name="adj2" fmla="val 99796"/>
            </a:avLst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470844" y="3715841"/>
            <a:ext cx="1847948" cy="306103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Format_Command</a:t>
            </a:r>
          </a:p>
        </p:txBody>
      </p:sp>
      <p:sp>
        <p:nvSpPr>
          <p:cNvPr id="50" name="Rectangle 14"/>
          <p:cNvSpPr>
            <a:spLocks noChangeArrowheads="1"/>
          </p:cNvSpPr>
          <p:nvPr/>
        </p:nvSpPr>
        <p:spPr bwMode="auto">
          <a:xfrm>
            <a:off x="7150302" y="3715004"/>
            <a:ext cx="1523798" cy="307777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Quit_Command</a:t>
            </a:r>
          </a:p>
        </p:txBody>
      </p:sp>
      <p:sp>
        <p:nvSpPr>
          <p:cNvPr id="51" name="Rectangle 13"/>
          <p:cNvSpPr>
            <a:spLocks noChangeArrowheads="1"/>
          </p:cNvSpPr>
          <p:nvPr/>
        </p:nvSpPr>
        <p:spPr bwMode="auto">
          <a:xfrm>
            <a:off x="2668441" y="3715841"/>
            <a:ext cx="1847948" cy="306103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Print_Command</a:t>
            </a:r>
          </a:p>
        </p:txBody>
      </p:sp>
      <p:sp>
        <p:nvSpPr>
          <p:cNvPr id="52" name="Rectangle 14"/>
          <p:cNvSpPr>
            <a:spLocks noChangeArrowheads="1"/>
          </p:cNvSpPr>
          <p:nvPr/>
        </p:nvSpPr>
        <p:spPr bwMode="auto">
          <a:xfrm>
            <a:off x="5007594" y="3715004"/>
            <a:ext cx="1523798" cy="307777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>
                <a:latin typeface="Arial" pitchFamily="34" charset="0"/>
              </a:rPr>
              <a:t>Eval_Command</a:t>
            </a:r>
          </a:p>
        </p:txBody>
      </p:sp>
      <p:cxnSp>
        <p:nvCxnSpPr>
          <p:cNvPr id="53" name="AutoShape 15"/>
          <p:cNvCxnSpPr>
            <a:cxnSpLocks noChangeShapeType="1"/>
          </p:cNvCxnSpPr>
          <p:nvPr/>
        </p:nvCxnSpPr>
        <p:spPr bwMode="auto">
          <a:xfrm>
            <a:off x="2770122" y="3112549"/>
            <a:ext cx="68762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34" name="AutoShape 15"/>
          <p:cNvCxnSpPr>
            <a:cxnSpLocks noChangeShapeType="1"/>
          </p:cNvCxnSpPr>
          <p:nvPr/>
        </p:nvCxnSpPr>
        <p:spPr bwMode="auto">
          <a:xfrm>
            <a:off x="2688996" y="5084057"/>
            <a:ext cx="68762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26642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How </a:t>
            </a:r>
            <a:r>
              <a:rPr lang="en-US" sz="3200" i="1" dirty="0" smtClean="0"/>
              <a:t>Not</a:t>
            </a:r>
            <a:r>
              <a:rPr lang="en-US" sz="3200" dirty="0" smtClean="0"/>
              <a:t> to Design an Expression Tree Application</a:t>
            </a:r>
          </a:p>
        </p:txBody>
      </p:sp>
      <p:sp>
        <p:nvSpPr>
          <p:cNvPr id="10" name="Flowchart: Alternate Process 9"/>
          <p:cNvSpPr/>
          <p:nvPr/>
        </p:nvSpPr>
        <p:spPr bwMode="auto">
          <a:xfrm>
            <a:off x="5175496" y="1077132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2" name="Flowchart: Process 11"/>
          <p:cNvSpPr/>
          <p:nvPr/>
        </p:nvSpPr>
        <p:spPr bwMode="auto">
          <a:xfrm>
            <a:off x="4885174" y="1709481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Initialize</a:t>
            </a:r>
          </a:p>
        </p:txBody>
      </p:sp>
      <p:sp>
        <p:nvSpPr>
          <p:cNvPr id="19" name="Flowchart: Data 18"/>
          <p:cNvSpPr/>
          <p:nvPr/>
        </p:nvSpPr>
        <p:spPr bwMode="auto">
          <a:xfrm>
            <a:off x="4598773" y="3482455"/>
            <a:ext cx="1864932" cy="307777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Read </a:t>
            </a:r>
            <a:r>
              <a:rPr lang="en-US" sz="1400" dirty="0" err="1" smtClean="0">
                <a:latin typeface="Arial" charset="0"/>
              </a:rPr>
              <a:t>Expr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lowchart: Process 20"/>
          <p:cNvSpPr/>
          <p:nvPr/>
        </p:nvSpPr>
        <p:spPr bwMode="auto">
          <a:xfrm>
            <a:off x="4885174" y="2309088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Prompt User</a:t>
            </a:r>
          </a:p>
        </p:txBody>
      </p:sp>
      <p:sp>
        <p:nvSpPr>
          <p:cNvPr id="22" name="Flowchart: Process 21"/>
          <p:cNvSpPr/>
          <p:nvPr/>
        </p:nvSpPr>
        <p:spPr bwMode="auto">
          <a:xfrm>
            <a:off x="4885174" y="4082062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Build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Flowchart: Process 22"/>
          <p:cNvSpPr/>
          <p:nvPr/>
        </p:nvSpPr>
        <p:spPr bwMode="auto">
          <a:xfrm>
            <a:off x="4857711" y="4681669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Process 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Flowchart: Alternate Process 24"/>
          <p:cNvSpPr/>
          <p:nvPr/>
        </p:nvSpPr>
        <p:spPr bwMode="auto">
          <a:xfrm>
            <a:off x="5175496" y="6474694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 </a:t>
            </a:r>
          </a:p>
        </p:txBody>
      </p:sp>
      <p:sp>
        <p:nvSpPr>
          <p:cNvPr id="13" name="Flowchart: Decision 12"/>
          <p:cNvSpPr/>
          <p:nvPr/>
        </p:nvSpPr>
        <p:spPr bwMode="auto">
          <a:xfrm>
            <a:off x="4857711" y="5827436"/>
            <a:ext cx="1347057" cy="391287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EOF?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5531239" y="144065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5531239" y="204593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531239" y="3206692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5531239" y="3811975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5531239" y="440811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531239" y="501339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5531239" y="5572229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5531239" y="622323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7" name="Freeform 26"/>
          <p:cNvSpPr/>
          <p:nvPr/>
        </p:nvSpPr>
        <p:spPr bwMode="auto">
          <a:xfrm>
            <a:off x="4413372" y="2485661"/>
            <a:ext cx="473104" cy="3537418"/>
          </a:xfrm>
          <a:custGeom>
            <a:avLst/>
            <a:gdLst>
              <a:gd name="connsiteX0" fmla="*/ 484632 w 548640"/>
              <a:gd name="connsiteY0" fmla="*/ 3127248 h 3127248"/>
              <a:gd name="connsiteX1" fmla="*/ 0 w 548640"/>
              <a:gd name="connsiteY1" fmla="*/ 3127248 h 3127248"/>
              <a:gd name="connsiteX2" fmla="*/ 18288 w 548640"/>
              <a:gd name="connsiteY2" fmla="*/ 0 h 3127248"/>
              <a:gd name="connsiteX3" fmla="*/ 548640 w 548640"/>
              <a:gd name="connsiteY3" fmla="*/ 0 h 3127248"/>
              <a:gd name="connsiteX0" fmla="*/ 468304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  <a:gd name="connsiteX0" fmla="*/ 517289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312" h="3127248">
                <a:moveTo>
                  <a:pt x="517289" y="3127248"/>
                </a:moveTo>
                <a:lnTo>
                  <a:pt x="0" y="3127248"/>
                </a:lnTo>
                <a:cubicBezTo>
                  <a:pt x="653" y="2084832"/>
                  <a:pt x="1307" y="1042416"/>
                  <a:pt x="1960" y="0"/>
                </a:cubicBezTo>
                <a:lnTo>
                  <a:pt x="53231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17875" y="6225520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13372" y="5695200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Flowchart: Connector 64"/>
          <p:cNvSpPr/>
          <p:nvPr/>
        </p:nvSpPr>
        <p:spPr bwMode="auto">
          <a:xfrm>
            <a:off x="5348328" y="5259756"/>
            <a:ext cx="365760" cy="316818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B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Flowchart: Connector 79"/>
          <p:cNvSpPr/>
          <p:nvPr/>
        </p:nvSpPr>
        <p:spPr bwMode="auto">
          <a:xfrm>
            <a:off x="5348328" y="2864380"/>
            <a:ext cx="365760" cy="37396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A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 bwMode="auto">
          <a:xfrm>
            <a:off x="5531239" y="260874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5" name="Rectangle 94"/>
          <p:cNvSpPr/>
          <p:nvPr/>
        </p:nvSpPr>
        <p:spPr>
          <a:xfrm>
            <a:off x="1" y="1093354"/>
            <a:ext cx="408790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Apply </a:t>
            </a:r>
            <a:r>
              <a:rPr lang="en-US" sz="2000" i="1" dirty="0" smtClean="0"/>
              <a:t>algorithmic decomposition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Top-down </a:t>
            </a:r>
            <a:r>
              <a:rPr lang="en-US" sz="2000" dirty="0"/>
              <a:t>design based on the </a:t>
            </a:r>
            <a:r>
              <a:rPr lang="en-US" sz="2000" dirty="0" smtClean="0"/>
              <a:t>actions performed </a:t>
            </a:r>
            <a:r>
              <a:rPr lang="en-US" sz="2000" dirty="0"/>
              <a:t>by the </a:t>
            </a:r>
            <a:r>
              <a:rPr lang="en-US" sz="2000" dirty="0" smtClean="0"/>
              <a:t>system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7810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Abstract Object Creation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2500"/>
            <a:ext cx="91440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Factory </a:t>
            </a:r>
            <a:endParaRPr lang="en-US" sz="2000" dirty="0"/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kern="1200" dirty="0"/>
              <a:t>Instead </a:t>
            </a:r>
            <a:r>
              <a:rPr lang="en-US" sz="2000" kern="1200" dirty="0" smtClean="0"/>
              <a:t>of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command(new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Print_Command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marL="228600" lvl="1" indent="-52388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kern="1200" dirty="0" smtClean="0"/>
              <a:t>Use</a:t>
            </a:r>
          </a:p>
          <a:p>
            <a:pPr marL="228600" lvl="1" indent="-52388" eaLnBrk="1" hangingPunct="1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command     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      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command_factory.make_command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("print"));</a:t>
            </a:r>
            <a:endParaRPr lang="en-US" sz="2000" dirty="0" smtClean="0"/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dirty="0" smtClean="0"/>
              <a:t>   where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command_factory</a:t>
            </a:r>
            <a:r>
              <a:rPr lang="en-US" sz="2000" dirty="0" smtClean="0"/>
              <a:t> is an instance of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ET_Command_Factory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AutoShape 7"/>
          <p:cNvSpPr>
            <a:spLocks noChangeArrowheads="1"/>
          </p:cNvSpPr>
          <p:nvPr/>
        </p:nvSpPr>
        <p:spPr bwMode="auto">
          <a:xfrm rot="5400000" flipV="1">
            <a:off x="5956779" y="141232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3927" y="1039091"/>
            <a:ext cx="2660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Hard-codes a lexical dependency on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Print_Command</a:t>
            </a:r>
            <a:endParaRPr lang="en-US" sz="2000" b="1" dirty="0">
              <a:solidFill>
                <a:srgbClr val="336699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6200000" flipH="1" flipV="1">
            <a:off x="7178526" y="259442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3588" y="2389423"/>
            <a:ext cx="2935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No lexical dependency on any concrete class</a:t>
            </a:r>
            <a:endParaRPr lang="en-US" b="1" dirty="0">
              <a:solidFill>
                <a:srgbClr val="336699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78105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Abstract Object Creation</a:t>
            </a:r>
          </a:p>
        </p:txBody>
      </p:sp>
      <p:sp>
        <p:nvSpPr>
          <p:cNvPr id="8192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2500"/>
            <a:ext cx="9144000" cy="4114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Factory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Instead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of</a:t>
            </a:r>
          </a:p>
          <a:p>
            <a:pPr marL="228600" lvl="1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command(new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Print_Command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());</a:t>
            </a:r>
          </a:p>
          <a:p>
            <a:pPr marL="228600" lvl="1" indent="-52388" eaLnBrk="1" hangingPunct="1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  <a:p>
            <a:pPr marL="228600" lvl="1" indent="-52388" eaLnBrk="1" hangingPunct="1">
              <a:spcBef>
                <a:spcPts val="600"/>
              </a:spcBef>
              <a:spcAft>
                <a:spcPts val="0"/>
              </a:spcAft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     </a:t>
            </a:r>
          </a:p>
          <a:p>
            <a:pPr eaLnBrk="1" hangingPunct="1"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 (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command_factory.make_command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("print"));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 where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command_factory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is an instance of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ET_Command_Factory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defRPr/>
            </a:pPr>
            <a:r>
              <a:rPr lang="en-US" sz="2000" b="1" dirty="0" smtClean="0"/>
              <a:t>Factory structure</a:t>
            </a:r>
            <a:endParaRPr lang="en-US" sz="2000" dirty="0" smtClean="0"/>
          </a:p>
        </p:txBody>
      </p:sp>
      <p:sp>
        <p:nvSpPr>
          <p:cNvPr id="88069" name="Rectangle 9"/>
          <p:cNvSpPr>
            <a:spLocks noChangeArrowheads="1"/>
          </p:cNvSpPr>
          <p:nvPr/>
        </p:nvSpPr>
        <p:spPr bwMode="auto">
          <a:xfrm>
            <a:off x="4585353" y="4627178"/>
            <a:ext cx="3366736" cy="369332"/>
          </a:xfrm>
          <a:prstGeom prst="rect">
            <a:avLst/>
          </a:prstGeom>
          <a:solidFill>
            <a:srgbClr val="FFFF99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b="1" dirty="0" err="1" smtClean="0">
                <a:latin typeface="Arial" pitchFamily="34" charset="0"/>
              </a:rPr>
              <a:t>ET_Command_Factory_Impl</a:t>
            </a:r>
            <a:endParaRPr lang="en-US" b="1" dirty="0">
              <a:latin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825112" y="5328844"/>
            <a:ext cx="2958457" cy="646331"/>
          </a:xfrm>
          <a:prstGeom prst="rect">
            <a:avLst/>
          </a:prstGeom>
          <a:solidFill>
            <a:srgbClr val="EB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b="1" dirty="0" err="1" smtClean="0">
                <a:latin typeface="Arial" charset="0"/>
                <a:ea typeface="+mn-ea"/>
                <a:cs typeface="+mn-cs"/>
              </a:rPr>
              <a:t>Concrete_ET_Command</a:t>
            </a:r>
            <a:r>
              <a:rPr lang="en-US" b="1" dirty="0" smtClean="0">
                <a:latin typeface="Arial" charset="0"/>
                <a:ea typeface="+mn-ea"/>
                <a:cs typeface="+mn-cs"/>
              </a:rPr>
              <a:t/>
            </a:r>
            <a:br>
              <a:rPr lang="en-US" b="1" dirty="0" smtClean="0">
                <a:latin typeface="Arial" charset="0"/>
                <a:ea typeface="+mn-ea"/>
                <a:cs typeface="+mn-cs"/>
              </a:rPr>
            </a:br>
            <a:r>
              <a:rPr lang="en-US" b="1" dirty="0" smtClean="0">
                <a:latin typeface="Arial" charset="0"/>
                <a:ea typeface="+mn-ea"/>
                <a:cs typeface="+mn-cs"/>
              </a:rPr>
              <a:t>_</a:t>
            </a:r>
            <a:r>
              <a:rPr lang="en-US" b="1" dirty="0" err="1" smtClean="0">
                <a:latin typeface="Arial" charset="0"/>
                <a:ea typeface="+mn-ea"/>
                <a:cs typeface="+mn-cs"/>
              </a:rPr>
              <a:t>Factory_Impl</a:t>
            </a:r>
            <a:endParaRPr lang="en-US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88072" name="Rectangle 6"/>
          <p:cNvSpPr>
            <a:spLocks noChangeArrowheads="1"/>
          </p:cNvSpPr>
          <p:nvPr/>
        </p:nvSpPr>
        <p:spPr bwMode="auto">
          <a:xfrm>
            <a:off x="609600" y="4627178"/>
            <a:ext cx="2674451" cy="369332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b="1" dirty="0" err="1" smtClean="0">
                <a:latin typeface="Arial" pitchFamily="34" charset="0"/>
              </a:rPr>
              <a:t>ET_Command_Factory</a:t>
            </a:r>
            <a:endParaRPr lang="en-US" b="1" dirty="0">
              <a:latin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 bwMode="auto">
          <a:xfrm>
            <a:off x="6305519" y="5041671"/>
            <a:ext cx="0" cy="28264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8070" name="Isosceles Triangle 12"/>
          <p:cNvSpPr>
            <a:spLocks noChangeArrowheads="1"/>
          </p:cNvSpPr>
          <p:nvPr/>
        </p:nvSpPr>
        <p:spPr bwMode="auto">
          <a:xfrm>
            <a:off x="6150152" y="5008059"/>
            <a:ext cx="293369" cy="20574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" name="AutoShape 15"/>
          <p:cNvCxnSpPr>
            <a:cxnSpLocks noChangeShapeType="1"/>
          </p:cNvCxnSpPr>
          <p:nvPr/>
        </p:nvCxnSpPr>
        <p:spPr bwMode="auto">
          <a:xfrm>
            <a:off x="3284051" y="4811843"/>
            <a:ext cx="1301302" cy="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2" name="Rectangle 11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36"/>
          <p:cNvSpPr>
            <a:spLocks noChangeArrowheads="1"/>
          </p:cNvSpPr>
          <p:nvPr/>
        </p:nvSpPr>
        <p:spPr bwMode="auto">
          <a:xfrm>
            <a:off x="365919" y="6427886"/>
            <a:ext cx="841216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</p:spTree>
    <p:extLst>
      <p:ext uri="{BB962C8B-B14F-4D97-AF65-F5344CB8AC3E}">
        <p14:creationId xmlns:p14="http://schemas.microsoft.com/office/powerpoint/2010/main" val="19256985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ET_Command_Factory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854850"/>
              </p:ext>
            </p:extLst>
          </p:nvPr>
        </p:nvGraphicFramePr>
        <p:xfrm>
          <a:off x="11151" y="1892931"/>
          <a:ext cx="8905875" cy="3657600"/>
        </p:xfrm>
        <a:graphic>
          <a:graphicData uri="http://schemas.openxmlformats.org/drawingml/2006/table">
            <a:tbl>
              <a:tblPr/>
              <a:tblGrid>
                <a:gridCol w="1795346"/>
                <a:gridCol w="7110529"/>
              </a:tblGrid>
              <a:tr h="16584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ET_Command_Factory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tree_context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ET_Command_Factory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ET_Command_Factory_Impl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*)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&amp;s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</a:p>
                    <a:p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make_format_command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47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make_expr_command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make_print_command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18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make_eval_command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54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make_quit_command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make_macro_command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9114" name="Rectangle 5"/>
          <p:cNvSpPr>
            <a:spLocks noChangeArrowheads="1"/>
          </p:cNvSpPr>
          <p:nvPr/>
        </p:nvSpPr>
        <p:spPr bwMode="auto">
          <a:xfrm>
            <a:off x="4378" y="995363"/>
            <a:ext cx="8789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28600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Interface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used </a:t>
            </a:r>
            <a:r>
              <a:rPr lang="en-US" sz="2000" dirty="0">
                <a:latin typeface="+mn-lt"/>
                <a:ea typeface="+mn-ea"/>
                <a:cs typeface="+mn-cs"/>
              </a:rPr>
              <a:t>to create appropriate command based on string supplied by caller</a:t>
            </a:r>
          </a:p>
        </p:txBody>
      </p:sp>
      <p:sp>
        <p:nvSpPr>
          <p:cNvPr id="89115" name="Rectangle 6"/>
          <p:cNvSpPr>
            <a:spLocks noChangeArrowheads="1"/>
          </p:cNvSpPr>
          <p:nvPr/>
        </p:nvSpPr>
        <p:spPr bwMode="auto">
          <a:xfrm>
            <a:off x="11978" y="1736980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8" name="Rectangle 7"/>
          <p:cNvSpPr/>
          <p:nvPr/>
        </p:nvSpPr>
        <p:spPr>
          <a:xfrm>
            <a:off x="3969834" y="2980167"/>
            <a:ext cx="42709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is the main factory method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>
            <a:off x="3483904" y="278898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340" y="3106709"/>
            <a:ext cx="224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These are helper factory methods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>
            <a:off x="2943281" y="330134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3510" y="1315064"/>
            <a:ext cx="5357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class plays the role of the abstraction in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V="1">
            <a:off x="2580431" y="152155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87397" y="5642436"/>
            <a:ext cx="8789987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</a:t>
            </a:r>
            <a:r>
              <a:rPr lang="en-US" sz="2000" dirty="0" smtClean="0"/>
              <a:t>to create commands</a:t>
            </a:r>
            <a:endParaRPr lang="en-US" sz="20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Implementations </a:t>
            </a:r>
            <a:r>
              <a:rPr lang="en-US" sz="2000" dirty="0"/>
              <a:t>of </a:t>
            </a:r>
            <a:r>
              <a:rPr lang="en-US" sz="2000" dirty="0" smtClean="0"/>
              <a:t>expression </a:t>
            </a:r>
            <a:r>
              <a:rPr lang="en-US" sz="2000" dirty="0"/>
              <a:t>tree command factory methods can vary depending on the requested commands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2" grpId="0" animBg="1"/>
      <p:bldP spid="13" grpId="0"/>
      <p:bldP spid="14" grpId="0" animBg="1"/>
      <p:bldP spid="15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090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ET_Command_Factory_Impl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724571"/>
              </p:ext>
            </p:extLst>
          </p:nvPr>
        </p:nvGraphicFramePr>
        <p:xfrm>
          <a:off x="11151" y="2215052"/>
          <a:ext cx="9060113" cy="3291840"/>
        </p:xfrm>
        <a:graphic>
          <a:graphicData uri="http://schemas.openxmlformats.org/drawingml/2006/table">
            <a:tbl>
              <a:tblPr/>
              <a:tblGrid>
                <a:gridCol w="2663085"/>
                <a:gridCol w="6397028"/>
              </a:tblGrid>
              <a:tr h="165847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ET_Command_Factory_Impl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ET_Context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&amp;context)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ET_Command_Factory_Impl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&amp;s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)=0</a:t>
                      </a:r>
                    </a:p>
                    <a:p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</a:p>
                    <a:p>
                      <a:endParaRPr lang="en-US" sz="18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6541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make_format_command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447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make_expr_command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577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make_print_command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1718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make_eval_command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0543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make_quit_command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make_macro_command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&amp;)=0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9114" name="Rectangle 5"/>
          <p:cNvSpPr>
            <a:spLocks noChangeArrowheads="1"/>
          </p:cNvSpPr>
          <p:nvPr/>
        </p:nvSpPr>
        <p:spPr bwMode="auto">
          <a:xfrm>
            <a:off x="4378" y="995363"/>
            <a:ext cx="91396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/>
              <a:t>Base class of an </a:t>
            </a:r>
            <a:r>
              <a:rPr lang="en-US" sz="2000" dirty="0" err="1"/>
              <a:t>implementor</a:t>
            </a:r>
            <a:r>
              <a:rPr lang="en-US" sz="2000" dirty="0"/>
              <a:t> hierarchy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used </a:t>
            </a:r>
            <a:r>
              <a:rPr lang="en-US" sz="2000" dirty="0">
                <a:latin typeface="+mn-lt"/>
                <a:ea typeface="+mn-ea"/>
                <a:cs typeface="+mn-cs"/>
              </a:rPr>
              <a:t>to create appropriate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commands </a:t>
            </a:r>
            <a:r>
              <a:rPr lang="en-US" sz="2000" dirty="0">
                <a:latin typeface="+mn-lt"/>
                <a:ea typeface="+mn-ea"/>
                <a:cs typeface="+mn-cs"/>
              </a:rPr>
              <a:t>based on string supplied by caller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97907" y="3121203"/>
            <a:ext cx="2248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Pure virtual methods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V="1">
            <a:off x="3933168" y="170196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978" y="1736980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4482325" y="1459981"/>
            <a:ext cx="4661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class is base class of </a:t>
            </a:r>
            <a:r>
              <a:rPr lang="en-US" b="1" dirty="0" err="1" smtClean="0">
                <a:solidFill>
                  <a:srgbClr val="336699"/>
                </a:solidFill>
              </a:rPr>
              <a:t>implementor</a:t>
            </a:r>
            <a:r>
              <a:rPr lang="en-US" b="1" dirty="0" smtClean="0">
                <a:solidFill>
                  <a:srgbClr val="336699"/>
                </a:solidFill>
              </a:rPr>
              <a:t> hierarchy in the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82794" y="5654820"/>
            <a:ext cx="8789987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</a:t>
            </a:r>
            <a:r>
              <a:rPr lang="en-US" sz="2000" dirty="0" smtClean="0"/>
              <a:t>to create commands</a:t>
            </a:r>
            <a:endParaRPr lang="en-US" sz="20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Subclasses of this base class define </a:t>
            </a:r>
            <a:r>
              <a:rPr lang="en-US" sz="2000" dirty="0"/>
              <a:t>expression tree command factory methods </a:t>
            </a:r>
            <a:r>
              <a:rPr lang="en-US" sz="2000" dirty="0" smtClean="0"/>
              <a:t>vary </a:t>
            </a:r>
            <a:r>
              <a:rPr lang="en-US" sz="2000" dirty="0"/>
              <a:t>depending on the requested commands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648643" y="3121203"/>
            <a:ext cx="449264" cy="747162"/>
            <a:chOff x="3544023" y="4835383"/>
            <a:chExt cx="449264" cy="747162"/>
          </a:xfrm>
        </p:grpSpPr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 rot="16200000">
              <a:off x="3551961" y="4827445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0" name="AutoShape 7"/>
            <p:cNvSpPr>
              <a:spLocks noChangeArrowheads="1"/>
            </p:cNvSpPr>
            <p:nvPr/>
          </p:nvSpPr>
          <p:spPr bwMode="auto">
            <a:xfrm rot="5400000" flipV="1">
              <a:off x="3551962" y="5141219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20193606">
              <a:off x="3677397" y="5155669"/>
              <a:ext cx="112169" cy="4702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036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4" grpId="0" animBg="1"/>
      <p:bldP spid="16" grpId="0"/>
      <p:bldP spid="17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 bwMode="auto">
          <a:xfrm>
            <a:off x="2298639" y="2436515"/>
            <a:ext cx="49" cy="35254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 bwMode="auto">
          <a:xfrm>
            <a:off x="1053193" y="2653060"/>
            <a:ext cx="2478164" cy="22983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65970" y="2623443"/>
            <a:ext cx="2465387" cy="2262158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Concrete_ET_Command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/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Factory_Impl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dirty="0">
                <a:latin typeface="Arial" charset="0"/>
                <a:ea typeface="+mn-ea"/>
                <a:cs typeface="+mn-cs"/>
              </a:rPr>
              <a:t>+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make_command</a:t>
            </a:r>
            <a:r>
              <a:rPr lang="en-US" sz="1400" dirty="0" smtClean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smtClean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make_expr_command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smtClean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make_format_command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smtClean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make_eval_command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smtClean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make_macro_command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smtClean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make_quit_command</a:t>
            </a:r>
            <a:r>
              <a:rPr lang="en-US" sz="1400" dirty="0">
                <a:latin typeface="Arial" charset="0"/>
                <a:ea typeface="+mn-ea"/>
                <a:cs typeface="+mn-cs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defRPr/>
            </a:pPr>
            <a:r>
              <a:rPr lang="en-US" sz="1400" dirty="0">
                <a:latin typeface="Arial" charset="0"/>
                <a:ea typeface="+mn-ea"/>
                <a:cs typeface="+mn-cs"/>
              </a:rPr>
              <a:t>#</a:t>
            </a:r>
            <a:r>
              <a:rPr lang="en-US" sz="1400" dirty="0" err="1" smtClean="0">
                <a:latin typeface="Arial" charset="0"/>
                <a:ea typeface="+mn-ea"/>
                <a:cs typeface="+mn-cs"/>
              </a:rPr>
              <a:t>make_print_command</a:t>
            </a:r>
            <a:r>
              <a:rPr lang="en-US" sz="1400" dirty="0" smtClean="0">
                <a:latin typeface="Arial" charset="0"/>
                <a:ea typeface="+mn-ea"/>
                <a:cs typeface="+mn-cs"/>
              </a:rPr>
              <a:t>()</a:t>
            </a:r>
            <a:endParaRPr lang="en-US" sz="1400" dirty="0">
              <a:latin typeface="Arial" charset="0"/>
              <a:ea typeface="+mn-ea"/>
              <a:cs typeface="+mn-cs"/>
            </a:endParaRPr>
          </a:p>
        </p:txBody>
      </p:sp>
      <p:cxnSp>
        <p:nvCxnSpPr>
          <p:cNvPr id="90131" name="Straight Connector 30"/>
          <p:cNvCxnSpPr>
            <a:cxnSpLocks noChangeShapeType="1"/>
          </p:cNvCxnSpPr>
          <p:nvPr/>
        </p:nvCxnSpPr>
        <p:spPr bwMode="auto">
          <a:xfrm flipV="1">
            <a:off x="1065971" y="3203727"/>
            <a:ext cx="2465387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34" name="Straight Connector 33"/>
          <p:cNvCxnSpPr>
            <a:stCxn id="90120" idx="3"/>
          </p:cNvCxnSpPr>
          <p:nvPr/>
        </p:nvCxnSpPr>
        <p:spPr bwMode="auto">
          <a:xfrm flipH="1">
            <a:off x="6415710" y="2477612"/>
            <a:ext cx="2392" cy="161152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Factory Structure</a:t>
            </a:r>
          </a:p>
        </p:txBody>
      </p:sp>
      <p:sp>
        <p:nvSpPr>
          <p:cNvPr id="90115" name="Rectangle 9"/>
          <p:cNvSpPr>
            <a:spLocks noChangeArrowheads="1"/>
          </p:cNvSpPr>
          <p:nvPr/>
        </p:nvSpPr>
        <p:spPr bwMode="auto">
          <a:xfrm>
            <a:off x="1003325" y="1988860"/>
            <a:ext cx="2582863" cy="307777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ET_Command_Factory_Impl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90116" name="Isosceles Triangle 12"/>
          <p:cNvSpPr>
            <a:spLocks noChangeArrowheads="1"/>
          </p:cNvSpPr>
          <p:nvPr/>
        </p:nvSpPr>
        <p:spPr bwMode="auto">
          <a:xfrm>
            <a:off x="2176426" y="231388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90119" name="Rectangle 9"/>
          <p:cNvSpPr>
            <a:spLocks noChangeArrowheads="1"/>
          </p:cNvSpPr>
          <p:nvPr/>
        </p:nvSpPr>
        <p:spPr bwMode="auto">
          <a:xfrm>
            <a:off x="5387696" y="1988662"/>
            <a:ext cx="2056026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ET_Command_Impl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90120" name="Isosceles Triangle 12"/>
          <p:cNvSpPr>
            <a:spLocks noChangeArrowheads="1"/>
          </p:cNvSpPr>
          <p:nvPr/>
        </p:nvSpPr>
        <p:spPr bwMode="auto">
          <a:xfrm>
            <a:off x="6295864" y="2306162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28093" y="4759562"/>
            <a:ext cx="1084679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>
                <a:latin typeface="Arial" charset="0"/>
                <a:ea typeface="+mn-ea"/>
                <a:cs typeface="+mn-cs"/>
              </a:rPr>
              <a:t>Print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90122" name="Rectangle 6"/>
          <p:cNvSpPr>
            <a:spLocks noChangeArrowheads="1"/>
          </p:cNvSpPr>
          <p:nvPr/>
        </p:nvSpPr>
        <p:spPr bwMode="auto">
          <a:xfrm>
            <a:off x="5597999" y="1133759"/>
            <a:ext cx="1654695" cy="307975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90123" name="Straight Connector 20"/>
          <p:cNvCxnSpPr>
            <a:cxnSpLocks noChangeShapeType="1"/>
          </p:cNvCxnSpPr>
          <p:nvPr/>
        </p:nvCxnSpPr>
        <p:spPr bwMode="auto">
          <a:xfrm rot="5400000">
            <a:off x="5489874" y="3125421"/>
            <a:ext cx="479425" cy="158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4" name="Straight Connector 21"/>
          <p:cNvCxnSpPr>
            <a:cxnSpLocks noChangeShapeType="1"/>
          </p:cNvCxnSpPr>
          <p:nvPr/>
        </p:nvCxnSpPr>
        <p:spPr bwMode="auto">
          <a:xfrm>
            <a:off x="4997460" y="2896461"/>
            <a:ext cx="0" cy="186310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5" name="Straight Connector 22"/>
          <p:cNvCxnSpPr>
            <a:cxnSpLocks noChangeShapeType="1"/>
          </p:cNvCxnSpPr>
          <p:nvPr/>
        </p:nvCxnSpPr>
        <p:spPr bwMode="auto">
          <a:xfrm>
            <a:off x="8392027" y="2901848"/>
            <a:ext cx="0" cy="129654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26" name="Straight Connector 23"/>
          <p:cNvCxnSpPr>
            <a:cxnSpLocks noChangeShapeType="1"/>
          </p:cNvCxnSpPr>
          <p:nvPr/>
        </p:nvCxnSpPr>
        <p:spPr bwMode="auto">
          <a:xfrm flipH="1">
            <a:off x="7891205" y="2900261"/>
            <a:ext cx="1" cy="57363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0129" name="Rectangle 13"/>
          <p:cNvSpPr>
            <a:spLocks noChangeArrowheads="1"/>
          </p:cNvSpPr>
          <p:nvPr/>
        </p:nvSpPr>
        <p:spPr bwMode="auto">
          <a:xfrm>
            <a:off x="5235551" y="3326567"/>
            <a:ext cx="1052039" cy="523220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Format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90130" name="Rectangle 14"/>
          <p:cNvSpPr>
            <a:spLocks noChangeArrowheads="1"/>
          </p:cNvSpPr>
          <p:nvPr/>
        </p:nvSpPr>
        <p:spPr bwMode="auto">
          <a:xfrm>
            <a:off x="7044843" y="3065243"/>
            <a:ext cx="1102958" cy="523220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Expr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90132" name="Straight Connector 37"/>
          <p:cNvCxnSpPr>
            <a:cxnSpLocks noChangeShapeType="1"/>
          </p:cNvCxnSpPr>
          <p:nvPr/>
        </p:nvCxnSpPr>
        <p:spPr bwMode="auto">
          <a:xfrm>
            <a:off x="4997460" y="2894687"/>
            <a:ext cx="3396154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4" name="Straight Connector 47"/>
          <p:cNvCxnSpPr>
            <a:cxnSpLocks noChangeShapeType="1"/>
          </p:cNvCxnSpPr>
          <p:nvPr/>
        </p:nvCxnSpPr>
        <p:spPr bwMode="auto">
          <a:xfrm>
            <a:off x="6805887" y="2901848"/>
            <a:ext cx="1" cy="162063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0135" name="Elbow Connector 50"/>
          <p:cNvCxnSpPr>
            <a:cxnSpLocks noChangeShapeType="1"/>
            <a:endCxn id="90129" idx="1"/>
          </p:cNvCxnSpPr>
          <p:nvPr/>
        </p:nvCxnSpPr>
        <p:spPr bwMode="auto">
          <a:xfrm flipV="1">
            <a:off x="3323837" y="3588177"/>
            <a:ext cx="1911714" cy="293854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6" name="Elbow Connector 51"/>
          <p:cNvCxnSpPr>
            <a:cxnSpLocks noChangeShapeType="1"/>
          </p:cNvCxnSpPr>
          <p:nvPr/>
        </p:nvCxnSpPr>
        <p:spPr bwMode="auto">
          <a:xfrm flipV="1">
            <a:off x="3124322" y="3126214"/>
            <a:ext cx="3920521" cy="538364"/>
          </a:xfrm>
          <a:prstGeom prst="bentConnector3">
            <a:avLst>
              <a:gd name="adj1" fmla="val 21906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7" name="Elbow Connector 56"/>
          <p:cNvCxnSpPr>
            <a:cxnSpLocks noChangeShapeType="1"/>
          </p:cNvCxnSpPr>
          <p:nvPr/>
        </p:nvCxnSpPr>
        <p:spPr bwMode="auto">
          <a:xfrm>
            <a:off x="3092122" y="4527618"/>
            <a:ext cx="3704049" cy="142135"/>
          </a:xfrm>
          <a:prstGeom prst="bentConnector3">
            <a:avLst>
              <a:gd name="adj1" fmla="val 32327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8" name="Elbow Connector 58"/>
          <p:cNvCxnSpPr>
            <a:cxnSpLocks noChangeShapeType="1"/>
          </p:cNvCxnSpPr>
          <p:nvPr/>
        </p:nvCxnSpPr>
        <p:spPr bwMode="auto">
          <a:xfrm flipV="1">
            <a:off x="3092122" y="3967020"/>
            <a:ext cx="4286858" cy="132549"/>
          </a:xfrm>
          <a:prstGeom prst="bentConnector3">
            <a:avLst>
              <a:gd name="adj1" fmla="val 34002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39" name="Elbow Connector 60"/>
          <p:cNvCxnSpPr>
            <a:cxnSpLocks noChangeShapeType="1"/>
            <a:endCxn id="90127" idx="1"/>
          </p:cNvCxnSpPr>
          <p:nvPr/>
        </p:nvCxnSpPr>
        <p:spPr bwMode="auto">
          <a:xfrm>
            <a:off x="3261491" y="4326210"/>
            <a:ext cx="2239371" cy="12700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90140" name="Elbow Connector 62"/>
          <p:cNvCxnSpPr>
            <a:cxnSpLocks noChangeShapeType="1"/>
            <a:endCxn id="18" idx="1"/>
          </p:cNvCxnSpPr>
          <p:nvPr/>
        </p:nvCxnSpPr>
        <p:spPr bwMode="auto">
          <a:xfrm>
            <a:off x="3124322" y="4753939"/>
            <a:ext cx="1803771" cy="267233"/>
          </a:xfrm>
          <a:prstGeom prst="bent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19" name="Rectangle 18"/>
          <p:cNvSpPr/>
          <p:nvPr/>
        </p:nvSpPr>
        <p:spPr bwMode="auto">
          <a:xfrm>
            <a:off x="7413530" y="3827524"/>
            <a:ext cx="119360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sz="1400" b="1" dirty="0" err="1">
                <a:latin typeface="Arial" charset="0"/>
                <a:ea typeface="+mn-ea"/>
                <a:cs typeface="+mn-cs"/>
              </a:rPr>
              <a:t>Eval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smtClean="0">
                <a:latin typeface="Arial" charset="0"/>
                <a:ea typeface="+mn-ea"/>
                <a:cs typeface="+mn-cs"/>
              </a:rPr>
              <a:t>Command</a:t>
            </a:r>
            <a:endParaRPr lang="en-US" sz="14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1146766" y="1133957"/>
            <a:ext cx="2277266" cy="307777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ET_Command_Factory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90128" name="Rectangle 14"/>
          <p:cNvSpPr>
            <a:spLocks noChangeArrowheads="1"/>
          </p:cNvSpPr>
          <p:nvPr/>
        </p:nvSpPr>
        <p:spPr bwMode="auto">
          <a:xfrm>
            <a:off x="6796171" y="4522486"/>
            <a:ext cx="1165618" cy="523220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Quit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90127" name="Rectangle 13"/>
          <p:cNvSpPr>
            <a:spLocks noChangeArrowheads="1"/>
          </p:cNvSpPr>
          <p:nvPr/>
        </p:nvSpPr>
        <p:spPr bwMode="auto">
          <a:xfrm>
            <a:off x="5500862" y="4064600"/>
            <a:ext cx="1142358" cy="523220"/>
          </a:xfrm>
          <a:prstGeom prst="rect">
            <a:avLst/>
          </a:prstGeom>
          <a:solidFill>
            <a:srgbClr val="EBFFF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>
                <a:latin typeface="Arial" pitchFamily="34" charset="0"/>
              </a:rPr>
              <a:t>Macro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Command</a:t>
            </a:r>
            <a:endParaRPr lang="en-US" sz="1400" b="1" dirty="0">
              <a:latin typeface="Arial" pitchFamily="34" charset="0"/>
            </a:endParaRPr>
          </a:p>
        </p:txBody>
      </p:sp>
      <p:cxnSp>
        <p:nvCxnSpPr>
          <p:cNvPr id="37" name="AutoShape 15"/>
          <p:cNvCxnSpPr>
            <a:cxnSpLocks noChangeShapeType="1"/>
          </p:cNvCxnSpPr>
          <p:nvPr/>
        </p:nvCxnSpPr>
        <p:spPr bwMode="auto">
          <a:xfrm>
            <a:off x="2298663" y="1440676"/>
            <a:ext cx="0" cy="5412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42" name="AutoShape 15"/>
          <p:cNvCxnSpPr>
            <a:cxnSpLocks noChangeShapeType="1"/>
          </p:cNvCxnSpPr>
          <p:nvPr/>
        </p:nvCxnSpPr>
        <p:spPr bwMode="auto">
          <a:xfrm>
            <a:off x="6418101" y="1441734"/>
            <a:ext cx="0" cy="54121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57" name="Line Callout 1 56"/>
          <p:cNvSpPr/>
          <p:nvPr/>
        </p:nvSpPr>
        <p:spPr bwMode="auto">
          <a:xfrm>
            <a:off x="417726" y="5463262"/>
            <a:ext cx="2415249" cy="757130"/>
          </a:xfrm>
          <a:prstGeom prst="borderCallout1">
            <a:avLst>
              <a:gd name="adj1" fmla="val -1739"/>
              <a:gd name="adj2" fmla="val 73808"/>
              <a:gd name="adj3" fmla="val -65392"/>
              <a:gd name="adj4" fmla="val 10984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Each factory method creates a different type of concrete command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365919" y="6427886"/>
            <a:ext cx="841216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Bridge</a:t>
            </a:r>
            <a:r>
              <a:rPr lang="en-US" sz="2000" dirty="0" smtClean="0"/>
              <a:t> </a:t>
            </a:r>
            <a:r>
              <a:rPr lang="en-US" sz="2000" dirty="0"/>
              <a:t>pattern </a:t>
            </a:r>
            <a:r>
              <a:rPr lang="en-US" sz="2000" dirty="0" smtClean="0"/>
              <a:t>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9" grpId="0" animBg="1"/>
      <p:bldP spid="50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717" y="3671904"/>
            <a:ext cx="6715871" cy="2542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93675" y="1131742"/>
            <a:ext cx="8369300" cy="2221799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en-US" sz="2000" kern="1200" dirty="0"/>
              <a:t>Provide an interface for creating an object, but leave choice of object’s concrete type to a subclass</a:t>
            </a:r>
          </a:p>
          <a:p>
            <a:pPr marL="3175" lvl="1" indent="-3175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en-US" sz="2000" kern="1200" dirty="0" smtClean="0"/>
              <a:t>When </a:t>
            </a:r>
            <a:r>
              <a:rPr lang="en-US" sz="2000" kern="1200" dirty="0"/>
              <a:t>a class cannot anticipate the objects it must create or a class wants its subclasses to specify the objects it creates</a:t>
            </a:r>
          </a:p>
        </p:txBody>
      </p:sp>
      <p:sp>
        <p:nvSpPr>
          <p:cNvPr id="9114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97485" y="3374324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6" name="Rectangle 5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3" name="AutoShape 4" descr="backgroun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Line Callout 1 8"/>
          <p:cNvSpPr/>
          <p:nvPr/>
        </p:nvSpPr>
        <p:spPr bwMode="auto">
          <a:xfrm>
            <a:off x="1742492" y="3357972"/>
            <a:ext cx="2648859" cy="313932"/>
          </a:xfrm>
          <a:prstGeom prst="borderCallout1">
            <a:avLst>
              <a:gd name="adj1" fmla="val 103452"/>
              <a:gd name="adj2" fmla="val 58745"/>
              <a:gd name="adj3" fmla="val 260462"/>
              <a:gd name="adj4" fmla="val 2723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ET_Command_Impl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84070" y="6214515"/>
            <a:ext cx="3428057" cy="584775"/>
          </a:xfrm>
          <a:prstGeom prst="borderCallout1">
            <a:avLst>
              <a:gd name="adj1" fmla="val -1638"/>
              <a:gd name="adj2" fmla="val 18323"/>
              <a:gd name="adj3" fmla="val -79177"/>
              <a:gd name="adj4" fmla="val 4242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</a:t>
            </a:r>
            <a:r>
              <a:rPr lang="en-US" sz="1600" dirty="0" smtClean="0"/>
              <a:t>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Eval_Command</a:t>
            </a:r>
            <a:r>
              <a:rPr lang="en-US" sz="1600" dirty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Print_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Command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600" dirty="0" smtClean="0"/>
              <a:t>, etc</a:t>
            </a:r>
            <a:r>
              <a:rPr lang="en-US" sz="1600" dirty="0"/>
              <a:t>. </a:t>
            </a:r>
          </a:p>
        </p:txBody>
      </p:sp>
      <p:sp>
        <p:nvSpPr>
          <p:cNvPr id="12" name="Line Callout 1 11"/>
          <p:cNvSpPr/>
          <p:nvPr/>
        </p:nvSpPr>
        <p:spPr bwMode="auto">
          <a:xfrm>
            <a:off x="6753686" y="3222550"/>
            <a:ext cx="2078588" cy="584775"/>
          </a:xfrm>
          <a:prstGeom prst="borderCallout1">
            <a:avLst>
              <a:gd name="adj1" fmla="val 34737"/>
              <a:gd name="adj2" fmla="val -597"/>
              <a:gd name="adj3" fmla="val 137642"/>
              <a:gd name="adj4" fmla="val -734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Factory_Impl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5582277" y="4843805"/>
            <a:ext cx="2786834" cy="584775"/>
          </a:xfrm>
          <a:prstGeom prst="borderCallout1">
            <a:avLst>
              <a:gd name="adj1" fmla="val 103452"/>
              <a:gd name="adj2" fmla="val 19065"/>
              <a:gd name="adj3" fmla="val 175454"/>
              <a:gd name="adj4" fmla="val -1233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Concrete_ET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Command_Factory_Impl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6350578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79788"/>
            <a:ext cx="922206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Factory Method example in C++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dirty="0"/>
              <a:t>interface for creating </a:t>
            </a:r>
            <a:r>
              <a:rPr lang="en-US" sz="2000" dirty="0" smtClean="0"/>
              <a:t>a command, letting subclass chose concrete type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::string &amp;) = 0;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06757" y="2221709"/>
            <a:ext cx="2713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Pure virtual method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V="1">
            <a:off x="4579938" y="229182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244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6350578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79788"/>
            <a:ext cx="9331036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Factory Method example in C++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An </a:t>
            </a:r>
            <a:r>
              <a:rPr lang="en-US" sz="2000" dirty="0"/>
              <a:t>interface for creating </a:t>
            </a:r>
            <a:r>
              <a:rPr lang="en-US" sz="2000" dirty="0" smtClean="0"/>
              <a:t>a command, letting subclass chose concrete type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ET_Command_Factory_Impl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 </a:t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virtual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make_macro_command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::string &amp;) = 0;</a:t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Concrete_ET_Command_Factory_Impl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   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virtual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::vector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commands;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commands.push_back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make_format_command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in-order"));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commands.push_back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make_expr_command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commands.push_back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make_eval_command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post-order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"));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return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tree_context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_, commands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5800" y="4815254"/>
            <a:ext cx="7302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Create vector </a:t>
            </a:r>
            <a:r>
              <a:rPr lang="en-US" b="1" dirty="0">
                <a:solidFill>
                  <a:srgbClr val="336699"/>
                </a:solidFill>
              </a:rPr>
              <a:t>of commands that </a:t>
            </a:r>
            <a:r>
              <a:rPr lang="en-US" b="1" dirty="0" smtClean="0">
                <a:solidFill>
                  <a:srgbClr val="336699"/>
                </a:solidFill>
              </a:rPr>
              <a:t>are executed </a:t>
            </a:r>
            <a:r>
              <a:rPr lang="en-US" b="1" dirty="0">
                <a:solidFill>
                  <a:srgbClr val="336699"/>
                </a:solidFill>
              </a:rPr>
              <a:t>as a </a:t>
            </a:r>
            <a:r>
              <a:rPr lang="en-US" b="1" dirty="0" smtClean="0">
                <a:solidFill>
                  <a:srgbClr val="336699"/>
                </a:solidFill>
              </a:rPr>
              <a:t>macro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5400000">
            <a:off x="7557859" y="491440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0037" y="3611006"/>
            <a:ext cx="2504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Used to implement “succinct mode”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 rot="5400000" flipV="1">
            <a:off x="1192071" y="370954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9" name="Rectangle 8"/>
          <p:cNvSpPr/>
          <p:nvPr/>
        </p:nvSpPr>
        <p:spPr>
          <a:xfrm>
            <a:off x="1919260" y="6475908"/>
            <a:ext cx="681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Encapsulates command within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abstraction object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>
            <a:off x="1416703" y="631406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29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7" grpId="0"/>
      <p:bldP spid="28" grpId="0" animBg="1"/>
      <p:bldP spid="9" grpId="0"/>
      <p:bldP spid="10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9331" y="1172280"/>
            <a:ext cx="793608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+ </a:t>
            </a:r>
            <a:r>
              <a:rPr lang="en-US" sz="2000" i="1" dirty="0" smtClean="0"/>
              <a:t>Flexibility</a:t>
            </a:r>
            <a:r>
              <a:rPr lang="en-US" sz="2000" dirty="0" smtClean="0"/>
              <a:t>: The client becomes more flexible </a:t>
            </a:r>
            <a:br>
              <a:rPr lang="en-US" sz="2000" dirty="0" smtClean="0"/>
            </a:br>
            <a:r>
              <a:rPr lang="en-US" sz="2000" dirty="0" smtClean="0"/>
              <a:t>by not specifying the class name of the</a:t>
            </a:r>
            <a:br>
              <a:rPr lang="en-US" sz="2000" dirty="0" smtClean="0"/>
            </a:br>
            <a:r>
              <a:rPr lang="en-US" sz="2000" dirty="0" smtClean="0"/>
              <a:t>concrete class &amp; the details of its creation 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/>
              <a:t>+ </a:t>
            </a:r>
            <a:r>
              <a:rPr lang="en-US" sz="2000" i="1" dirty="0" smtClean="0"/>
              <a:t>Decoupling</a:t>
            </a:r>
            <a:r>
              <a:rPr lang="en-US" sz="2000" dirty="0" smtClean="0"/>
              <a:t>: The client only depends on the </a:t>
            </a:r>
            <a:br>
              <a:rPr lang="en-US" sz="2000" dirty="0" smtClean="0"/>
            </a:br>
            <a:r>
              <a:rPr lang="en-US" sz="2000" dirty="0" smtClean="0"/>
              <a:t>interface</a:t>
            </a:r>
            <a:endParaRPr lang="en-US" sz="2000" i="1" dirty="0" smtClean="0"/>
          </a:p>
          <a:p>
            <a:pPr marL="230188" lvl="1" indent="-228600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i="1" dirty="0" smtClean="0"/>
              <a:t>More classes</a:t>
            </a:r>
            <a:r>
              <a:rPr lang="en-US" sz="2000" dirty="0" smtClean="0"/>
              <a:t>: Construction </a:t>
            </a:r>
            <a:r>
              <a:rPr lang="en-US" sz="2000" dirty="0"/>
              <a:t>of objects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requires an additional </a:t>
            </a:r>
            <a:r>
              <a:rPr lang="en-US" sz="2000" dirty="0"/>
              <a:t>class in some </a:t>
            </a:r>
            <a:r>
              <a:rPr lang="en-US" sz="2000" dirty="0" smtClean="0"/>
              <a:t>cases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9331" y="1172279"/>
            <a:ext cx="8849978" cy="5561029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The client becomes more flexible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not specifying the class name of the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class &amp; the details of its creation 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Decoupling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The client only depends on the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interface</a:t>
            </a:r>
            <a:endParaRPr lang="en-US" sz="2000" i="1" dirty="0">
              <a:solidFill>
                <a:schemeClr val="bg1">
                  <a:lumMod val="75000"/>
                </a:schemeClr>
              </a:solidFill>
            </a:endParaRPr>
          </a:p>
          <a:p>
            <a:pPr marL="230188" lvl="1" indent="-228600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More classes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Construction of objects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an additional class in some cases</a:t>
            </a:r>
          </a:p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There are two </a:t>
            </a:r>
            <a:r>
              <a:rPr lang="en-US" sz="2000" dirty="0" smtClean="0"/>
              <a:t>choices</a:t>
            </a:r>
            <a:endParaRPr lang="en-US" sz="2000" dirty="0"/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The creator class is abstract &amp; does not implement creation </a:t>
            </a:r>
            <a:r>
              <a:rPr lang="en-US" sz="2000" dirty="0" smtClean="0"/>
              <a:t>methods (then </a:t>
            </a:r>
            <a:r>
              <a:rPr lang="en-US" sz="2000" dirty="0"/>
              <a:t>it must be </a:t>
            </a:r>
            <a:r>
              <a:rPr lang="en-US" sz="2000" dirty="0" err="1"/>
              <a:t>subclassed</a:t>
            </a:r>
            <a:r>
              <a:rPr lang="en-US" sz="2000" dirty="0"/>
              <a:t>)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/>
              <a:t>The creator class is concrete &amp; provides a default </a:t>
            </a:r>
            <a:r>
              <a:rPr lang="en-US" sz="2000" dirty="0" smtClean="0"/>
              <a:t>implementation (then </a:t>
            </a:r>
            <a:r>
              <a:rPr lang="en-US" sz="2000" dirty="0"/>
              <a:t>it can be </a:t>
            </a:r>
            <a:r>
              <a:rPr lang="en-US" sz="2000" dirty="0" err="1"/>
              <a:t>subclassed</a:t>
            </a:r>
            <a:r>
              <a:rPr lang="en-US" sz="2000" dirty="0"/>
              <a:t>)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If a </a:t>
            </a:r>
            <a:r>
              <a:rPr lang="en-US" sz="2000" dirty="0"/>
              <a:t>factory method </a:t>
            </a:r>
            <a:r>
              <a:rPr lang="en-US" sz="2000" dirty="0" smtClean="0"/>
              <a:t>can create </a:t>
            </a:r>
            <a:r>
              <a:rPr lang="en-US" sz="2000" dirty="0"/>
              <a:t>different </a:t>
            </a:r>
            <a:r>
              <a:rPr lang="en-US" sz="2000" dirty="0" smtClean="0"/>
              <a:t>variants the </a:t>
            </a:r>
            <a:r>
              <a:rPr lang="en-US" sz="2000" dirty="0"/>
              <a:t>method </a:t>
            </a:r>
            <a:r>
              <a:rPr lang="en-US" sz="2000" dirty="0" smtClean="0"/>
              <a:t>should be passed a parameter to designate the variant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299632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405890" y="1688407"/>
            <a:ext cx="4768664" cy="4199336"/>
            <a:chOff x="260350" y="1287463"/>
            <a:chExt cx="4013200" cy="3530600"/>
          </a:xfrm>
        </p:grpSpPr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41646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Describe the </a:t>
            </a:r>
            <a:r>
              <a:rPr lang="en-US" sz="2000" dirty="0" smtClean="0"/>
              <a:t>object-oriented (OO</a:t>
            </a:r>
            <a:r>
              <a:rPr lang="en-US" sz="2000" dirty="0"/>
              <a:t>) expression tree case study</a:t>
            </a:r>
          </a:p>
        </p:txBody>
      </p:sp>
    </p:spTree>
    <p:extLst>
      <p:ext uri="{BB962C8B-B14F-4D97-AF65-F5344CB8AC3E}">
        <p14:creationId xmlns:p14="http://schemas.microsoft.com/office/powerpoint/2010/main" val="2108659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How </a:t>
            </a:r>
            <a:r>
              <a:rPr lang="en-US" sz="3200" i="1" dirty="0" smtClean="0"/>
              <a:t>Not</a:t>
            </a:r>
            <a:r>
              <a:rPr lang="en-US" sz="3200" dirty="0" smtClean="0"/>
              <a:t> to Design an Expression Tree Application</a:t>
            </a:r>
          </a:p>
        </p:txBody>
      </p:sp>
      <p:sp>
        <p:nvSpPr>
          <p:cNvPr id="10" name="Flowchart: Alternate Process 9"/>
          <p:cNvSpPr/>
          <p:nvPr/>
        </p:nvSpPr>
        <p:spPr bwMode="auto">
          <a:xfrm>
            <a:off x="5175496" y="1077132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Start</a:t>
            </a:r>
          </a:p>
        </p:txBody>
      </p:sp>
      <p:sp>
        <p:nvSpPr>
          <p:cNvPr id="11" name="Flowchart: Data 10"/>
          <p:cNvSpPr/>
          <p:nvPr/>
        </p:nvSpPr>
        <p:spPr bwMode="auto">
          <a:xfrm>
            <a:off x="7457500" y="4976729"/>
            <a:ext cx="1622491" cy="307777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Print 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Flowchart: Process 11"/>
          <p:cNvSpPr/>
          <p:nvPr/>
        </p:nvSpPr>
        <p:spPr bwMode="auto">
          <a:xfrm>
            <a:off x="4885174" y="1709481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Initialize</a:t>
            </a:r>
          </a:p>
        </p:txBody>
      </p:sp>
      <p:sp>
        <p:nvSpPr>
          <p:cNvPr id="19" name="Flowchart: Data 18"/>
          <p:cNvSpPr/>
          <p:nvPr/>
        </p:nvSpPr>
        <p:spPr bwMode="auto">
          <a:xfrm>
            <a:off x="4598773" y="3482455"/>
            <a:ext cx="1864932" cy="307777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Read </a:t>
            </a:r>
            <a:r>
              <a:rPr lang="en-US" sz="1400" dirty="0" err="1" smtClean="0">
                <a:latin typeface="Arial" charset="0"/>
              </a:rPr>
              <a:t>Expr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lowchart: Process 20"/>
          <p:cNvSpPr/>
          <p:nvPr/>
        </p:nvSpPr>
        <p:spPr bwMode="auto">
          <a:xfrm>
            <a:off x="4885174" y="2309088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Prompt User</a:t>
            </a:r>
          </a:p>
        </p:txBody>
      </p:sp>
      <p:sp>
        <p:nvSpPr>
          <p:cNvPr id="22" name="Flowchart: Process 21"/>
          <p:cNvSpPr/>
          <p:nvPr/>
        </p:nvSpPr>
        <p:spPr bwMode="auto">
          <a:xfrm>
            <a:off x="4885174" y="4082062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Build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Flowchart: Process 22"/>
          <p:cNvSpPr/>
          <p:nvPr/>
        </p:nvSpPr>
        <p:spPr bwMode="auto">
          <a:xfrm>
            <a:off x="4857711" y="4681669"/>
            <a:ext cx="1292130" cy="307777"/>
          </a:xfrm>
          <a:prstGeom prst="flowChart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Process </a:t>
            </a:r>
            <a:r>
              <a:rPr kumimoji="0" lang="en-US" sz="1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Flowchart: Data 23"/>
          <p:cNvSpPr/>
          <p:nvPr/>
        </p:nvSpPr>
        <p:spPr bwMode="auto">
          <a:xfrm>
            <a:off x="7457500" y="5802279"/>
            <a:ext cx="1566543" cy="307777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err="1" smtClean="0">
                <a:latin typeface="Arial" charset="0"/>
              </a:rPr>
              <a:t>Eval</a:t>
            </a:r>
            <a:r>
              <a:rPr lang="en-US" sz="1400" dirty="0" smtClean="0">
                <a:latin typeface="Arial" charset="0"/>
              </a:rPr>
              <a:t> Tree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Flowchart: Alternate Process 24"/>
          <p:cNvSpPr/>
          <p:nvPr/>
        </p:nvSpPr>
        <p:spPr bwMode="auto">
          <a:xfrm>
            <a:off x="5175496" y="6474694"/>
            <a:ext cx="711486" cy="340519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End </a:t>
            </a:r>
          </a:p>
        </p:txBody>
      </p:sp>
      <p:sp>
        <p:nvSpPr>
          <p:cNvPr id="13" name="Flowchart: Decision 12"/>
          <p:cNvSpPr/>
          <p:nvPr/>
        </p:nvSpPr>
        <p:spPr bwMode="auto">
          <a:xfrm>
            <a:off x="4857711" y="5827436"/>
            <a:ext cx="1347057" cy="391287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EOF?</a:t>
            </a:r>
          </a:p>
        </p:txBody>
      </p:sp>
      <p:sp>
        <p:nvSpPr>
          <p:cNvPr id="30" name="Flowchart: Connector 29"/>
          <p:cNvSpPr/>
          <p:nvPr/>
        </p:nvSpPr>
        <p:spPr bwMode="auto">
          <a:xfrm>
            <a:off x="6835266" y="3967494"/>
            <a:ext cx="365760" cy="316818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B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5531239" y="144065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5531239" y="204593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531239" y="3206692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5531239" y="3811975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/>
          <p:cNvCxnSpPr/>
          <p:nvPr/>
        </p:nvCxnSpPr>
        <p:spPr bwMode="auto">
          <a:xfrm>
            <a:off x="5531239" y="440811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5531239" y="501339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>
            <a:off x="5531239" y="5572229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5531239" y="6223234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7" name="Freeform 26"/>
          <p:cNvSpPr/>
          <p:nvPr/>
        </p:nvSpPr>
        <p:spPr bwMode="auto">
          <a:xfrm>
            <a:off x="4413372" y="2485661"/>
            <a:ext cx="473104" cy="3537418"/>
          </a:xfrm>
          <a:custGeom>
            <a:avLst/>
            <a:gdLst>
              <a:gd name="connsiteX0" fmla="*/ 484632 w 548640"/>
              <a:gd name="connsiteY0" fmla="*/ 3127248 h 3127248"/>
              <a:gd name="connsiteX1" fmla="*/ 0 w 548640"/>
              <a:gd name="connsiteY1" fmla="*/ 3127248 h 3127248"/>
              <a:gd name="connsiteX2" fmla="*/ 18288 w 548640"/>
              <a:gd name="connsiteY2" fmla="*/ 0 h 3127248"/>
              <a:gd name="connsiteX3" fmla="*/ 548640 w 548640"/>
              <a:gd name="connsiteY3" fmla="*/ 0 h 3127248"/>
              <a:gd name="connsiteX0" fmla="*/ 468304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  <a:gd name="connsiteX0" fmla="*/ 517289 w 532312"/>
              <a:gd name="connsiteY0" fmla="*/ 3127248 h 3127248"/>
              <a:gd name="connsiteX1" fmla="*/ 0 w 532312"/>
              <a:gd name="connsiteY1" fmla="*/ 3127248 h 3127248"/>
              <a:gd name="connsiteX2" fmla="*/ 1960 w 532312"/>
              <a:gd name="connsiteY2" fmla="*/ 0 h 3127248"/>
              <a:gd name="connsiteX3" fmla="*/ 532312 w 532312"/>
              <a:gd name="connsiteY3" fmla="*/ 0 h 312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312" h="3127248">
                <a:moveTo>
                  <a:pt x="517289" y="3127248"/>
                </a:moveTo>
                <a:lnTo>
                  <a:pt x="0" y="3127248"/>
                </a:lnTo>
                <a:cubicBezTo>
                  <a:pt x="653" y="2084832"/>
                  <a:pt x="1307" y="1042416"/>
                  <a:pt x="1960" y="0"/>
                </a:cubicBezTo>
                <a:lnTo>
                  <a:pt x="53231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Flowchart: Decision 45"/>
          <p:cNvSpPr>
            <a:spLocks/>
          </p:cNvSpPr>
          <p:nvPr/>
        </p:nvSpPr>
        <p:spPr bwMode="auto">
          <a:xfrm>
            <a:off x="6358088" y="4560987"/>
            <a:ext cx="1320116" cy="415742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Print?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Flowchart: Decision 46"/>
          <p:cNvSpPr>
            <a:spLocks/>
          </p:cNvSpPr>
          <p:nvPr/>
        </p:nvSpPr>
        <p:spPr bwMode="auto">
          <a:xfrm>
            <a:off x="6384491" y="5402227"/>
            <a:ext cx="1267311" cy="385173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err="1" smtClean="0">
                <a:latin typeface="Arial" charset="0"/>
              </a:rPr>
              <a:t>Eval</a:t>
            </a:r>
            <a:r>
              <a:rPr lang="en-US" sz="1400" i="1" dirty="0" smtClean="0">
                <a:latin typeface="Arial" charset="0"/>
              </a:rPr>
              <a:t>?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8" name="Straight Arrow Connector 47"/>
          <p:cNvCxnSpPr/>
          <p:nvPr/>
        </p:nvCxnSpPr>
        <p:spPr bwMode="auto">
          <a:xfrm>
            <a:off x="7018146" y="4296669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9" name="Straight Arrow Connector 48"/>
          <p:cNvCxnSpPr>
            <a:stCxn id="46" idx="2"/>
            <a:endCxn id="47" idx="0"/>
          </p:cNvCxnSpPr>
          <p:nvPr/>
        </p:nvCxnSpPr>
        <p:spPr bwMode="auto">
          <a:xfrm>
            <a:off x="7018146" y="4976729"/>
            <a:ext cx="1" cy="4254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7018145" y="5800781"/>
            <a:ext cx="1" cy="33061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009" name="Elbow Connector 43008"/>
          <p:cNvCxnSpPr>
            <a:stCxn id="46" idx="3"/>
            <a:endCxn id="11" idx="0"/>
          </p:cNvCxnSpPr>
          <p:nvPr/>
        </p:nvCxnSpPr>
        <p:spPr bwMode="auto">
          <a:xfrm>
            <a:off x="7678204" y="4768858"/>
            <a:ext cx="752791" cy="20787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7" name="Elbow Connector 56"/>
          <p:cNvCxnSpPr/>
          <p:nvPr/>
        </p:nvCxnSpPr>
        <p:spPr bwMode="auto">
          <a:xfrm>
            <a:off x="7650999" y="5597740"/>
            <a:ext cx="752791" cy="207871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3013" name="Rectangle 43012"/>
          <p:cNvSpPr/>
          <p:nvPr/>
        </p:nvSpPr>
        <p:spPr>
          <a:xfrm>
            <a:off x="7688835" y="4466658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688835" y="5345543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533461" y="5800781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33461" y="4931620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017875" y="6225520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4413372" y="5695200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Flowchart: Connector 64"/>
          <p:cNvSpPr/>
          <p:nvPr/>
        </p:nvSpPr>
        <p:spPr bwMode="auto">
          <a:xfrm>
            <a:off x="5348328" y="5259756"/>
            <a:ext cx="365760" cy="316818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B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lowchart: Data 65"/>
          <p:cNvSpPr/>
          <p:nvPr/>
        </p:nvSpPr>
        <p:spPr bwMode="auto">
          <a:xfrm>
            <a:off x="7595761" y="2368140"/>
            <a:ext cx="1428282" cy="523220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Verbose</a:t>
            </a:r>
            <a:br>
              <a:rPr lang="en-US" sz="1400" dirty="0" smtClean="0">
                <a:latin typeface="Arial" charset="0"/>
              </a:rPr>
            </a:br>
            <a:r>
              <a:rPr lang="en-US" sz="1400" dirty="0" smtClean="0">
                <a:latin typeface="Arial" charset="0"/>
              </a:rPr>
              <a:t>Prompt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Flowchart: Data 66"/>
          <p:cNvSpPr/>
          <p:nvPr/>
        </p:nvSpPr>
        <p:spPr bwMode="auto">
          <a:xfrm>
            <a:off x="7018147" y="3051360"/>
            <a:ext cx="1465798" cy="523220"/>
          </a:xfrm>
          <a:prstGeom prst="flowChartInputOutpu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Succinct</a:t>
            </a:r>
            <a:br>
              <a:rPr lang="en-US" sz="1400" dirty="0" smtClean="0">
                <a:latin typeface="Arial" charset="0"/>
              </a:rPr>
            </a:br>
            <a:r>
              <a:rPr lang="en-US" sz="1400" dirty="0" smtClean="0">
                <a:latin typeface="Arial" charset="0"/>
              </a:rPr>
              <a:t>Prompt</a:t>
            </a:r>
            <a:endParaRPr kumimoji="0" lang="en-US" sz="1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Flowchart: Decision 68"/>
          <p:cNvSpPr>
            <a:spLocks/>
          </p:cNvSpPr>
          <p:nvPr/>
        </p:nvSpPr>
        <p:spPr bwMode="auto">
          <a:xfrm>
            <a:off x="6520217" y="1769568"/>
            <a:ext cx="1874565" cy="384562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Verbose?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7457501" y="1504351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2" name="Straight Arrow Connector 71"/>
          <p:cNvCxnSpPr>
            <a:stCxn id="69" idx="2"/>
          </p:cNvCxnSpPr>
          <p:nvPr/>
        </p:nvCxnSpPr>
        <p:spPr bwMode="auto">
          <a:xfrm flipH="1">
            <a:off x="7457499" y="2154130"/>
            <a:ext cx="1" cy="89723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6" name="Rectangle 75"/>
          <p:cNvSpPr/>
          <p:nvPr/>
        </p:nvSpPr>
        <p:spPr>
          <a:xfrm>
            <a:off x="8430995" y="1662097"/>
            <a:ext cx="47756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Y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903557" y="2121850"/>
            <a:ext cx="41389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pitchFamily="34" charset="0"/>
                <a:cs typeface="Arial" pitchFamily="34" charset="0"/>
              </a:rPr>
              <a:t>No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Flowchart: Connector 79"/>
          <p:cNvSpPr/>
          <p:nvPr/>
        </p:nvSpPr>
        <p:spPr bwMode="auto">
          <a:xfrm>
            <a:off x="5348328" y="2864380"/>
            <a:ext cx="365760" cy="37396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A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 bwMode="auto">
          <a:xfrm>
            <a:off x="5531239" y="2608747"/>
            <a:ext cx="0" cy="26431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82" name="Flowchart: Connector 81"/>
          <p:cNvSpPr/>
          <p:nvPr/>
        </p:nvSpPr>
        <p:spPr bwMode="auto">
          <a:xfrm>
            <a:off x="7274620" y="1154565"/>
            <a:ext cx="365760" cy="373960"/>
          </a:xfrm>
          <a:prstGeom prst="flowChartConnector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A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019" name="Elbow Connector 43018"/>
          <p:cNvCxnSpPr/>
          <p:nvPr/>
        </p:nvCxnSpPr>
        <p:spPr bwMode="auto">
          <a:xfrm rot="16200000" flipH="1">
            <a:off x="8333163" y="2023467"/>
            <a:ext cx="406291" cy="283053"/>
          </a:xfrm>
          <a:prstGeom prst="bentConnector3">
            <a:avLst>
              <a:gd name="adj1" fmla="val 1458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8039015" y="3569428"/>
            <a:ext cx="1" cy="26539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2" name="Straight Arrow Connector 91"/>
          <p:cNvCxnSpPr/>
          <p:nvPr/>
        </p:nvCxnSpPr>
        <p:spPr bwMode="auto">
          <a:xfrm flipH="1">
            <a:off x="8669777" y="2862956"/>
            <a:ext cx="1" cy="26539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flipH="1">
            <a:off x="8699903" y="5285467"/>
            <a:ext cx="1" cy="26539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8525749" y="6131398"/>
            <a:ext cx="1" cy="26539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4" name="Rectangle 53"/>
          <p:cNvSpPr/>
          <p:nvPr/>
        </p:nvSpPr>
        <p:spPr>
          <a:xfrm>
            <a:off x="1" y="1093354"/>
            <a:ext cx="408790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Apply </a:t>
            </a:r>
            <a:r>
              <a:rPr lang="en-US" sz="2000" i="1" dirty="0" smtClean="0"/>
              <a:t>algorithmic decomposition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Top-down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 based on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actions performed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Generally </a:t>
            </a:r>
            <a:r>
              <a:rPr lang="en-US" sz="2000" dirty="0"/>
              <a:t>follows a “divide </a:t>
            </a:r>
            <a:r>
              <a:rPr lang="en-US" sz="2000" dirty="0" smtClean="0"/>
              <a:t>&amp; conquer</a:t>
            </a:r>
            <a:r>
              <a:rPr lang="en-US" sz="2000" dirty="0"/>
              <a:t>” strategy based on </a:t>
            </a:r>
            <a:r>
              <a:rPr lang="en-US" sz="2000" dirty="0" smtClean="0"/>
              <a:t>the actions</a:t>
            </a: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i.e</a:t>
            </a:r>
            <a:r>
              <a:rPr lang="en-US" sz="2000" dirty="0"/>
              <a:t>., </a:t>
            </a:r>
            <a:r>
              <a:rPr lang="en-US" sz="2000" dirty="0" smtClean="0"/>
              <a:t>general actions are iteratively/recursively decomposed into </a:t>
            </a:r>
            <a:r>
              <a:rPr lang="en-US" sz="2000" dirty="0"/>
              <a:t>more specific </a:t>
            </a:r>
            <a:r>
              <a:rPr lang="en-US" sz="2000" dirty="0" smtClean="0"/>
              <a:t>ones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760777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94440" y="525463"/>
            <a:ext cx="835510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spcBef>
                <a:spcPts val="600"/>
              </a:spcBef>
              <a:defRPr/>
            </a:pPr>
            <a:r>
              <a:rPr lang="en-US" sz="3200" dirty="0" smtClean="0"/>
              <a:t>Factory Method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9331" y="1172280"/>
            <a:ext cx="8818805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The client becomes more flexible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not specifying the class name of the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class &amp; the details of its creation </a:t>
            </a:r>
          </a:p>
          <a:p>
            <a:pPr marL="290513" indent="-290513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+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Decoupling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The client only depends on the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interface</a:t>
            </a:r>
            <a:endParaRPr lang="en-US" sz="2000" i="1" dirty="0">
              <a:solidFill>
                <a:schemeClr val="bg1">
                  <a:lumMod val="75000"/>
                </a:schemeClr>
              </a:solidFill>
            </a:endParaRPr>
          </a:p>
          <a:p>
            <a:pPr marL="230188" lvl="1" indent="-228600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More classes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Construction of objects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an additional class in some cases</a:t>
            </a:r>
          </a:p>
          <a:p>
            <a:pPr marL="533400" indent="-53340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There are two choices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creator class is abstract &amp; does not implement creation methods (then it must be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subclassed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creator class is concrete &amp; provides a default implementation (then it can be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subclassed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If a factory method can create different variants the method must be provided with a parameter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130636" y="1172280"/>
            <a:ext cx="2618910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Kits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ACE ORB (TAO)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BREW feature phone frameworks</a:t>
            </a:r>
          </a:p>
        </p:txBody>
      </p:sp>
    </p:spTree>
    <p:extLst>
      <p:ext uri="{BB962C8B-B14F-4D97-AF65-F5344CB8AC3E}">
        <p14:creationId xmlns:p14="http://schemas.microsoft.com/office/powerpoint/2010/main" val="2947720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0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3754" y="1152525"/>
            <a:ext cx="8369300" cy="16764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en-US" sz="2000" kern="1200" dirty="0" smtClean="0"/>
              <a:t>Create </a:t>
            </a:r>
            <a:r>
              <a:rPr lang="en-US" sz="2000" kern="1200" dirty="0"/>
              <a:t>families of related objects without specifying subclass names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en-US" sz="2000" kern="1200" dirty="0" smtClean="0"/>
              <a:t>When </a:t>
            </a:r>
            <a:r>
              <a:rPr lang="en-US" sz="2000" kern="1200" dirty="0"/>
              <a:t>clients cannot anticipate groups of classes to instantiate</a:t>
            </a:r>
          </a:p>
        </p:txBody>
      </p:sp>
      <p:sp>
        <p:nvSpPr>
          <p:cNvPr id="9114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0447" y="270827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646769" y="2795471"/>
            <a:ext cx="8418296" cy="4019551"/>
            <a:chOff x="762000" y="3068636"/>
            <a:chExt cx="7242810" cy="2948307"/>
          </a:xfrm>
        </p:grpSpPr>
        <p:pic>
          <p:nvPicPr>
            <p:cNvPr id="85002" name="Picture 10" descr="abs-omt-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0" y="3616643"/>
              <a:ext cx="6348413" cy="240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003" name="Picture 11" descr="abs-omt-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12875" y="3899218"/>
              <a:ext cx="4724400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4" name="Picture 9" descr="abs-omt-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602338" y="3068636"/>
              <a:ext cx="6402472" cy="2043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3435420" y="3173105"/>
            <a:ext cx="1877637" cy="584775"/>
          </a:xfrm>
          <a:prstGeom prst="borderCallout1">
            <a:avLst>
              <a:gd name="adj1" fmla="val 30572"/>
              <a:gd name="adj2" fmla="val 99724"/>
              <a:gd name="adj3" fmla="val 30923"/>
              <a:gd name="adj4" fmla="val 13445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544769" y="3718664"/>
            <a:ext cx="2044877" cy="584775"/>
          </a:xfrm>
          <a:prstGeom prst="borderCallout1">
            <a:avLst>
              <a:gd name="adj1" fmla="val -662"/>
              <a:gd name="adj2" fmla="val 6965"/>
              <a:gd name="adj3" fmla="val -107120"/>
              <a:gd name="adj4" fmla="val 5305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Factory_Impl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230074" y="6094920"/>
            <a:ext cx="2786834" cy="584775"/>
          </a:xfrm>
          <a:prstGeom prst="borderCallout1">
            <a:avLst>
              <a:gd name="adj1" fmla="val -1537"/>
              <a:gd name="adj2" fmla="val 19865"/>
              <a:gd name="adj3" fmla="val -72958"/>
              <a:gd name="adj4" fmla="val 456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Concrete_ET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Command_Factory_Impl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Line Callout 1 16"/>
          <p:cNvSpPr/>
          <p:nvPr/>
        </p:nvSpPr>
        <p:spPr bwMode="auto">
          <a:xfrm>
            <a:off x="5092391" y="4780486"/>
            <a:ext cx="2557346" cy="313932"/>
          </a:xfrm>
          <a:prstGeom prst="borderCallout1">
            <a:avLst>
              <a:gd name="adj1" fmla="val -7884"/>
              <a:gd name="adj2" fmla="val 67640"/>
              <a:gd name="adj3" fmla="val -110609"/>
              <a:gd name="adj4" fmla="val 8488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4572000" y="4599171"/>
            <a:ext cx="3311309" cy="584775"/>
          </a:xfrm>
          <a:prstGeom prst="borderCallout1">
            <a:avLst>
              <a:gd name="adj1" fmla="val 713"/>
              <a:gd name="adj2" fmla="val 27902"/>
              <a:gd name="adj3" fmla="val -28003"/>
              <a:gd name="adj4" fmla="val 3858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</a:t>
            </a:r>
            <a:r>
              <a:rPr lang="en-US" sz="1600" dirty="0" smtClean="0"/>
              <a:t>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Eval_Command</a:t>
            </a:r>
            <a:r>
              <a:rPr lang="en-US" sz="1600" dirty="0"/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Print_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Command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Macro_Command</a:t>
            </a:r>
            <a:r>
              <a:rPr lang="en-US" sz="1600" dirty="0" smtClean="0"/>
              <a:t>, etc</a:t>
            </a:r>
            <a:r>
              <a:rPr lang="en-US" sz="1600" dirty="0"/>
              <a:t>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4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22206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Abstract Factory example in C++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/>
              <a:t>Create families of related objects without specifying subclass </a:t>
            </a:r>
            <a:r>
              <a:rPr lang="en-US" sz="2000" dirty="0" smtClean="0"/>
              <a:t>names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Concrete_ET_Command_Factory_Impl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   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Concrete_ET_Command_Factory_Impl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_["format"]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make_format_command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_["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"]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make_expr_command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_["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"] =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make_eval_command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87320" y="4211206"/>
            <a:ext cx="6028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err="1">
                <a:solidFill>
                  <a:srgbClr val="336699"/>
                </a:solidFill>
              </a:rPr>
              <a:t>s</a:t>
            </a:r>
            <a:r>
              <a:rPr lang="en-US" b="1" dirty="0" err="1" smtClean="0">
                <a:solidFill>
                  <a:srgbClr val="336699"/>
                </a:solidFill>
              </a:rPr>
              <a:t>td</a:t>
            </a:r>
            <a:r>
              <a:rPr lang="en-US" b="1" dirty="0" smtClean="0">
                <a:solidFill>
                  <a:srgbClr val="336699"/>
                </a:solidFill>
              </a:rPr>
              <a:t>::map associating command names to pointer-to-member-function command factories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16200000">
            <a:off x="1280678" y="420345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097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0" y="6350578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252525"/>
            <a:ext cx="9222060" cy="5135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Abstract Factory example in C++</a:t>
            </a:r>
          </a:p>
          <a:p>
            <a:pPr marL="228600" lvl="1" indent="-228600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/>
              <a:t>Create families of related objects without specifying subclass </a:t>
            </a:r>
            <a:r>
              <a:rPr lang="en-US" sz="2000" dirty="0" smtClean="0"/>
              <a:t>names</a:t>
            </a: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Concrete_ET_Command_Factory_Impl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    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ET_Command_Factory_Impl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Concrete_ET_Command_Factory_Impl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_["format"] =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make_format_command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_["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"] =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make_expr_command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command_map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_["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"] =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make_eval_command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FontTx/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virtual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&amp;input)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auto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command_map_.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command_name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(input));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!=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command_map_.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()) {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auto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ptmf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-&gt;second;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return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(this-&gt;*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ptmf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command_parameter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(input));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85067" y="4200225"/>
            <a:ext cx="5339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The primary factory method that creates the designated command based on user input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5400000" flipV="1">
            <a:off x="3471143" y="443212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31629" y="6405008"/>
            <a:ext cx="67647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Dispatch command factory method via returned via map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AutoShape 7"/>
          <p:cNvSpPr>
            <a:spLocks noChangeArrowheads="1"/>
          </p:cNvSpPr>
          <p:nvPr/>
        </p:nvSpPr>
        <p:spPr bwMode="auto">
          <a:xfrm rot="16200000">
            <a:off x="2017299" y="621133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188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95272"/>
            <a:ext cx="5653668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F</a:t>
            </a:r>
            <a:r>
              <a:rPr lang="en-US" sz="2000" i="1" dirty="0" smtClean="0"/>
              <a:t>lexibility</a:t>
            </a:r>
            <a:r>
              <a:rPr lang="en-US" sz="2000" dirty="0" smtClean="0"/>
              <a:t>: Removes type (i.e., subclass)       dependencies from clients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A</a:t>
            </a:r>
            <a:r>
              <a:rPr lang="en-US" sz="2000" i="1" dirty="0" smtClean="0"/>
              <a:t>bstraction &amp; semantic checking</a:t>
            </a:r>
            <a:r>
              <a:rPr lang="en-US" sz="2000" dirty="0" smtClean="0"/>
              <a:t>: Encapsulates product’s composition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/>
              <a:t>Complexity</a:t>
            </a:r>
            <a:r>
              <a:rPr lang="en-US" sz="2000" dirty="0" smtClean="0"/>
              <a:t>: Tedious to extend factory interface to create new products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95272"/>
            <a:ext cx="5653668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Removes type (i.e., subclass)       dependencies from clients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bstraction &amp; semantic checking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Encapsulates product’s composition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Tedious to extend factory interface to create new products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arameterization as a way of controlling interface size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C</a:t>
            </a:r>
            <a:r>
              <a:rPr lang="en-US" sz="2000" dirty="0" smtClean="0"/>
              <a:t>onfiguration with prototypes to determine who creates the factories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A</a:t>
            </a:r>
            <a:r>
              <a:rPr lang="en-US" sz="2000" dirty="0" smtClean="0"/>
              <a:t>bstract factories are essentially groups of factory methods</a:t>
            </a:r>
          </a:p>
        </p:txBody>
      </p:sp>
    </p:spTree>
    <p:extLst>
      <p:ext uri="{BB962C8B-B14F-4D97-AF65-F5344CB8AC3E}">
        <p14:creationId xmlns:p14="http://schemas.microsoft.com/office/powerpoint/2010/main" val="2604235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34471" y="525463"/>
            <a:ext cx="8830235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Abstract Factory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95272"/>
            <a:ext cx="5653668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lexibility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Removes type (i.e., subclass)       dependencies from clients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bstraction &amp; semantic checking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Encapsulates product’s composition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Complexity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Tedious to extend factory interface to create new products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arameterization as a way of controlling interface size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onfiguration with prototypes to determine who creates the factories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bstract factories are essentially groups of factory methods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77415" y="1195272"/>
            <a:ext cx="3066585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34950" marR="0" lvl="1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Kits</a:t>
            </a:r>
          </a:p>
          <a:p>
            <a:pPr marL="234950" marR="0" lvl="1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34950" marR="0" lvl="1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34950" marR="0" lvl="1" indent="-2349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 ACE ORB (TAO)</a:t>
            </a:r>
          </a:p>
        </p:txBody>
      </p:sp>
    </p:spTree>
    <p:extLst>
      <p:ext uri="{BB962C8B-B14F-4D97-AF65-F5344CB8AC3E}">
        <p14:creationId xmlns:p14="http://schemas.microsoft.com/office/powerpoint/2010/main" val="3128271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0" y="63912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09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Command &amp; Factory Patterns</a:t>
            </a:r>
            <a:endParaRPr lang="en-US" sz="3200" dirty="0"/>
          </a:p>
        </p:txBody>
      </p: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292100" y="6419850"/>
            <a:ext cx="8496300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enable extensibility of operations via new factory methods</a:t>
            </a:r>
            <a:endParaRPr lang="en-US" sz="2000" dirty="0"/>
          </a:p>
        </p:txBody>
      </p:sp>
      <p:sp>
        <p:nvSpPr>
          <p:cNvPr id="83" name="Rectangle 82"/>
          <p:cNvSpPr/>
          <p:nvPr/>
        </p:nvSpPr>
        <p:spPr>
          <a:xfrm>
            <a:off x="45964" y="1015378"/>
            <a:ext cx="89456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Abstract Factory </a:t>
            </a:r>
            <a:r>
              <a:rPr lang="en-US" sz="2000" dirty="0" smtClean="0"/>
              <a:t>contains </a:t>
            </a:r>
            <a:r>
              <a:rPr lang="en-US" sz="2000" i="1" dirty="0" smtClean="0"/>
              <a:t>Factory Methods </a:t>
            </a:r>
            <a:r>
              <a:rPr lang="en-US" sz="2000" dirty="0" smtClean="0"/>
              <a:t>that create </a:t>
            </a:r>
            <a:r>
              <a:rPr lang="en-US" sz="2000" i="1" dirty="0" smtClean="0"/>
              <a:t>Command</a:t>
            </a:r>
            <a:r>
              <a:rPr lang="en-US" sz="2000" dirty="0" smtClean="0"/>
              <a:t> objects, which then dictate how users interact with an expression tree processing app</a:t>
            </a:r>
            <a:endParaRPr lang="en-US" sz="2000" dirty="0"/>
          </a:p>
        </p:txBody>
      </p:sp>
      <p:grpSp>
        <p:nvGrpSpPr>
          <p:cNvPr id="86" name="Group 147"/>
          <p:cNvGrpSpPr>
            <a:grpSpLocks/>
          </p:cNvGrpSpPr>
          <p:nvPr/>
        </p:nvGrpSpPr>
        <p:grpSpPr bwMode="auto">
          <a:xfrm>
            <a:off x="737510" y="3611505"/>
            <a:ext cx="7945137" cy="2562552"/>
            <a:chOff x="509" y="2208"/>
            <a:chExt cx="5059" cy="1728"/>
          </a:xfrm>
          <a:solidFill>
            <a:srgbClr val="66CCFF"/>
          </a:solidFill>
        </p:grpSpPr>
        <p:sp>
          <p:nvSpPr>
            <p:cNvPr id="87" name="Rectangle 142"/>
            <p:cNvSpPr>
              <a:spLocks noChangeArrowheads="1"/>
            </p:cNvSpPr>
            <p:nvPr/>
          </p:nvSpPr>
          <p:spPr bwMode="auto">
            <a:xfrm>
              <a:off x="749" y="2208"/>
              <a:ext cx="4819" cy="172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8" name="Text Box 144"/>
            <p:cNvSpPr txBox="1">
              <a:spLocks noChangeArrowheads="1"/>
            </p:cNvSpPr>
            <p:nvPr/>
          </p:nvSpPr>
          <p:spPr bwMode="auto">
            <a:xfrm rot="16200000">
              <a:off x="197" y="2915"/>
              <a:ext cx="842" cy="21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Command</a:t>
              </a:r>
            </a:p>
          </p:txBody>
        </p:sp>
      </p:grpSp>
      <p:sp>
        <p:nvSpPr>
          <p:cNvPr id="90" name="Rectangle 143"/>
          <p:cNvSpPr>
            <a:spLocks noChangeArrowheads="1"/>
          </p:cNvSpPr>
          <p:nvPr/>
        </p:nvSpPr>
        <p:spPr bwMode="auto">
          <a:xfrm>
            <a:off x="2371494" y="1935105"/>
            <a:ext cx="4491038" cy="2362200"/>
          </a:xfrm>
          <a:prstGeom prst="rect">
            <a:avLst/>
          </a:prstGeom>
          <a:solidFill>
            <a:srgbClr val="FF7C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2"/>
          <p:cNvSpPr>
            <a:spLocks noChangeArrowheads="1"/>
          </p:cNvSpPr>
          <p:nvPr/>
        </p:nvSpPr>
        <p:spPr bwMode="auto">
          <a:xfrm>
            <a:off x="4688869" y="2163705"/>
            <a:ext cx="196506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ET_Command_Factory_Impl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2600094" y="2163705"/>
            <a:ext cx="16764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ET_Command_Factory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4" name="AutoShape 4"/>
          <p:cNvCxnSpPr>
            <a:cxnSpLocks noChangeShapeType="1"/>
            <a:stCxn id="93" idx="3"/>
            <a:endCxn id="92" idx="1"/>
          </p:cNvCxnSpPr>
          <p:nvPr/>
        </p:nvCxnSpPr>
        <p:spPr bwMode="auto">
          <a:xfrm>
            <a:off x="4276494" y="2354205"/>
            <a:ext cx="4123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542694" y="2163705"/>
            <a:ext cx="1369771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6"/>
          <p:cNvSpPr>
            <a:spLocks noChangeArrowheads="1"/>
          </p:cNvSpPr>
          <p:nvPr/>
        </p:nvSpPr>
        <p:spPr bwMode="auto">
          <a:xfrm>
            <a:off x="2772166" y="3763905"/>
            <a:ext cx="1335047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7" name="AutoShape 8"/>
          <p:cNvCxnSpPr>
            <a:cxnSpLocks noChangeShapeType="1"/>
            <a:stCxn id="93" idx="2"/>
            <a:endCxn id="96" idx="0"/>
          </p:cNvCxnSpPr>
          <p:nvPr/>
        </p:nvCxnSpPr>
        <p:spPr bwMode="auto">
          <a:xfrm>
            <a:off x="3438294" y="2544705"/>
            <a:ext cx="1396" cy="12192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sp>
        <p:nvSpPr>
          <p:cNvPr id="98" name="Text Box 14"/>
          <p:cNvSpPr txBox="1">
            <a:spLocks noChangeArrowheads="1"/>
          </p:cNvSpPr>
          <p:nvPr/>
        </p:nvSpPr>
        <p:spPr bwMode="auto">
          <a:xfrm>
            <a:off x="2371494" y="3001905"/>
            <a:ext cx="97975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99" name="AutoShape 15"/>
          <p:cNvCxnSpPr>
            <a:cxnSpLocks noChangeShapeType="1"/>
            <a:stCxn id="95" idx="3"/>
            <a:endCxn id="93" idx="1"/>
          </p:cNvCxnSpPr>
          <p:nvPr/>
        </p:nvCxnSpPr>
        <p:spPr bwMode="auto">
          <a:xfrm>
            <a:off x="1912465" y="2354205"/>
            <a:ext cx="68762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101" name="AutoShape 17"/>
          <p:cNvCxnSpPr>
            <a:cxnSpLocks noChangeShapeType="1"/>
          </p:cNvCxnSpPr>
          <p:nvPr/>
        </p:nvCxnSpPr>
        <p:spPr bwMode="auto">
          <a:xfrm flipV="1">
            <a:off x="5698297" y="2544705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02" name="Rectangle 18"/>
          <p:cNvSpPr>
            <a:spLocks noChangeArrowheads="1"/>
          </p:cNvSpPr>
          <p:nvPr/>
        </p:nvSpPr>
        <p:spPr bwMode="auto">
          <a:xfrm>
            <a:off x="5038492" y="3763905"/>
            <a:ext cx="148590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3" name="AutoShape 19"/>
          <p:cNvCxnSpPr>
            <a:cxnSpLocks noChangeShapeType="1"/>
            <a:stCxn id="96" idx="3"/>
            <a:endCxn id="102" idx="1"/>
          </p:cNvCxnSpPr>
          <p:nvPr/>
        </p:nvCxnSpPr>
        <p:spPr bwMode="auto">
          <a:xfrm>
            <a:off x="4107213" y="3954405"/>
            <a:ext cx="93127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104" name="Rectangle 20"/>
          <p:cNvSpPr>
            <a:spLocks noChangeArrowheads="1"/>
          </p:cNvSpPr>
          <p:nvPr/>
        </p:nvSpPr>
        <p:spPr bwMode="auto">
          <a:xfrm>
            <a:off x="3796876" y="5668905"/>
            <a:ext cx="1310445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Format_Command</a:t>
            </a:r>
          </a:p>
        </p:txBody>
      </p:sp>
      <p:sp>
        <p:nvSpPr>
          <p:cNvPr id="105" name="Rectangle 21"/>
          <p:cNvSpPr>
            <a:spLocks noChangeArrowheads="1"/>
          </p:cNvSpPr>
          <p:nvPr/>
        </p:nvSpPr>
        <p:spPr bwMode="auto">
          <a:xfrm>
            <a:off x="5293989" y="56689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Expr_Command</a:t>
            </a:r>
          </a:p>
        </p:txBody>
      </p:sp>
      <p:sp>
        <p:nvSpPr>
          <p:cNvPr id="106" name="Rectangle 22"/>
          <p:cNvSpPr>
            <a:spLocks noChangeArrowheads="1"/>
          </p:cNvSpPr>
          <p:nvPr/>
        </p:nvSpPr>
        <p:spPr bwMode="auto">
          <a:xfrm>
            <a:off x="3133494" y="49831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Print_Command</a:t>
            </a:r>
          </a:p>
        </p:txBody>
      </p:sp>
      <p:sp>
        <p:nvSpPr>
          <p:cNvPr id="107" name="Rectangle 23"/>
          <p:cNvSpPr>
            <a:spLocks noChangeArrowheads="1"/>
          </p:cNvSpPr>
          <p:nvPr/>
        </p:nvSpPr>
        <p:spPr bwMode="auto">
          <a:xfrm>
            <a:off x="6638694" y="56689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Eval_Command</a:t>
            </a:r>
          </a:p>
        </p:txBody>
      </p:sp>
      <p:sp>
        <p:nvSpPr>
          <p:cNvPr id="108" name="Rectangle 24"/>
          <p:cNvSpPr>
            <a:spLocks noChangeArrowheads="1"/>
          </p:cNvSpPr>
          <p:nvPr/>
        </p:nvSpPr>
        <p:spPr bwMode="auto">
          <a:xfrm>
            <a:off x="4581294" y="49831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Set_Command</a:t>
            </a:r>
          </a:p>
        </p:txBody>
      </p:sp>
      <p:sp>
        <p:nvSpPr>
          <p:cNvPr id="109" name="Rectangle 25"/>
          <p:cNvSpPr>
            <a:spLocks noChangeArrowheads="1"/>
          </p:cNvSpPr>
          <p:nvPr/>
        </p:nvSpPr>
        <p:spPr bwMode="auto">
          <a:xfrm>
            <a:off x="5952894" y="49831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Quit_Command</a:t>
            </a:r>
          </a:p>
        </p:txBody>
      </p:sp>
      <p:sp>
        <p:nvSpPr>
          <p:cNvPr id="110" name="Rectangle 26"/>
          <p:cNvSpPr>
            <a:spLocks noChangeArrowheads="1"/>
          </p:cNvSpPr>
          <p:nvPr/>
        </p:nvSpPr>
        <p:spPr bwMode="auto">
          <a:xfrm>
            <a:off x="1533291" y="4983105"/>
            <a:ext cx="129808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Macro_Command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 Box 27"/>
          <p:cNvSpPr txBox="1">
            <a:spLocks noChangeArrowheads="1"/>
          </p:cNvSpPr>
          <p:nvPr/>
        </p:nvSpPr>
        <p:spPr bwMode="auto">
          <a:xfrm>
            <a:off x="2447694" y="3763905"/>
            <a:ext cx="239168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dirty="0">
                <a:latin typeface="Arial" pitchFamily="34" charset="0"/>
                <a:cs typeface="Arial" pitchFamily="34" charset="0"/>
              </a:rPr>
              <a:t>*</a:t>
            </a:r>
          </a:p>
        </p:txBody>
      </p:sp>
      <p:sp>
        <p:nvSpPr>
          <p:cNvPr id="112" name="Rectangle 28"/>
          <p:cNvSpPr>
            <a:spLocks noChangeArrowheads="1"/>
          </p:cNvSpPr>
          <p:nvPr/>
        </p:nvSpPr>
        <p:spPr bwMode="auto">
          <a:xfrm>
            <a:off x="7324494" y="498310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Null_Command</a:t>
            </a:r>
          </a:p>
        </p:txBody>
      </p:sp>
      <p:cxnSp>
        <p:nvCxnSpPr>
          <p:cNvPr id="113" name="AutoShape 29"/>
          <p:cNvCxnSpPr>
            <a:cxnSpLocks noChangeShapeType="1"/>
            <a:stCxn id="104" idx="0"/>
            <a:endCxn id="102" idx="2"/>
          </p:cNvCxnSpPr>
          <p:nvPr/>
        </p:nvCxnSpPr>
        <p:spPr bwMode="auto">
          <a:xfrm rot="5400000" flipH="1" flipV="1">
            <a:off x="4354771" y="4242233"/>
            <a:ext cx="1524000" cy="132934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4" name="AutoShape 30"/>
          <p:cNvCxnSpPr>
            <a:cxnSpLocks noChangeShapeType="1"/>
            <a:stCxn id="105" idx="0"/>
            <a:endCxn id="102" idx="2"/>
          </p:cNvCxnSpPr>
          <p:nvPr/>
        </p:nvCxnSpPr>
        <p:spPr bwMode="auto">
          <a:xfrm rot="16200000" flipV="1">
            <a:off x="5061466" y="4864882"/>
            <a:ext cx="1524000" cy="8404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5" name="AutoShape 31"/>
          <p:cNvCxnSpPr>
            <a:cxnSpLocks noChangeShapeType="1"/>
            <a:stCxn id="110" idx="0"/>
            <a:endCxn id="102" idx="2"/>
          </p:cNvCxnSpPr>
          <p:nvPr/>
        </p:nvCxnSpPr>
        <p:spPr bwMode="auto">
          <a:xfrm rot="5400000" flipH="1" flipV="1">
            <a:off x="3562787" y="2764450"/>
            <a:ext cx="838200" cy="359911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6" name="AutoShape 32"/>
          <p:cNvCxnSpPr>
            <a:cxnSpLocks noChangeShapeType="1"/>
            <a:stCxn id="112" idx="0"/>
            <a:endCxn id="102" idx="2"/>
          </p:cNvCxnSpPr>
          <p:nvPr/>
        </p:nvCxnSpPr>
        <p:spPr bwMode="auto">
          <a:xfrm rot="16200000" flipV="1">
            <a:off x="6419619" y="3506729"/>
            <a:ext cx="838200" cy="211455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7" name="AutoShape 33"/>
          <p:cNvCxnSpPr>
            <a:cxnSpLocks noChangeShapeType="1"/>
            <a:stCxn id="109" idx="0"/>
            <a:endCxn id="102" idx="2"/>
          </p:cNvCxnSpPr>
          <p:nvPr/>
        </p:nvCxnSpPr>
        <p:spPr bwMode="auto">
          <a:xfrm rot="16200000" flipV="1">
            <a:off x="5733819" y="4192529"/>
            <a:ext cx="838200" cy="74295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8" name="AutoShape 34"/>
          <p:cNvCxnSpPr>
            <a:cxnSpLocks noChangeShapeType="1"/>
            <a:stCxn id="108" idx="0"/>
            <a:endCxn id="102" idx="2"/>
          </p:cNvCxnSpPr>
          <p:nvPr/>
        </p:nvCxnSpPr>
        <p:spPr bwMode="auto">
          <a:xfrm rot="5400000" flipH="1" flipV="1">
            <a:off x="5048018" y="4249681"/>
            <a:ext cx="838200" cy="62864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9" name="AutoShape 35"/>
          <p:cNvCxnSpPr>
            <a:cxnSpLocks noChangeShapeType="1"/>
            <a:stCxn id="107" idx="0"/>
            <a:endCxn id="102" idx="2"/>
          </p:cNvCxnSpPr>
          <p:nvPr/>
        </p:nvCxnSpPr>
        <p:spPr bwMode="auto">
          <a:xfrm rot="16200000" flipV="1">
            <a:off x="5733819" y="4192529"/>
            <a:ext cx="1524000" cy="142875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20" name="AutoShape 36"/>
          <p:cNvCxnSpPr>
            <a:cxnSpLocks noChangeShapeType="1"/>
            <a:stCxn id="106" idx="0"/>
            <a:endCxn id="102" idx="2"/>
          </p:cNvCxnSpPr>
          <p:nvPr/>
        </p:nvCxnSpPr>
        <p:spPr bwMode="auto">
          <a:xfrm rot="5400000" flipH="1" flipV="1">
            <a:off x="4324118" y="3525781"/>
            <a:ext cx="838200" cy="207644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21" name="Rectangle 137"/>
          <p:cNvSpPr>
            <a:spLocks noChangeArrowheads="1"/>
          </p:cNvSpPr>
          <p:nvPr/>
        </p:nvSpPr>
        <p:spPr bwMode="auto">
          <a:xfrm>
            <a:off x="7248293" y="2925705"/>
            <a:ext cx="128016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3" name="AutoShape 139"/>
          <p:cNvCxnSpPr>
            <a:cxnSpLocks noChangeShapeType="1"/>
            <a:stCxn id="110" idx="1"/>
            <a:endCxn id="96" idx="1"/>
          </p:cNvCxnSpPr>
          <p:nvPr/>
        </p:nvCxnSpPr>
        <p:spPr bwMode="auto">
          <a:xfrm rot="10800000" flipH="1">
            <a:off x="1533290" y="3954405"/>
            <a:ext cx="1238875" cy="1219200"/>
          </a:xfrm>
          <a:prstGeom prst="bentConnector3">
            <a:avLst>
              <a:gd name="adj1" fmla="val -18452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124" name="Text Box 140"/>
          <p:cNvSpPr txBox="1">
            <a:spLocks noChangeArrowheads="1"/>
          </p:cNvSpPr>
          <p:nvPr/>
        </p:nvSpPr>
        <p:spPr bwMode="auto">
          <a:xfrm>
            <a:off x="1304694" y="4906905"/>
            <a:ext cx="261610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25" name="Isosceles Triangle 124"/>
          <p:cNvSpPr/>
          <p:nvPr/>
        </p:nvSpPr>
        <p:spPr bwMode="auto">
          <a:xfrm>
            <a:off x="5632797" y="2575209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Isosceles Triangle 125"/>
          <p:cNvSpPr/>
          <p:nvPr/>
        </p:nvSpPr>
        <p:spPr bwMode="auto">
          <a:xfrm>
            <a:off x="5638925" y="417287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16"/>
          <p:cNvSpPr>
            <a:spLocks noChangeArrowheads="1"/>
          </p:cNvSpPr>
          <p:nvPr/>
        </p:nvSpPr>
        <p:spPr bwMode="auto">
          <a:xfrm>
            <a:off x="3981887" y="2925705"/>
            <a:ext cx="2672047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Concrete_ET_Command_Factory_Impl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2" name="AutoShape 138"/>
          <p:cNvCxnSpPr>
            <a:cxnSpLocks noChangeShapeType="1"/>
            <a:stCxn id="100" idx="3"/>
            <a:endCxn id="121" idx="1"/>
          </p:cNvCxnSpPr>
          <p:nvPr/>
        </p:nvCxnSpPr>
        <p:spPr bwMode="auto">
          <a:xfrm>
            <a:off x="6653934" y="3116205"/>
            <a:ext cx="59435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47" name="Text Box 145"/>
          <p:cNvSpPr txBox="1">
            <a:spLocks noChangeArrowheads="1"/>
          </p:cNvSpPr>
          <p:nvPr/>
        </p:nvSpPr>
        <p:spPr bwMode="auto">
          <a:xfrm>
            <a:off x="6867985" y="1926206"/>
            <a:ext cx="2146308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Abstract Factory &amp; </a:t>
            </a:r>
            <a:b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Factory Method</a:t>
            </a:r>
            <a:endParaRPr lang="en-US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2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9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097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138873" cy="740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creation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traversal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Commands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C</a:t>
            </a:r>
            <a:r>
              <a:rPr lang="en-US" sz="2000" dirty="0" smtClean="0"/>
              <a:t>ommand ordering protocols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5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9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1" name="Curved Connector 19"/>
          <p:cNvCxnSpPr>
            <a:cxnSpLocks noChangeShapeType="1"/>
            <a:endCxn id="7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2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14" name="Rectangle 30"/>
          <p:cNvSpPr>
            <a:spLocks noChangeArrowheads="1"/>
          </p:cNvSpPr>
          <p:nvPr/>
        </p:nvSpPr>
        <p:spPr bwMode="auto">
          <a:xfrm>
            <a:off x="6663060" y="255031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make_tree()</a:t>
            </a:r>
          </a:p>
        </p:txBody>
      </p:sp>
      <p:sp>
        <p:nvSpPr>
          <p:cNvPr id="15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16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1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1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1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21" name="Curved Connector 2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2" name="Donut 2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2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7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8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</p:spTree>
    <p:extLst>
      <p:ext uri="{BB962C8B-B14F-4D97-AF65-F5344CB8AC3E}">
        <p14:creationId xmlns:p14="http://schemas.microsoft.com/office/powerpoint/2010/main" val="1960212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1093354"/>
            <a:ext cx="4087905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Apply </a:t>
            </a:r>
            <a:r>
              <a:rPr lang="en-US" sz="2000" i="1" dirty="0" smtClean="0"/>
              <a:t>algorithmic decomposition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Top-down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 based on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actions performed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Generally follows a “divide &amp; conquer” strategy based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actions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i.e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general actions are iteratively/recursively decomposed into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more specific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ones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Primary </a:t>
            </a:r>
            <a:r>
              <a:rPr lang="en-US" sz="2000" dirty="0"/>
              <a:t>design </a:t>
            </a:r>
            <a:r>
              <a:rPr lang="en-US" sz="2000" dirty="0" smtClean="0"/>
              <a:t>components </a:t>
            </a:r>
            <a:r>
              <a:rPr lang="en-US" sz="2000" dirty="0"/>
              <a:t>correspond to processing steps </a:t>
            </a:r>
            <a:r>
              <a:rPr lang="en-US" sz="2000" dirty="0" smtClean="0"/>
              <a:t>in execution sequence</a:t>
            </a:r>
          </a:p>
          <a:p>
            <a:pPr marL="690563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.g., C functions</a:t>
            </a:r>
          </a:p>
          <a:p>
            <a:pPr marL="457200" indent="-2333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itchFamily="34" charset="0"/>
              <a:buChar char="•"/>
            </a:pP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222376" y="1127842"/>
            <a:ext cx="4967662" cy="5160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ypedef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verbose);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c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har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read_expr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build_tree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char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process_tree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eval_tree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*root, FILE 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How </a:t>
            </a:r>
            <a:r>
              <a:rPr lang="en-US" sz="3200" i="1" dirty="0" smtClean="0"/>
              <a:t>Not</a:t>
            </a:r>
            <a:r>
              <a:rPr lang="en-US" sz="3200" dirty="0" smtClean="0"/>
              <a:t> to Design an Expression Tree Application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937476" y="2153010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We’ll explore this shortly</a:t>
            </a:r>
            <a:endParaRPr lang="en-US" dirty="0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 flipV="1">
            <a:off x="6102230" y="156619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87906" y="5918897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We’ll explore this shortly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V="1">
            <a:off x="7265037" y="569426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321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7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a Command Protocol Pattern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313591" y="1229913"/>
            <a:ext cx="81342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Ensure user commands are performed in the correct order</a:t>
            </a:r>
            <a:endParaRPr lang="en-US" sz="2000" i="1" dirty="0"/>
          </a:p>
        </p:txBody>
      </p:sp>
      <p:grpSp>
        <p:nvGrpSpPr>
          <p:cNvPr id="32" name="Group 144"/>
          <p:cNvGrpSpPr>
            <a:grpSpLocks/>
          </p:cNvGrpSpPr>
          <p:nvPr/>
        </p:nvGrpSpPr>
        <p:grpSpPr bwMode="auto">
          <a:xfrm>
            <a:off x="685799" y="1981200"/>
            <a:ext cx="6907213" cy="3484563"/>
            <a:chOff x="480" y="1248"/>
            <a:chExt cx="4351" cy="2195"/>
          </a:xfrm>
          <a:solidFill>
            <a:srgbClr val="66CCFF"/>
          </a:solidFill>
        </p:grpSpPr>
        <p:sp>
          <p:nvSpPr>
            <p:cNvPr id="33" name="Rectangle 142"/>
            <p:cNvSpPr>
              <a:spLocks noChangeArrowheads="1"/>
            </p:cNvSpPr>
            <p:nvPr/>
          </p:nvSpPr>
          <p:spPr bwMode="auto">
            <a:xfrm>
              <a:off x="480" y="1248"/>
              <a:ext cx="4351" cy="19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 Box 143"/>
            <p:cNvSpPr txBox="1">
              <a:spLocks noChangeArrowheads="1"/>
            </p:cNvSpPr>
            <p:nvPr/>
          </p:nvSpPr>
          <p:spPr bwMode="auto">
            <a:xfrm>
              <a:off x="614" y="3228"/>
              <a:ext cx="45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State</a:t>
              </a:r>
            </a:p>
          </p:txBody>
        </p:sp>
      </p:grp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38200" y="2133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40"/>
          <p:cNvSpPr>
            <a:spLocks noChangeArrowheads="1"/>
          </p:cNvSpPr>
          <p:nvPr/>
        </p:nvSpPr>
        <p:spPr bwMode="auto">
          <a:xfrm>
            <a:off x="3886200" y="2133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AutoShape 41"/>
          <p:cNvCxnSpPr>
            <a:cxnSpLocks noChangeShapeType="1"/>
            <a:stCxn id="35" idx="3"/>
            <a:endCxn id="36" idx="1"/>
          </p:cNvCxnSpPr>
          <p:nvPr/>
        </p:nvCxnSpPr>
        <p:spPr bwMode="auto">
          <a:xfrm>
            <a:off x="2141220" y="2324100"/>
            <a:ext cx="174498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3886200" y="280147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Uninitialized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44"/>
          <p:cNvSpPr>
            <a:spLocks noChangeArrowheads="1"/>
          </p:cNvSpPr>
          <p:nvPr/>
        </p:nvSpPr>
        <p:spPr bwMode="auto">
          <a:xfrm>
            <a:off x="165996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Pre_Order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_</a:t>
            </a:r>
          </a:p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Initialized_State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46"/>
          <p:cNvSpPr>
            <a:spLocks noChangeArrowheads="1"/>
          </p:cNvSpPr>
          <p:nvPr/>
        </p:nvSpPr>
        <p:spPr bwMode="auto">
          <a:xfrm>
            <a:off x="3130175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Post_Order_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41" name="AutoShape 47"/>
          <p:cNvCxnSpPr>
            <a:cxnSpLocks noChangeShapeType="1"/>
            <a:stCxn id="38" idx="0"/>
            <a:endCxn id="36" idx="2"/>
          </p:cNvCxnSpPr>
          <p:nvPr/>
        </p:nvCxnSpPr>
        <p:spPr bwMode="auto">
          <a:xfrm flipV="1">
            <a:off x="4537710" y="2514600"/>
            <a:ext cx="0" cy="2868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42" name="AutoShape 48"/>
          <p:cNvCxnSpPr>
            <a:cxnSpLocks noChangeShapeType="1"/>
          </p:cNvCxnSpPr>
          <p:nvPr/>
        </p:nvCxnSpPr>
        <p:spPr bwMode="auto">
          <a:xfrm rot="5400000" flipH="1" flipV="1">
            <a:off x="3187025" y="2324845"/>
            <a:ext cx="475130" cy="222624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43" name="AutoShape 49"/>
          <p:cNvCxnSpPr>
            <a:cxnSpLocks noChangeShapeType="1"/>
          </p:cNvCxnSpPr>
          <p:nvPr/>
        </p:nvCxnSpPr>
        <p:spPr bwMode="auto">
          <a:xfrm rot="5400000" flipH="1" flipV="1">
            <a:off x="3922132" y="3059953"/>
            <a:ext cx="475130" cy="75602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44" name="AutoShape 50"/>
          <p:cNvCxnSpPr>
            <a:cxnSpLocks noChangeShapeType="1"/>
            <a:stCxn id="39" idx="0"/>
            <a:endCxn id="61" idx="2"/>
          </p:cNvCxnSpPr>
          <p:nvPr/>
        </p:nvCxnSpPr>
        <p:spPr bwMode="auto">
          <a:xfrm flipV="1">
            <a:off x="2311470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45" name="AutoShape 51"/>
          <p:cNvCxnSpPr>
            <a:cxnSpLocks noChangeShapeType="1"/>
            <a:stCxn id="40" idx="0"/>
            <a:endCxn id="62" idx="2"/>
          </p:cNvCxnSpPr>
          <p:nvPr/>
        </p:nvCxnSpPr>
        <p:spPr bwMode="auto">
          <a:xfrm flipV="1">
            <a:off x="3781685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46" name="Rectangle 53"/>
          <p:cNvSpPr>
            <a:spLocks noChangeArrowheads="1"/>
          </p:cNvSpPr>
          <p:nvPr/>
        </p:nvSpPr>
        <p:spPr bwMode="auto">
          <a:xfrm>
            <a:off x="462280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47" name="AutoShape 54"/>
          <p:cNvCxnSpPr>
            <a:cxnSpLocks noChangeShapeType="1"/>
            <a:stCxn id="46" idx="0"/>
            <a:endCxn id="63" idx="2"/>
          </p:cNvCxnSpPr>
          <p:nvPr/>
        </p:nvCxnSpPr>
        <p:spPr bwMode="auto">
          <a:xfrm flipV="1">
            <a:off x="5274310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48" name="AutoShape 55"/>
          <p:cNvCxnSpPr>
            <a:cxnSpLocks noChangeShapeType="1"/>
          </p:cNvCxnSpPr>
          <p:nvPr/>
        </p:nvCxnSpPr>
        <p:spPr bwMode="auto">
          <a:xfrm rot="16200000" flipV="1">
            <a:off x="4668445" y="3069665"/>
            <a:ext cx="475130" cy="736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49" name="Rectangle 57"/>
          <p:cNvSpPr>
            <a:spLocks noChangeArrowheads="1"/>
          </p:cNvSpPr>
          <p:nvPr/>
        </p:nvSpPr>
        <p:spPr bwMode="auto">
          <a:xfrm>
            <a:off x="608405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Level_Order_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50" name="AutoShape 58"/>
          <p:cNvCxnSpPr>
            <a:cxnSpLocks noChangeShapeType="1"/>
          </p:cNvCxnSpPr>
          <p:nvPr/>
        </p:nvCxnSpPr>
        <p:spPr bwMode="auto">
          <a:xfrm flipV="1">
            <a:off x="6744525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51" name="AutoShape 59"/>
          <p:cNvCxnSpPr>
            <a:cxnSpLocks noChangeShapeType="1"/>
          </p:cNvCxnSpPr>
          <p:nvPr/>
        </p:nvCxnSpPr>
        <p:spPr bwMode="auto">
          <a:xfrm rot="16200000" flipV="1">
            <a:off x="5399070" y="2339040"/>
            <a:ext cx="475130" cy="219785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52" name="Rectangle 137"/>
          <p:cNvSpPr>
            <a:spLocks noChangeArrowheads="1"/>
          </p:cNvSpPr>
          <p:nvPr/>
        </p:nvSpPr>
        <p:spPr bwMode="auto">
          <a:xfrm>
            <a:off x="6248400" y="54102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3" name="AutoShape 139"/>
          <p:cNvCxnSpPr>
            <a:cxnSpLocks noChangeShapeType="1"/>
            <a:stCxn id="46" idx="2"/>
            <a:endCxn id="52" idx="1"/>
          </p:cNvCxnSpPr>
          <p:nvPr/>
        </p:nvCxnSpPr>
        <p:spPr bwMode="auto">
          <a:xfrm rot="16200000" flipH="1">
            <a:off x="5323205" y="4675505"/>
            <a:ext cx="876300" cy="97409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sp>
        <p:nvSpPr>
          <p:cNvPr id="54" name="Text Box 140"/>
          <p:cNvSpPr txBox="1">
            <a:spLocks noChangeArrowheads="1"/>
          </p:cNvSpPr>
          <p:nvPr/>
        </p:nvSpPr>
        <p:spPr bwMode="auto">
          <a:xfrm>
            <a:off x="5257800" y="5334000"/>
            <a:ext cx="816249" cy="24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&lt;&lt; use &gt;&gt;</a:t>
            </a:r>
          </a:p>
        </p:txBody>
      </p:sp>
      <p:sp>
        <p:nvSpPr>
          <p:cNvPr id="55" name="Isosceles Triangle 54"/>
          <p:cNvSpPr/>
          <p:nvPr/>
        </p:nvSpPr>
        <p:spPr bwMode="auto">
          <a:xfrm>
            <a:off x="4466273" y="253253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Isosceles Triangle 55"/>
          <p:cNvSpPr/>
          <p:nvPr/>
        </p:nvSpPr>
        <p:spPr bwMode="auto">
          <a:xfrm>
            <a:off x="4466273" y="3209291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Isosceles Triangle 56"/>
          <p:cNvSpPr/>
          <p:nvPr/>
        </p:nvSpPr>
        <p:spPr bwMode="auto">
          <a:xfrm>
            <a:off x="2240033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Isosceles Triangle 57"/>
          <p:cNvSpPr/>
          <p:nvPr/>
        </p:nvSpPr>
        <p:spPr bwMode="auto">
          <a:xfrm>
            <a:off x="3710247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5198391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>
            <a:off x="6668605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43"/>
          <p:cNvSpPr>
            <a:spLocks noChangeArrowheads="1"/>
          </p:cNvSpPr>
          <p:nvPr/>
        </p:nvSpPr>
        <p:spPr bwMode="auto">
          <a:xfrm>
            <a:off x="165996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Pre_Order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_</a:t>
            </a:r>
          </a:p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Uninitialized_State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45"/>
          <p:cNvSpPr>
            <a:spLocks noChangeArrowheads="1"/>
          </p:cNvSpPr>
          <p:nvPr/>
        </p:nvSpPr>
        <p:spPr bwMode="auto">
          <a:xfrm>
            <a:off x="3130175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Post_Order_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  <p:sp>
        <p:nvSpPr>
          <p:cNvPr id="63" name="Rectangle 52"/>
          <p:cNvSpPr>
            <a:spLocks noChangeArrowheads="1"/>
          </p:cNvSpPr>
          <p:nvPr/>
        </p:nvSpPr>
        <p:spPr bwMode="auto">
          <a:xfrm>
            <a:off x="462280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  <p:sp>
        <p:nvSpPr>
          <p:cNvPr id="64" name="Rectangle 56"/>
          <p:cNvSpPr>
            <a:spLocks noChangeArrowheads="1"/>
          </p:cNvSpPr>
          <p:nvPr/>
        </p:nvSpPr>
        <p:spPr bwMode="auto">
          <a:xfrm>
            <a:off x="608405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Level_Order_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0" y="63912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 8"/>
          <p:cNvSpPr>
            <a:spLocks noChangeArrowheads="1"/>
          </p:cNvSpPr>
          <p:nvPr/>
        </p:nvSpPr>
        <p:spPr bwMode="auto">
          <a:xfrm>
            <a:off x="72737" y="6431001"/>
            <a:ext cx="8991600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pattern uses design of classes to </a:t>
            </a:r>
            <a:r>
              <a:rPr lang="en-US" sz="2000" dirty="0"/>
              <a:t>explicitly </a:t>
            </a:r>
            <a:r>
              <a:rPr lang="en-US" sz="2000" dirty="0" smtClean="0"/>
              <a:t>order user commands correctly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48635" y="1068696"/>
            <a:ext cx="5383854" cy="3477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[in-order]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[post-order]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print in-order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Error: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ET_State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::print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called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 invalid state</a:t>
            </a:r>
          </a:p>
        </p:txBody>
      </p:sp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Ensuring Correct Command Protocol</a:t>
            </a:r>
          </a:p>
        </p:txBody>
      </p:sp>
      <p:sp>
        <p:nvSpPr>
          <p:cNvPr id="829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79488"/>
            <a:ext cx="3450138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Ensure that users follow the correct protocol when entering commands</a:t>
            </a:r>
          </a:p>
        </p:txBody>
      </p:sp>
      <p:sp>
        <p:nvSpPr>
          <p:cNvPr id="6" name="Line Callout 1 5"/>
          <p:cNvSpPr/>
          <p:nvPr/>
        </p:nvSpPr>
        <p:spPr bwMode="auto">
          <a:xfrm>
            <a:off x="7244733" y="3032280"/>
            <a:ext cx="1244640" cy="646331"/>
          </a:xfrm>
          <a:prstGeom prst="borderCallout1">
            <a:avLst>
              <a:gd name="adj1" fmla="val 62541"/>
              <a:gd name="adj2" fmla="val -644"/>
              <a:gd name="adj3" fmla="val 103024"/>
              <a:gd name="adj4" fmla="val -843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Protocol violation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Ensuring Correct Command Protocol</a:t>
            </a:r>
          </a:p>
        </p:txBody>
      </p:sp>
      <p:sp>
        <p:nvSpPr>
          <p:cNvPr id="8294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79488"/>
            <a:ext cx="3450138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Ensure that users follow the correct protocol when entering commands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Constraints/forces</a:t>
            </a:r>
          </a:p>
          <a:p>
            <a:pPr marL="233363" lvl="1" indent="-233363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Must consider context of previous commands to determine protocol conformance, e.g.,</a:t>
            </a:r>
          </a:p>
          <a:p>
            <a:pPr marL="457200" lvl="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format</a:t>
            </a:r>
            <a:r>
              <a:rPr lang="en-US" dirty="0" smtClean="0"/>
              <a:t> must be called first</a:t>
            </a:r>
          </a:p>
          <a:p>
            <a:pPr marL="457200" lvl="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dirty="0" smtClean="0"/>
              <a:t> must be called before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print</a:t>
            </a:r>
            <a:r>
              <a:rPr lang="en-US" dirty="0" smtClean="0"/>
              <a:t> or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eval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 marL="457200" lvl="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rint</a:t>
            </a:r>
            <a:r>
              <a:rPr lang="en-US" dirty="0" smtClean="0"/>
              <a:t> &amp;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dirty="0" smtClean="0"/>
              <a:t> can be called in any order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48635" y="1068696"/>
            <a:ext cx="5383854" cy="34778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[in-order]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[post-order]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print in-order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Error: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ET_State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::print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called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in invalid state</a:t>
            </a:r>
          </a:p>
        </p:txBody>
      </p:sp>
      <p:sp>
        <p:nvSpPr>
          <p:cNvPr id="10" name="Line Callout 1 9"/>
          <p:cNvSpPr/>
          <p:nvPr/>
        </p:nvSpPr>
        <p:spPr bwMode="auto">
          <a:xfrm>
            <a:off x="7244733" y="3032280"/>
            <a:ext cx="1244640" cy="646331"/>
          </a:xfrm>
          <a:prstGeom prst="borderCallout1">
            <a:avLst>
              <a:gd name="adj1" fmla="val 62541"/>
              <a:gd name="adj2" fmla="val -644"/>
              <a:gd name="adj3" fmla="val 103024"/>
              <a:gd name="adj4" fmla="val -843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Protocol violation</a:t>
            </a:r>
          </a:p>
        </p:txBody>
      </p:sp>
    </p:spTree>
    <p:extLst>
      <p:ext uri="{BB962C8B-B14F-4D97-AF65-F5344CB8AC3E}">
        <p14:creationId xmlns:p14="http://schemas.microsoft.com/office/powerpoint/2010/main" val="397820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44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5475610" y="1123950"/>
            <a:ext cx="1603375" cy="710405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</a:rPr>
              <a:t>format()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39195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4135759" y="2740426"/>
            <a:ext cx="1603376" cy="99108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96081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>
                <a:solidFill>
                  <a:srgbClr val="FF0000"/>
                </a:solidFill>
              </a:rPr>
              <a:t>make_tree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293756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6822859" y="3379975"/>
            <a:ext cx="1603376" cy="991089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352938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Handling user commands </a:t>
            </a:r>
            <a:br>
              <a:rPr lang="en-US" sz="2000" dirty="0" smtClean="0"/>
            </a:br>
            <a:r>
              <a:rPr lang="en-US" sz="2000" dirty="0" smtClean="0"/>
              <a:t>depends </a:t>
            </a:r>
            <a:r>
              <a:rPr lang="en-US" sz="2000" dirty="0"/>
              <a:t>on </a:t>
            </a:r>
            <a:r>
              <a:rPr lang="en-US" sz="2000" dirty="0" smtClean="0"/>
              <a:t>history </a:t>
            </a:r>
            <a:r>
              <a:rPr lang="en-US" sz="2000" dirty="0"/>
              <a:t>of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prior </a:t>
            </a:r>
            <a:r>
              <a:rPr lang="en-US" sz="2000" dirty="0"/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This history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represented </a:t>
            </a:r>
            <a:r>
              <a:rPr lang="en-US" sz="2000" dirty="0"/>
              <a:t>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state machine</a:t>
            </a:r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sp>
        <p:nvSpPr>
          <p:cNvPr id="26" name="Oval 50"/>
          <p:cNvSpPr>
            <a:spLocks noChangeArrowheads="1"/>
          </p:cNvSpPr>
          <p:nvPr/>
        </p:nvSpPr>
        <p:spPr bwMode="auto">
          <a:xfrm>
            <a:off x="4183385" y="5212556"/>
            <a:ext cx="584200" cy="519112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>
            <a:off x="8178263" y="1438082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29" name="Curved Connector 19"/>
          <p:cNvCxnSpPr>
            <a:cxnSpLocks noChangeShapeType="1"/>
            <a:endCxn id="64" idx="0"/>
          </p:cNvCxnSpPr>
          <p:nvPr/>
        </p:nvCxnSpPr>
        <p:spPr bwMode="auto">
          <a:xfrm rot="5400000">
            <a:off x="4856580" y="1749518"/>
            <a:ext cx="1052325" cy="890587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0" name="Curved Connector 20"/>
          <p:cNvCxnSpPr>
            <a:cxnSpLocks noChangeShapeType="1"/>
          </p:cNvCxnSpPr>
          <p:nvPr/>
        </p:nvCxnSpPr>
        <p:spPr bwMode="auto">
          <a:xfrm>
            <a:off x="5386710" y="2890043"/>
            <a:ext cx="1433513" cy="6064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188147" y="1769312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50" name="Rectangle 31"/>
          <p:cNvSpPr>
            <a:spLocks noChangeArrowheads="1"/>
          </p:cNvSpPr>
          <p:nvPr/>
        </p:nvSpPr>
        <p:spPr bwMode="auto">
          <a:xfrm>
            <a:off x="6625688" y="4833164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</a:rPr>
              <a:t>print()</a:t>
            </a:r>
          </a:p>
        </p:txBody>
      </p:sp>
      <p:sp>
        <p:nvSpPr>
          <p:cNvPr id="54" name="Freeform 37"/>
          <p:cNvSpPr>
            <a:spLocks noChangeArrowheads="1"/>
          </p:cNvSpPr>
          <p:nvPr/>
        </p:nvSpPr>
        <p:spPr bwMode="auto">
          <a:xfrm>
            <a:off x="7457538" y="4387055"/>
            <a:ext cx="1053440" cy="123733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886796 w 1287238"/>
              <a:gd name="connsiteY0" fmla="*/ 0 h 1307516"/>
              <a:gd name="connsiteX1" fmla="*/ 1277321 w 1287238"/>
              <a:gd name="connsiteY1" fmla="*/ 466725 h 1307516"/>
              <a:gd name="connsiteX2" fmla="*/ 1083646 w 1287238"/>
              <a:gd name="connsiteY2" fmla="*/ 881063 h 1307516"/>
              <a:gd name="connsiteX3" fmla="*/ 524846 w 1287238"/>
              <a:gd name="connsiteY3" fmla="*/ 1304925 h 1307516"/>
              <a:gd name="connsiteX4" fmla="*/ 29546 w 1287238"/>
              <a:gd name="connsiteY4" fmla="*/ 1027113 h 1307516"/>
              <a:gd name="connsiteX5" fmla="*/ 9702 w 1287238"/>
              <a:gd name="connsiteY5" fmla="*/ 55658 h 1307516"/>
              <a:gd name="connsiteX0" fmla="*/ 878809 w 1279251"/>
              <a:gd name="connsiteY0" fmla="*/ 0 h 1306642"/>
              <a:gd name="connsiteX1" fmla="*/ 1269334 w 1279251"/>
              <a:gd name="connsiteY1" fmla="*/ 466725 h 1306642"/>
              <a:gd name="connsiteX2" fmla="*/ 1075659 w 1279251"/>
              <a:gd name="connsiteY2" fmla="*/ 881063 h 1306642"/>
              <a:gd name="connsiteX3" fmla="*/ 516859 w 1279251"/>
              <a:gd name="connsiteY3" fmla="*/ 1304925 h 1306642"/>
              <a:gd name="connsiteX4" fmla="*/ 21559 w 1279251"/>
              <a:gd name="connsiteY4" fmla="*/ 1027113 h 1306642"/>
              <a:gd name="connsiteX5" fmla="*/ 121070 w 1279251"/>
              <a:gd name="connsiteY5" fmla="*/ 595378 h 1306642"/>
              <a:gd name="connsiteX6" fmla="*/ 1715 w 1279251"/>
              <a:gd name="connsiteY6" fmla="*/ 55658 h 1306642"/>
              <a:gd name="connsiteX0" fmla="*/ 877094 w 1277536"/>
              <a:gd name="connsiteY0" fmla="*/ 0 h 1312900"/>
              <a:gd name="connsiteX1" fmla="*/ 1267619 w 1277536"/>
              <a:gd name="connsiteY1" fmla="*/ 466725 h 1312900"/>
              <a:gd name="connsiteX2" fmla="*/ 1073944 w 1277536"/>
              <a:gd name="connsiteY2" fmla="*/ 881063 h 1312900"/>
              <a:gd name="connsiteX3" fmla="*/ 515144 w 1277536"/>
              <a:gd name="connsiteY3" fmla="*/ 1304925 h 1312900"/>
              <a:gd name="connsiteX4" fmla="*/ 125214 w 1277536"/>
              <a:gd name="connsiteY4" fmla="*/ 1141910 h 1312900"/>
              <a:gd name="connsiteX5" fmla="*/ 119355 w 1277536"/>
              <a:gd name="connsiteY5" fmla="*/ 595378 h 1312900"/>
              <a:gd name="connsiteX6" fmla="*/ 0 w 1277536"/>
              <a:gd name="connsiteY6" fmla="*/ 55658 h 1312900"/>
              <a:gd name="connsiteX0" fmla="*/ 877094 w 1273867"/>
              <a:gd name="connsiteY0" fmla="*/ 0 h 1312899"/>
              <a:gd name="connsiteX1" fmla="*/ 1267619 w 1273867"/>
              <a:gd name="connsiteY1" fmla="*/ 466725 h 1312899"/>
              <a:gd name="connsiteX2" fmla="*/ 1073944 w 1273867"/>
              <a:gd name="connsiteY2" fmla="*/ 881063 h 1312899"/>
              <a:gd name="connsiteX3" fmla="*/ 515144 w 1273867"/>
              <a:gd name="connsiteY3" fmla="*/ 1304925 h 1312899"/>
              <a:gd name="connsiteX4" fmla="*/ 125214 w 1273867"/>
              <a:gd name="connsiteY4" fmla="*/ 1141910 h 1312899"/>
              <a:gd name="connsiteX5" fmla="*/ 119355 w 1273867"/>
              <a:gd name="connsiteY5" fmla="*/ 595378 h 1312899"/>
              <a:gd name="connsiteX6" fmla="*/ 0 w 1273867"/>
              <a:gd name="connsiteY6" fmla="*/ 55658 h 1312899"/>
              <a:gd name="connsiteX0" fmla="*/ 877094 w 1273867"/>
              <a:gd name="connsiteY0" fmla="*/ 0 h 1323698"/>
              <a:gd name="connsiteX1" fmla="*/ 1267619 w 1273867"/>
              <a:gd name="connsiteY1" fmla="*/ 466725 h 1323698"/>
              <a:gd name="connsiteX2" fmla="*/ 1073944 w 1273867"/>
              <a:gd name="connsiteY2" fmla="*/ 881063 h 1323698"/>
              <a:gd name="connsiteX3" fmla="*/ 515144 w 1273867"/>
              <a:gd name="connsiteY3" fmla="*/ 1304925 h 1323698"/>
              <a:gd name="connsiteX4" fmla="*/ 125214 w 1273867"/>
              <a:gd name="connsiteY4" fmla="*/ 1141910 h 1323698"/>
              <a:gd name="connsiteX5" fmla="*/ 119355 w 1273867"/>
              <a:gd name="connsiteY5" fmla="*/ 595378 h 1323698"/>
              <a:gd name="connsiteX6" fmla="*/ 0 w 1273867"/>
              <a:gd name="connsiteY6" fmla="*/ 55658 h 1323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3867" h="1323698">
                <a:moveTo>
                  <a:pt x="877094" y="0"/>
                </a:moveTo>
                <a:cubicBezTo>
                  <a:pt x="1102519" y="124619"/>
                  <a:pt x="1214858" y="238121"/>
                  <a:pt x="1267619" y="466725"/>
                </a:cubicBezTo>
                <a:cubicBezTo>
                  <a:pt x="1300427" y="613569"/>
                  <a:pt x="1199357" y="741363"/>
                  <a:pt x="1073944" y="881063"/>
                </a:cubicBezTo>
                <a:cubicBezTo>
                  <a:pt x="948531" y="1020763"/>
                  <a:pt x="673266" y="1261451"/>
                  <a:pt x="515144" y="1304925"/>
                </a:cubicBezTo>
                <a:cubicBezTo>
                  <a:pt x="357022" y="1348399"/>
                  <a:pt x="196175" y="1325047"/>
                  <a:pt x="125214" y="1141910"/>
                </a:cubicBezTo>
                <a:cubicBezTo>
                  <a:pt x="54253" y="958773"/>
                  <a:pt x="122662" y="757287"/>
                  <a:pt x="119355" y="595378"/>
                </a:cubicBezTo>
                <a:cubicBezTo>
                  <a:pt x="116048" y="433469"/>
                  <a:pt x="2331" y="203010"/>
                  <a:pt x="0" y="55658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wrap="square"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40"/>
          <p:cNvSpPr>
            <a:spLocks noChangeArrowheads="1"/>
          </p:cNvSpPr>
          <p:nvPr/>
        </p:nvSpPr>
        <p:spPr bwMode="auto">
          <a:xfrm>
            <a:off x="8032213" y="5537775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>
                <a:solidFill>
                  <a:srgbClr val="FF0000"/>
                </a:solidFill>
              </a:rPr>
              <a:t>eval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sp>
        <p:nvSpPr>
          <p:cNvPr id="58" name="Rectangle 41"/>
          <p:cNvSpPr>
            <a:spLocks noChangeArrowheads="1"/>
          </p:cNvSpPr>
          <p:nvPr/>
        </p:nvSpPr>
        <p:spPr bwMode="auto">
          <a:xfrm>
            <a:off x="6440978" y="5625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>
                <a:solidFill>
                  <a:srgbClr val="FF0000"/>
                </a:solidFill>
              </a:rPr>
              <a:t>make_tree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59" name="Curved Connector 20"/>
          <p:cNvCxnSpPr>
            <a:cxnSpLocks noChangeShapeType="1"/>
          </p:cNvCxnSpPr>
          <p:nvPr/>
        </p:nvCxnSpPr>
        <p:spPr bwMode="auto">
          <a:xfrm rot="10800000">
            <a:off x="5739136" y="3496468"/>
            <a:ext cx="1081089" cy="58420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0" name="Rectangle 46"/>
          <p:cNvSpPr>
            <a:spLocks noChangeArrowheads="1"/>
          </p:cNvSpPr>
          <p:nvPr/>
        </p:nvSpPr>
        <p:spPr bwMode="auto">
          <a:xfrm>
            <a:off x="5077941" y="3902679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</a:rPr>
              <a:t>format()</a:t>
            </a:r>
          </a:p>
        </p:txBody>
      </p:sp>
      <p:cxnSp>
        <p:nvCxnSpPr>
          <p:cNvPr id="61" name="Curved Connector 60"/>
          <p:cNvCxnSpPr>
            <a:cxnSpLocks noChangeShapeType="1"/>
          </p:cNvCxnSpPr>
          <p:nvPr/>
        </p:nvCxnSpPr>
        <p:spPr bwMode="auto">
          <a:xfrm rot="10800000" flipV="1">
            <a:off x="4807273" y="4387056"/>
            <a:ext cx="2165350" cy="995362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62" name="Donut 61"/>
          <p:cNvSpPr/>
          <p:nvPr/>
        </p:nvSpPr>
        <p:spPr bwMode="auto">
          <a:xfrm>
            <a:off x="4135760" y="5153818"/>
            <a:ext cx="671513" cy="633413"/>
          </a:xfrm>
          <a:prstGeom prst="donut">
            <a:avLst>
              <a:gd name="adj" fmla="val 9945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en-US" i="1">
              <a:latin typeface="Arial" charset="0"/>
            </a:endParaRPr>
          </a:p>
        </p:txBody>
      </p:sp>
      <p:sp>
        <p:nvSpPr>
          <p:cNvPr id="63" name="Rectangle 51"/>
          <p:cNvSpPr>
            <a:spLocks noChangeArrowheads="1"/>
          </p:cNvSpPr>
          <p:nvPr/>
        </p:nvSpPr>
        <p:spPr bwMode="auto">
          <a:xfrm>
            <a:off x="5221610" y="5390356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64" name="Rounded Rectangle 9"/>
          <p:cNvSpPr>
            <a:spLocks noChangeArrowheads="1"/>
          </p:cNvSpPr>
          <p:nvPr/>
        </p:nvSpPr>
        <p:spPr bwMode="auto">
          <a:xfrm>
            <a:off x="4135760" y="2720974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65" name="Rounded Rectangle 7"/>
          <p:cNvSpPr>
            <a:spLocks noChangeArrowheads="1"/>
          </p:cNvSpPr>
          <p:nvPr/>
        </p:nvSpPr>
        <p:spPr bwMode="auto">
          <a:xfrm>
            <a:off x="5475610" y="1119980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66" name="Rounded Rectangle 10"/>
          <p:cNvSpPr>
            <a:spLocks noChangeArrowheads="1"/>
          </p:cNvSpPr>
          <p:nvPr/>
        </p:nvSpPr>
        <p:spPr bwMode="auto">
          <a:xfrm>
            <a:off x="6820223" y="3366293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cxnSp>
        <p:nvCxnSpPr>
          <p:cNvPr id="28" name="Shape 15"/>
          <p:cNvCxnSpPr>
            <a:cxnSpLocks noChangeShapeType="1"/>
          </p:cNvCxnSpPr>
          <p:nvPr/>
        </p:nvCxnSpPr>
        <p:spPr bwMode="auto">
          <a:xfrm rot="10800000">
            <a:off x="7079340" y="1477168"/>
            <a:ext cx="1161276" cy="330200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Rectangle 30"/>
          <p:cNvSpPr>
            <a:spLocks noChangeArrowheads="1"/>
          </p:cNvSpPr>
          <p:nvPr/>
        </p:nvSpPr>
        <p:spPr bwMode="auto">
          <a:xfrm>
            <a:off x="6206957" y="2724238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02138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7"/>
          <p:cNvSpPr>
            <a:spLocks noChangeArrowheads="1"/>
          </p:cNvSpPr>
          <p:nvPr/>
        </p:nvSpPr>
        <p:spPr bwMode="auto">
          <a:xfrm>
            <a:off x="857896" y="2007687"/>
            <a:ext cx="1603375" cy="714375"/>
          </a:xfrm>
          <a:prstGeom prst="roundRect">
            <a:avLst>
              <a:gd name="adj" fmla="val 16667"/>
            </a:avLst>
          </a:prstGeom>
          <a:solidFill>
            <a:srgbClr val="FFFFCC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Uninitialized State</a:t>
            </a:r>
          </a:p>
        </p:txBody>
      </p:sp>
      <p:sp>
        <p:nvSpPr>
          <p:cNvPr id="33" name="Rounded Rectangle 9"/>
          <p:cNvSpPr>
            <a:spLocks noChangeArrowheads="1"/>
          </p:cNvSpPr>
          <p:nvPr/>
        </p:nvSpPr>
        <p:spPr bwMode="auto">
          <a:xfrm>
            <a:off x="3284316" y="1403139"/>
            <a:ext cx="1603375" cy="1022350"/>
          </a:xfrm>
          <a:prstGeom prst="roundRect">
            <a:avLst>
              <a:gd name="adj" fmla="val 16667"/>
            </a:avLst>
          </a:prstGeom>
          <a:solidFill>
            <a:srgbClr val="336699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solidFill>
                  <a:schemeClr val="bg1"/>
                </a:solidFill>
                <a:latin typeface="Arial" pitchFamily="34" charset="0"/>
              </a:rPr>
              <a:t>*_Order_ Uninitialized State</a:t>
            </a:r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1638801" y="3226307"/>
            <a:ext cx="477838" cy="485775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5" name="Shape 15"/>
          <p:cNvCxnSpPr>
            <a:cxnSpLocks noChangeShapeType="1"/>
            <a:stCxn id="34" idx="2"/>
          </p:cNvCxnSpPr>
          <p:nvPr/>
        </p:nvCxnSpPr>
        <p:spPr bwMode="auto">
          <a:xfrm rot="10800000">
            <a:off x="983165" y="2722063"/>
            <a:ext cx="655636" cy="747132"/>
          </a:xfrm>
          <a:prstGeom prst="curvedConnector2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6" name="Curved Connector 19"/>
          <p:cNvCxnSpPr>
            <a:cxnSpLocks noChangeShapeType="1"/>
          </p:cNvCxnSpPr>
          <p:nvPr/>
        </p:nvCxnSpPr>
        <p:spPr bwMode="auto">
          <a:xfrm flipV="1">
            <a:off x="2458670" y="2200208"/>
            <a:ext cx="843827" cy="45056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7" name="Curved Connector 20"/>
          <p:cNvCxnSpPr>
            <a:cxnSpLocks noChangeShapeType="1"/>
          </p:cNvCxnSpPr>
          <p:nvPr/>
        </p:nvCxnSpPr>
        <p:spPr bwMode="auto">
          <a:xfrm>
            <a:off x="4887691" y="1525446"/>
            <a:ext cx="2119319" cy="52582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8" name="Rectangle 23"/>
          <p:cNvSpPr>
            <a:spLocks noChangeArrowheads="1"/>
          </p:cNvSpPr>
          <p:nvPr/>
        </p:nvSpPr>
        <p:spPr bwMode="auto">
          <a:xfrm>
            <a:off x="2559762" y="2630637"/>
            <a:ext cx="1033463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sp>
        <p:nvSpPr>
          <p:cNvPr id="39" name="Rectangle 30"/>
          <p:cNvSpPr>
            <a:spLocks noChangeArrowheads="1"/>
          </p:cNvSpPr>
          <p:nvPr/>
        </p:nvSpPr>
        <p:spPr bwMode="auto">
          <a:xfrm>
            <a:off x="6052922" y="1403139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sp>
        <p:nvSpPr>
          <p:cNvPr id="40" name="Rectangle 31"/>
          <p:cNvSpPr>
            <a:spLocks noChangeArrowheads="1"/>
          </p:cNvSpPr>
          <p:nvPr/>
        </p:nvSpPr>
        <p:spPr bwMode="auto">
          <a:xfrm>
            <a:off x="7626712" y="3000596"/>
            <a:ext cx="831850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print()</a:t>
            </a:r>
          </a:p>
        </p:txBody>
      </p:sp>
      <p:sp>
        <p:nvSpPr>
          <p:cNvPr id="41" name="Freeform 37"/>
          <p:cNvSpPr>
            <a:spLocks noChangeArrowheads="1"/>
          </p:cNvSpPr>
          <p:nvPr/>
        </p:nvSpPr>
        <p:spPr bwMode="auto">
          <a:xfrm>
            <a:off x="7480082" y="2450242"/>
            <a:ext cx="1345624" cy="1308557"/>
          </a:xfrm>
          <a:custGeom>
            <a:avLst/>
            <a:gdLst>
              <a:gd name="T0" fmla="*/ 950915 w 1401762"/>
              <a:gd name="T1" fmla="*/ 0 h 1329267"/>
              <a:gd name="T2" fmla="*/ 1341440 w 1401762"/>
              <a:gd name="T3" fmla="*/ 467840 h 1329267"/>
              <a:gd name="T4" fmla="*/ 1147765 w 1401762"/>
              <a:gd name="T5" fmla="*/ 883168 h 1329267"/>
              <a:gd name="T6" fmla="*/ 588962 w 1401762"/>
              <a:gd name="T7" fmla="*/ 1308043 h 1329267"/>
              <a:gd name="T8" fmla="*/ 93662 w 1401762"/>
              <a:gd name="T9" fmla="*/ 1029567 h 1329267"/>
              <a:gd name="T10" fmla="*/ 26987 w 1401762"/>
              <a:gd name="T11" fmla="*/ 401006 h 132926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1762"/>
              <a:gd name="T19" fmla="*/ 0 h 1329267"/>
              <a:gd name="T20" fmla="*/ 1401762 w 1401762"/>
              <a:gd name="T21" fmla="*/ 1329267 h 1329267"/>
              <a:gd name="connsiteX0" fmla="*/ 923925 w 1354561"/>
              <a:gd name="connsiteY0" fmla="*/ 0 h 1307516"/>
              <a:gd name="connsiteX1" fmla="*/ 1345623 w 1354561"/>
              <a:gd name="connsiteY1" fmla="*/ 487491 h 1307516"/>
              <a:gd name="connsiteX2" fmla="*/ 1120775 w 1354561"/>
              <a:gd name="connsiteY2" fmla="*/ 881063 h 1307516"/>
              <a:gd name="connsiteX3" fmla="*/ 561975 w 1354561"/>
              <a:gd name="connsiteY3" fmla="*/ 1304925 h 1307516"/>
              <a:gd name="connsiteX4" fmla="*/ 66675 w 1354561"/>
              <a:gd name="connsiteY4" fmla="*/ 1027113 h 1307516"/>
              <a:gd name="connsiteX5" fmla="*/ 0 w 1354561"/>
              <a:gd name="connsiteY5" fmla="*/ 400050 h 1307516"/>
              <a:gd name="connsiteX0" fmla="*/ 923925 w 1350856"/>
              <a:gd name="connsiteY0" fmla="*/ 0 h 1307516"/>
              <a:gd name="connsiteX1" fmla="*/ 1345623 w 1350856"/>
              <a:gd name="connsiteY1" fmla="*/ 487491 h 1307516"/>
              <a:gd name="connsiteX2" fmla="*/ 1120775 w 1350856"/>
              <a:gd name="connsiteY2" fmla="*/ 881063 h 1307516"/>
              <a:gd name="connsiteX3" fmla="*/ 561975 w 1350856"/>
              <a:gd name="connsiteY3" fmla="*/ 1304925 h 1307516"/>
              <a:gd name="connsiteX4" fmla="*/ 66675 w 1350856"/>
              <a:gd name="connsiteY4" fmla="*/ 1027113 h 1307516"/>
              <a:gd name="connsiteX5" fmla="*/ 0 w 1350856"/>
              <a:gd name="connsiteY5" fmla="*/ 400050 h 1307516"/>
              <a:gd name="connsiteX0" fmla="*/ 923925 w 1345623"/>
              <a:gd name="connsiteY0" fmla="*/ 0 h 1307516"/>
              <a:gd name="connsiteX1" fmla="*/ 1345623 w 1345623"/>
              <a:gd name="connsiteY1" fmla="*/ 487491 h 1307516"/>
              <a:gd name="connsiteX2" fmla="*/ 1120775 w 1345623"/>
              <a:gd name="connsiteY2" fmla="*/ 881063 h 1307516"/>
              <a:gd name="connsiteX3" fmla="*/ 561975 w 1345623"/>
              <a:gd name="connsiteY3" fmla="*/ 1304925 h 1307516"/>
              <a:gd name="connsiteX4" fmla="*/ 66675 w 1345623"/>
              <a:gd name="connsiteY4" fmla="*/ 1027113 h 1307516"/>
              <a:gd name="connsiteX5" fmla="*/ 0 w 1345623"/>
              <a:gd name="connsiteY5" fmla="*/ 400050 h 130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5623" h="1307516">
                <a:moveTo>
                  <a:pt x="923925" y="0"/>
                </a:moveTo>
                <a:cubicBezTo>
                  <a:pt x="1149350" y="124619"/>
                  <a:pt x="1291648" y="155795"/>
                  <a:pt x="1345623" y="487491"/>
                </a:cubicBezTo>
                <a:cubicBezTo>
                  <a:pt x="1295303" y="727779"/>
                  <a:pt x="1251383" y="744824"/>
                  <a:pt x="1120775" y="881063"/>
                </a:cubicBezTo>
                <a:cubicBezTo>
                  <a:pt x="990167" y="1017302"/>
                  <a:pt x="737658" y="1280583"/>
                  <a:pt x="561975" y="1304925"/>
                </a:cubicBezTo>
                <a:cubicBezTo>
                  <a:pt x="386292" y="1329267"/>
                  <a:pt x="160338" y="1177926"/>
                  <a:pt x="66675" y="1027113"/>
                </a:cubicBezTo>
                <a:cubicBezTo>
                  <a:pt x="-26987" y="876301"/>
                  <a:pt x="93663" y="547688"/>
                  <a:pt x="0" y="400050"/>
                </a:cubicBezTo>
              </a:path>
            </a:pathLst>
          </a:cu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endParaRPr lang="en-US" i="1">
              <a:latin typeface="Arial" pitchFamily="34" charset="0"/>
            </a:endParaRP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auto">
          <a:xfrm>
            <a:off x="6669736" y="3030774"/>
            <a:ext cx="769938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eval</a:t>
            </a:r>
            <a:r>
              <a:rPr lang="en-US" dirty="0"/>
              <a:t>()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6265291" y="3518984"/>
            <a:ext cx="14414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 err="1"/>
              <a:t>make_tree</a:t>
            </a:r>
            <a:r>
              <a:rPr lang="en-US" dirty="0"/>
              <a:t>()</a:t>
            </a:r>
          </a:p>
        </p:txBody>
      </p:sp>
      <p:cxnSp>
        <p:nvCxnSpPr>
          <p:cNvPr id="45" name="Curved Connector 20"/>
          <p:cNvCxnSpPr>
            <a:cxnSpLocks noChangeShapeType="1"/>
          </p:cNvCxnSpPr>
          <p:nvPr/>
        </p:nvCxnSpPr>
        <p:spPr bwMode="auto">
          <a:xfrm rot="10800000">
            <a:off x="4887692" y="1961215"/>
            <a:ext cx="2119319" cy="494506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46" name="Rectangle 46"/>
          <p:cNvSpPr>
            <a:spLocks noChangeArrowheads="1"/>
          </p:cNvSpPr>
          <p:nvPr/>
        </p:nvSpPr>
        <p:spPr bwMode="auto">
          <a:xfrm>
            <a:off x="4887691" y="2208468"/>
            <a:ext cx="103505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dirty="0"/>
              <a:t>format()</a:t>
            </a:r>
          </a:p>
        </p:txBody>
      </p:sp>
      <p:cxnSp>
        <p:nvCxnSpPr>
          <p:cNvPr id="47" name="Curved Connector 20"/>
          <p:cNvCxnSpPr>
            <a:cxnSpLocks noChangeShapeType="1"/>
          </p:cNvCxnSpPr>
          <p:nvPr/>
        </p:nvCxnSpPr>
        <p:spPr bwMode="auto">
          <a:xfrm rot="10800000" flipV="1">
            <a:off x="4599203" y="2716071"/>
            <a:ext cx="2484439" cy="903288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grpSp>
        <p:nvGrpSpPr>
          <p:cNvPr id="48" name="Group 47"/>
          <p:cNvGrpSpPr/>
          <p:nvPr/>
        </p:nvGrpSpPr>
        <p:grpSpPr>
          <a:xfrm>
            <a:off x="3888001" y="3277252"/>
            <a:ext cx="671513" cy="633413"/>
            <a:chOff x="3473450" y="5200650"/>
            <a:chExt cx="671513" cy="633413"/>
          </a:xfrm>
        </p:grpSpPr>
        <p:sp>
          <p:nvSpPr>
            <p:cNvPr id="49" name="Oval 50"/>
            <p:cNvSpPr>
              <a:spLocks noChangeArrowheads="1"/>
            </p:cNvSpPr>
            <p:nvPr/>
          </p:nvSpPr>
          <p:spPr bwMode="auto">
            <a:xfrm>
              <a:off x="3521075" y="5259388"/>
              <a:ext cx="584200" cy="519112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</a:pPr>
              <a:endParaRPr lang="en-US" i="1">
                <a:latin typeface="Arial" pitchFamily="34" charset="0"/>
              </a:endParaRPr>
            </a:p>
          </p:txBody>
        </p:sp>
        <p:sp>
          <p:nvSpPr>
            <p:cNvPr id="51" name="Donut 50"/>
            <p:cNvSpPr/>
            <p:nvPr/>
          </p:nvSpPr>
          <p:spPr bwMode="auto">
            <a:xfrm>
              <a:off x="3473450" y="5200650"/>
              <a:ext cx="671513" cy="633413"/>
            </a:xfrm>
            <a:prstGeom prst="donut">
              <a:avLst>
                <a:gd name="adj" fmla="val 9945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endParaRPr lang="en-US" i="1">
                <a:latin typeface="Arial" charset="0"/>
              </a:endParaRPr>
            </a:p>
          </p:txBody>
        </p: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639682" y="3134523"/>
            <a:ext cx="747713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/>
              <a:t>quit()</a:t>
            </a:r>
          </a:p>
        </p:txBody>
      </p:sp>
      <p:sp>
        <p:nvSpPr>
          <p:cNvPr id="53" name="Rounded Rectangle 10"/>
          <p:cNvSpPr>
            <a:spLocks noChangeArrowheads="1"/>
          </p:cNvSpPr>
          <p:nvPr/>
        </p:nvSpPr>
        <p:spPr bwMode="auto">
          <a:xfrm>
            <a:off x="7007010" y="1831040"/>
            <a:ext cx="1603375" cy="1020763"/>
          </a:xfrm>
          <a:prstGeom prst="roundRect">
            <a:avLst>
              <a:gd name="adj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>
                <a:latin typeface="Arial" pitchFamily="34" charset="0"/>
              </a:rPr>
              <a:t>*_Order_ Initialized State</a:t>
            </a:r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4295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smtClean="0"/>
              <a:t>Solution: Encapsulate Command History as States	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0" y="638175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6"/>
          <p:cNvSpPr>
            <a:spLocks noChangeArrowheads="1"/>
          </p:cNvSpPr>
          <p:nvPr/>
        </p:nvSpPr>
        <p:spPr bwMode="auto">
          <a:xfrm>
            <a:off x="171450" y="6427886"/>
            <a:ext cx="881618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2000" dirty="0" smtClean="0"/>
              <a:t> also encapsulates </a:t>
            </a:r>
            <a:r>
              <a:rPr lang="en-US" sz="2000" dirty="0"/>
              <a:t>variability &amp; </a:t>
            </a:r>
            <a:r>
              <a:rPr lang="en-US" sz="2000" dirty="0" smtClean="0"/>
              <a:t>simplifies </a:t>
            </a:r>
            <a:r>
              <a:rPr lang="en-US" sz="2000" dirty="0"/>
              <a:t>memory management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6809" y="1298864"/>
            <a:ext cx="8554731" cy="2951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37" y="1013825"/>
            <a:ext cx="6089072" cy="1991015"/>
          </a:xfrm>
          <a:prstGeom prst="rect">
            <a:avLst/>
          </a:prstGeom>
        </p:spPr>
      </p:pic>
      <p:sp>
        <p:nvSpPr>
          <p:cNvPr id="44" name="Rectangle 5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44998"/>
            <a:ext cx="9143999" cy="2664556"/>
          </a:xfrm>
        </p:spPr>
        <p:txBody>
          <a:bodyPr/>
          <a:lstStyle/>
          <a:p>
            <a:pPr marL="233363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Handling user commands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depends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history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prior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commands</a:t>
            </a:r>
          </a:p>
          <a:p>
            <a:pPr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This history can be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represented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 machine</a:t>
            </a:r>
          </a:p>
          <a:p>
            <a:pPr marL="228600" lvl="1" indent="-228600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The state machine can be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encoded </a:t>
            </a:r>
            <a:r>
              <a:rPr lang="en-US" sz="2000" dirty="0"/>
              <a:t>using various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subclasses </a:t>
            </a:r>
            <a:r>
              <a:rPr lang="en-US" sz="2000" dirty="0"/>
              <a:t>that enforce the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correct </a:t>
            </a:r>
            <a:r>
              <a:rPr lang="en-US" sz="2000" dirty="0"/>
              <a:t>protocol for user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commands </a:t>
            </a:r>
            <a:endParaRPr lang="en-US" sz="2000" dirty="0"/>
          </a:p>
          <a:p>
            <a:pPr marL="409575" lvl="1" indent="-233363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762" y="3297885"/>
            <a:ext cx="6408173" cy="306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157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 rot="5400000" flipH="1" flipV="1">
            <a:off x="3500807" y="551497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35352" y="1613282"/>
            <a:ext cx="1515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Type tag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99974" y="2435682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Reference count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2019201" y="247840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75781" y="5760798"/>
            <a:ext cx="133081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36699"/>
                </a:solidFill>
              </a:rPr>
              <a:t>Node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child(</a:t>
            </a:r>
            <a:r>
              <a:rPr lang="en-US" b="1" dirty="0" err="1" smtClean="0">
                <a:solidFill>
                  <a:srgbClr val="336699"/>
                </a:solidFill>
              </a:rPr>
              <a:t>ren</a:t>
            </a:r>
            <a:r>
              <a:rPr lang="en-US" b="1" dirty="0" smtClean="0">
                <a:solidFill>
                  <a:srgbClr val="336699"/>
                </a:solidFill>
              </a:rPr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880328" y="3171478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Node value</a:t>
            </a:r>
            <a:endParaRPr lang="en-US" dirty="0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rot="5400000">
            <a:off x="4110037" y="175798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Left Arrow 19"/>
          <p:cNvSpPr/>
          <p:nvPr/>
        </p:nvSpPr>
        <p:spPr bwMode="auto">
          <a:xfrm>
            <a:off x="2151331" y="321420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773" y="1015250"/>
            <a:ext cx="89916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</a:t>
            </a:r>
            <a:r>
              <a:rPr lang="en-US" sz="2000" dirty="0" smtClean="0"/>
              <a:t>algorithmic decomposition for </a:t>
            </a:r>
            <a:r>
              <a:rPr lang="en-US" sz="2000" dirty="0"/>
              <a:t>implementing expression trees </a:t>
            </a:r>
            <a:r>
              <a:rPr lang="en-US" sz="2000" dirty="0" smtClean="0"/>
              <a:t>would use a </a:t>
            </a:r>
            <a:r>
              <a:rPr lang="en-US" sz="2000" dirty="0"/>
              <a:t>C </a:t>
            </a:r>
            <a:r>
              <a:rPr lang="en-US" sz="2000" dirty="0" err="1"/>
              <a:t>struct</a:t>
            </a:r>
            <a:r>
              <a:rPr lang="en-US" sz="2000" dirty="0"/>
              <a:t>/union to represent the main data </a:t>
            </a:r>
            <a:r>
              <a:rPr lang="en-US" sz="2000" dirty="0" smtClean="0"/>
              <a:t>structure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NUM, UNARY, BINARY } tag_;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short use_;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char op_[2];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num_;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num_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o.num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op_  o.op_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*unary_;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*l_,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*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r_;} binary_;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unary_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c.unary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binary_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c.binary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 </a:t>
            </a:r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30198815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 animBg="1"/>
      <p:bldP spid="2" grpId="0"/>
      <p:bldP spid="15" grpId="0"/>
      <p:bldP spid="17" grpId="0" animBg="1"/>
      <p:bldP spid="20" grpId="0" animBg="1"/>
    </p:bld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ET_Context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1052513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Interface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used </a:t>
            </a:r>
            <a:r>
              <a:rPr lang="en-US" sz="2000" dirty="0">
                <a:latin typeface="+mn-lt"/>
                <a:ea typeface="+mn-ea"/>
                <a:cs typeface="+mn-cs"/>
              </a:rPr>
              <a:t>to ensure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commands </a:t>
            </a:r>
            <a:r>
              <a:rPr lang="en-US" sz="2000" dirty="0">
                <a:latin typeface="+mn-lt"/>
                <a:ea typeface="+mn-ea"/>
                <a:cs typeface="+mn-cs"/>
              </a:rPr>
              <a:t>are invoked according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correct </a:t>
            </a:r>
            <a:r>
              <a:rPr lang="en-US" sz="2000" dirty="0">
                <a:latin typeface="+mn-lt"/>
                <a:ea typeface="+mn-ea"/>
                <a:cs typeface="+mn-cs"/>
              </a:rPr>
              <a:t>protocol</a:t>
            </a:r>
          </a:p>
        </p:txBody>
      </p:sp>
      <p:sp>
        <p:nvSpPr>
          <p:cNvPr id="86020" name="Rectangle 5"/>
          <p:cNvSpPr>
            <a:spLocks noChangeArrowheads="1"/>
          </p:cNvSpPr>
          <p:nvPr/>
        </p:nvSpPr>
        <p:spPr bwMode="auto">
          <a:xfrm>
            <a:off x="7805" y="1835034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205994" y="4971583"/>
            <a:ext cx="8721725" cy="170816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ensuring that expression tree commands are invoked according to the correct protocol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The implementations—&amp; correct functioning—of the expression tree commands can vary depending on the requested operations &amp; the current state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575051"/>
              </p:ext>
            </p:extLst>
          </p:nvPr>
        </p:nvGraphicFramePr>
        <p:xfrm>
          <a:off x="-66906" y="2062617"/>
          <a:ext cx="9153711" cy="2743200"/>
        </p:xfrm>
        <a:graphic>
          <a:graphicData uri="http://schemas.openxmlformats.org/drawingml/2006/table">
            <a:tbl>
              <a:tblPr/>
              <a:tblGrid>
                <a:gridCol w="2843560"/>
                <a:gridCol w="6310151"/>
              </a:tblGrid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format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new_format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  <a:prstDash val="soli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make_tree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&amp;expression)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print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&amp;format)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evaluate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::string &amp;format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4922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ET_State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state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state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ET_State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new_state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Expression_Tree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700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Expression_Tree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&amp;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new_tree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3277423" y="1491006"/>
            <a:ext cx="5611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These methods correspond to user commands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 flipV="1">
            <a:off x="2805456" y="161040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93705" y="3286931"/>
            <a:ext cx="304552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Setter/getter for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ET_State</a:t>
            </a:r>
            <a:r>
              <a:rPr lang="en-US" b="1" dirty="0" smtClean="0">
                <a:solidFill>
                  <a:srgbClr val="336699"/>
                </a:solidFill>
              </a:rPr>
              <a:t> subclasses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3" name="Left Arrow 12"/>
          <p:cNvSpPr/>
          <p:nvPr/>
        </p:nvSpPr>
        <p:spPr bwMode="auto">
          <a:xfrm rot="9973959" flipH="1">
            <a:off x="5298885" y="3585910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6021" grpId="0" animBg="1"/>
      <p:bldP spid="9" grpId="0"/>
      <p:bldP spid="10" grpId="0" animBg="1"/>
      <p:bldP spid="11" grpId="0"/>
      <p:bldP spid="13" grpId="0" animBg="1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ET_State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1052513"/>
            <a:ext cx="9144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en-US" sz="2000" dirty="0"/>
              <a:t>Implementation </a:t>
            </a:r>
            <a:r>
              <a:rPr lang="en-US" sz="2000" dirty="0" smtClean="0"/>
              <a:t>used to define </a:t>
            </a:r>
            <a:r>
              <a:rPr lang="en-US" sz="2000" dirty="0"/>
              <a:t>the various states that affect how users </a:t>
            </a:r>
            <a:r>
              <a:rPr lang="en-US" sz="2000" dirty="0" smtClean="0"/>
              <a:t>commands are </a:t>
            </a:r>
            <a:r>
              <a:rPr lang="en-US" sz="2000" dirty="0"/>
              <a:t>processed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151451"/>
              </p:ext>
            </p:extLst>
          </p:nvPr>
        </p:nvGraphicFramePr>
        <p:xfrm>
          <a:off x="-44604" y="2331365"/>
          <a:ext cx="9144000" cy="2438400"/>
        </p:xfrm>
        <a:graphic>
          <a:graphicData uri="http://schemas.openxmlformats.org/drawingml/2006/table">
            <a:tbl>
              <a:tblPr/>
              <a:tblGrid>
                <a:gridCol w="2219092"/>
                <a:gridCol w="6924908"/>
              </a:tblGrid>
              <a:tr h="247558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format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&amp;context, </a:t>
                      </a:r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new_format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4360">
                <a:tc>
                  <a:txBody>
                    <a:bodyPr/>
                    <a:lstStyle/>
                    <a:p>
                      <a:pPr algn="r"/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make_tree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&amp;context, </a:t>
                      </a:r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&amp;expression)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527">
                <a:tc>
                  <a:txBody>
                    <a:bodyPr/>
                    <a:lstStyle/>
                    <a:p>
                      <a:pPr algn="r"/>
                      <a:r>
                        <a:rPr lang="en-US" sz="2000" b="1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print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&amp;context, </a:t>
                      </a:r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&amp;format)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486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evaluate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ET_Context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&amp;context, </a:t>
                      </a:r>
                      <a:endParaRPr lang="en-US" sz="2000" b="1" dirty="0" smtClean="0">
                        <a:latin typeface="Courier New" pitchFamily="49" charset="0"/>
                        <a:cs typeface="Courier New" pitchFamily="49" charset="0"/>
                      </a:endParaRP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&amp;format)</a:t>
                      </a:r>
                    </a:p>
                  </a:txBody>
                  <a:tcPr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7805" y="1938944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2517294" y="1753789"/>
            <a:ext cx="6792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These methods are delegated from </a:t>
            </a:r>
            <a:r>
              <a:rPr lang="en-US" b="1" dirty="0" err="1" smtClean="0">
                <a:solidFill>
                  <a:srgbClr val="336699"/>
                </a:solidFill>
              </a:rPr>
              <a:t>ET_Context</a:t>
            </a:r>
            <a:r>
              <a:rPr lang="en-US" b="1" dirty="0" smtClean="0">
                <a:solidFill>
                  <a:srgbClr val="336699"/>
                </a:solidFill>
              </a:rPr>
              <a:t> methods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V="1">
            <a:off x="2075636" y="187318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205994" y="4971583"/>
            <a:ext cx="8721725" cy="170816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ensuring that expression tree commands are invoked according to the correct protocol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10000"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The implementations—&amp; correct functioning—of the expression tree commands can vary depending on the requested operations &amp; the current state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6864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5563" y="1058863"/>
            <a:ext cx="8705850" cy="3686175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4950" lvl="1" indent="-234950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Allow an object to alter its behavior when its internal state changes—the object will appear to change </a:t>
            </a:r>
            <a:r>
              <a:rPr lang="en-US" sz="2000" dirty="0" smtClean="0"/>
              <a:t>its class</a:t>
            </a:r>
          </a:p>
          <a:p>
            <a:pPr marL="287338" lvl="1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3363" lvl="1" indent="-233363" eaLnBrk="1" hangingPunct="1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an object must change its behavior at run-time depending on which state it is in </a:t>
            </a:r>
          </a:p>
          <a:p>
            <a:pPr marL="233363" lvl="1" indent="-233363" eaLnBrk="1" hangingPunct="1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several operations have the same large multipart conditional structure that depends on the object's state </a:t>
            </a:r>
          </a:p>
        </p:txBody>
      </p:sp>
      <p:sp>
        <p:nvSpPr>
          <p:cNvPr id="88068" name="Rectangle 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3955121"/>
            <a:ext cx="1463675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110000"/>
              <a:buFont typeface="Wingdings" pitchFamily="2" charset="2"/>
              <a:buNone/>
            </a:pPr>
            <a:r>
              <a:rPr lang="en-US" sz="2000" b="1" dirty="0"/>
              <a:t>Structure</a:t>
            </a:r>
            <a:endParaRPr lang="en-US" sz="2400" b="1" dirty="0"/>
          </a:p>
        </p:txBody>
      </p:sp>
      <p:pic>
        <p:nvPicPr>
          <p:cNvPr id="88069" name="Picture 2" descr="http://ideathinking.com/blog-v2/wp-content/uploads/2007/03/stat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37828" y="3853553"/>
            <a:ext cx="7372357" cy="296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Callout 1 6"/>
          <p:cNvSpPr/>
          <p:nvPr/>
        </p:nvSpPr>
        <p:spPr bwMode="auto">
          <a:xfrm>
            <a:off x="157211" y="5123622"/>
            <a:ext cx="1877637" cy="318229"/>
          </a:xfrm>
          <a:prstGeom prst="borderCallout1">
            <a:avLst>
              <a:gd name="adj1" fmla="val -7973"/>
              <a:gd name="adj2" fmla="val 39741"/>
              <a:gd name="adj3" fmla="val -224880"/>
              <a:gd name="adj4" fmla="val 8753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ET_Context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Line Callout 1 7"/>
          <p:cNvSpPr/>
          <p:nvPr/>
        </p:nvSpPr>
        <p:spPr bwMode="auto">
          <a:xfrm>
            <a:off x="6000750" y="3650134"/>
            <a:ext cx="1685925" cy="318229"/>
          </a:xfrm>
          <a:prstGeom prst="borderCallout1">
            <a:avLst>
              <a:gd name="adj1" fmla="val 104160"/>
              <a:gd name="adj2" fmla="val 38553"/>
              <a:gd name="adj3" fmla="val 160577"/>
              <a:gd name="adj4" fmla="val 720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ET_State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3734807" y="4966656"/>
            <a:ext cx="2944773" cy="313932"/>
          </a:xfrm>
          <a:prstGeom prst="borderCallout1">
            <a:avLst>
              <a:gd name="adj1" fmla="val 79901"/>
              <a:gd name="adj2" fmla="val 86335"/>
              <a:gd name="adj3" fmla="val 254318"/>
              <a:gd name="adj4" fmla="val 11583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dirty="0"/>
          </a:p>
        </p:txBody>
      </p:sp>
      <p:sp>
        <p:nvSpPr>
          <p:cNvPr id="9" name="Line Callout 1 8"/>
          <p:cNvSpPr/>
          <p:nvPr/>
        </p:nvSpPr>
        <p:spPr bwMode="auto">
          <a:xfrm>
            <a:off x="3047149" y="4647788"/>
            <a:ext cx="4067330" cy="830997"/>
          </a:xfrm>
          <a:prstGeom prst="borderCallout1">
            <a:avLst>
              <a:gd name="adj1" fmla="val 101214"/>
              <a:gd name="adj2" fmla="val 23474"/>
              <a:gd name="adj3" fmla="val 179724"/>
              <a:gd name="adj4" fmla="val 378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Uninitialized_State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Pre_Order_Uninitialized_State</a:t>
            </a:r>
            <a:r>
              <a:rPr lang="en-US" sz="1600" dirty="0"/>
              <a:t>,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Pre_Order_Initialized_State</a:t>
            </a:r>
            <a:r>
              <a:rPr lang="en-US" sz="1600" dirty="0"/>
              <a:t>, etc.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9" grpId="0" animBg="1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State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Allows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object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alter its behavior when its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state changes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_Context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&amp;expression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{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state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this, expression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Uninitialized_State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virtual void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tc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::string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{ throw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Invalid_State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("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called in invalid state"); }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...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4210" y="3302482"/>
            <a:ext cx="36881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It’s invalid to call </a:t>
            </a:r>
            <a:r>
              <a:rPr lang="en-US" b="1" dirty="0" err="1" smtClean="0">
                <a:solidFill>
                  <a:srgbClr val="336699"/>
                </a:solidFill>
              </a:rPr>
              <a:t>make_tree</a:t>
            </a:r>
            <a:r>
              <a:rPr lang="en-US" b="1" dirty="0" smtClean="0">
                <a:solidFill>
                  <a:srgbClr val="336699"/>
                </a:solidFill>
              </a:rPr>
              <a:t>() in this state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29496" y="1957622"/>
            <a:ext cx="6914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This method delegates to the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ET_State</a:t>
            </a:r>
            <a:r>
              <a:rPr lang="en-US" b="1" dirty="0" smtClean="0">
                <a:solidFill>
                  <a:srgbClr val="336699"/>
                </a:solidFill>
              </a:rPr>
              <a:t> object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 flipV="1">
            <a:off x="1700945" y="2090107"/>
            <a:ext cx="433388" cy="399104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9" name="AutoShape 7"/>
          <p:cNvSpPr>
            <a:spLocks noChangeArrowheads="1"/>
          </p:cNvSpPr>
          <p:nvPr/>
        </p:nvSpPr>
        <p:spPr bwMode="auto">
          <a:xfrm rot="5400000" flipV="1">
            <a:off x="4194784" y="3447791"/>
            <a:ext cx="433388" cy="399104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194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8" grpId="0" animBg="1"/>
      <p:bldP spid="19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State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Allows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object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alter its behavior when its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state changes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T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_Context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&amp;expression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{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state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_-&gt;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this, expression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In_Order_Uninitialized_State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Uninitialized_State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{ </a:t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virtual void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ET_Interpreter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interp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ET_Interpreter_Context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interp_context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et_context.tree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interp.interpret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interp_context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et_context.state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In_Order_Initialized_State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 flipV="1">
            <a:off x="1700945" y="2090107"/>
            <a:ext cx="433388" cy="399104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5977" y="3883401"/>
            <a:ext cx="69145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Calling </a:t>
            </a:r>
            <a:r>
              <a:rPr lang="en-US" b="1" dirty="0" err="1" smtClean="0">
                <a:solidFill>
                  <a:srgbClr val="336699"/>
                </a:solidFill>
              </a:rPr>
              <a:t>make_tree</a:t>
            </a:r>
            <a:r>
              <a:rPr lang="en-US" b="1" dirty="0" smtClean="0">
                <a:solidFill>
                  <a:srgbClr val="336699"/>
                </a:solidFill>
              </a:rPr>
              <a:t>() in this state initializes expression tree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V="1">
            <a:off x="1629618" y="3984713"/>
            <a:ext cx="433388" cy="399104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87075" y="6439876"/>
            <a:ext cx="3483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Transition to the new state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5400000" flipH="1">
            <a:off x="4547156" y="626967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29496" y="1957622"/>
            <a:ext cx="6914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This method delegates to the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ET_State</a:t>
            </a:r>
            <a:r>
              <a:rPr lang="en-US" b="1" dirty="0" smtClean="0">
                <a:solidFill>
                  <a:srgbClr val="336699"/>
                </a:solidFill>
              </a:rPr>
              <a:t> object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410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6" grpId="0" animBg="1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28725"/>
            <a:ext cx="4716966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It localizes state-specific behavior &amp; partitions behavior for different states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It makes state transitions explicit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State objects can be shared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Can result in lots of subclasses that are hard to understand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28725"/>
            <a:ext cx="4716966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localizes state-specific behavior &amp; partitions behavior for different states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makes state transitions explicit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 objects can be shared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result in lots of subclasses that are hard to understand</a:t>
            </a:r>
          </a:p>
          <a:p>
            <a:pPr marL="533400" indent="-533400" eaLnBrk="1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Who defines state transitions?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Consider using table-based alternatives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Creating &amp; destroying state objects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2168291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28725"/>
            <a:ext cx="4716966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localizes state-specific behavior &amp; partitions behavior for different states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 makes state transitions explicit 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 objects can be shared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result in lots of subclasses that are hard to understand</a:t>
            </a:r>
          </a:p>
          <a:p>
            <a:pPr marL="533400" indent="-533400" eaLnBrk="1" hangingPunct="1">
              <a:spcBef>
                <a:spcPts val="18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 defines state transitions?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Consider using table-based alternatives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Creating &amp; destroying state objects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939990" y="1228725"/>
            <a:ext cx="413733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defRPr/>
            </a:pPr>
            <a:r>
              <a:rPr lang="en-US" sz="2000" dirty="0"/>
              <a:t>The State pattern &amp; its application to TCP connection protocols are characterized </a:t>
            </a:r>
            <a:r>
              <a:rPr lang="en-US" sz="2000" dirty="0" smtClean="0"/>
              <a:t>by Ralph Johnson &amp; Johnny Zweig in their article </a:t>
            </a:r>
            <a:r>
              <a:rPr lang="en-US" sz="2000" dirty="0"/>
              <a:t>“Delegation in C++. Journal of Object-Oriented Programming,” 4(11):22-35, November 1991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&amp;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Hotdraw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drawing tools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>
          <a:xfrm>
            <a:off x="224118" y="525463"/>
            <a:ext cx="8686800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State 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227591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0" y="63912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57" name="Rectangle 14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Summary of State Pattern</a:t>
            </a:r>
            <a:endParaRPr lang="en-US" sz="3200" dirty="0"/>
          </a:p>
        </p:txBody>
      </p: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72737" y="6431001"/>
            <a:ext cx="8991600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pattern uses design of classes to </a:t>
            </a:r>
            <a:r>
              <a:rPr lang="en-US" sz="2000" dirty="0"/>
              <a:t>explicitly </a:t>
            </a:r>
            <a:r>
              <a:rPr lang="en-US" sz="2000" dirty="0" smtClean="0"/>
              <a:t>order user commands correctly</a:t>
            </a:r>
            <a:endParaRPr lang="en-US" sz="2000" dirty="0"/>
          </a:p>
        </p:txBody>
      </p:sp>
      <p:grpSp>
        <p:nvGrpSpPr>
          <p:cNvPr id="32" name="Group 144"/>
          <p:cNvGrpSpPr>
            <a:grpSpLocks/>
          </p:cNvGrpSpPr>
          <p:nvPr/>
        </p:nvGrpSpPr>
        <p:grpSpPr bwMode="auto">
          <a:xfrm>
            <a:off x="685799" y="1981200"/>
            <a:ext cx="6907213" cy="3484563"/>
            <a:chOff x="480" y="1248"/>
            <a:chExt cx="4351" cy="2195"/>
          </a:xfrm>
          <a:solidFill>
            <a:srgbClr val="66CCFF"/>
          </a:solidFill>
        </p:grpSpPr>
        <p:sp>
          <p:nvSpPr>
            <p:cNvPr id="33" name="Rectangle 142"/>
            <p:cNvSpPr>
              <a:spLocks noChangeArrowheads="1"/>
            </p:cNvSpPr>
            <p:nvPr/>
          </p:nvSpPr>
          <p:spPr bwMode="auto">
            <a:xfrm>
              <a:off x="480" y="1248"/>
              <a:ext cx="4351" cy="192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Text Box 143"/>
            <p:cNvSpPr txBox="1">
              <a:spLocks noChangeArrowheads="1"/>
            </p:cNvSpPr>
            <p:nvPr/>
          </p:nvSpPr>
          <p:spPr bwMode="auto">
            <a:xfrm>
              <a:off x="614" y="3228"/>
              <a:ext cx="456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State</a:t>
              </a:r>
            </a:p>
          </p:txBody>
        </p:sp>
      </p:grp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838200" y="2133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40"/>
          <p:cNvSpPr>
            <a:spLocks noChangeArrowheads="1"/>
          </p:cNvSpPr>
          <p:nvPr/>
        </p:nvSpPr>
        <p:spPr bwMode="auto">
          <a:xfrm>
            <a:off x="3886200" y="2133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AutoShape 41"/>
          <p:cNvCxnSpPr>
            <a:cxnSpLocks noChangeShapeType="1"/>
            <a:stCxn id="35" idx="3"/>
            <a:endCxn id="36" idx="1"/>
          </p:cNvCxnSpPr>
          <p:nvPr/>
        </p:nvCxnSpPr>
        <p:spPr bwMode="auto">
          <a:xfrm>
            <a:off x="2141220" y="2324100"/>
            <a:ext cx="174498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8" name="Rectangle 42"/>
          <p:cNvSpPr>
            <a:spLocks noChangeArrowheads="1"/>
          </p:cNvSpPr>
          <p:nvPr/>
        </p:nvSpPr>
        <p:spPr bwMode="auto">
          <a:xfrm>
            <a:off x="3886200" y="280147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Uninitialized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165996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Pre_Order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_</a:t>
            </a:r>
          </a:p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Initialized_State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6"/>
          <p:cNvSpPr>
            <a:spLocks noChangeArrowheads="1"/>
          </p:cNvSpPr>
          <p:nvPr/>
        </p:nvSpPr>
        <p:spPr bwMode="auto">
          <a:xfrm>
            <a:off x="3130175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Post_Order_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43" name="AutoShape 47"/>
          <p:cNvCxnSpPr>
            <a:cxnSpLocks noChangeShapeType="1"/>
            <a:stCxn id="38" idx="0"/>
            <a:endCxn id="36" idx="2"/>
          </p:cNvCxnSpPr>
          <p:nvPr/>
        </p:nvCxnSpPr>
        <p:spPr bwMode="auto">
          <a:xfrm flipV="1">
            <a:off x="4537710" y="2514600"/>
            <a:ext cx="0" cy="2868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44" name="AutoShape 48"/>
          <p:cNvCxnSpPr>
            <a:cxnSpLocks noChangeShapeType="1"/>
          </p:cNvCxnSpPr>
          <p:nvPr/>
        </p:nvCxnSpPr>
        <p:spPr bwMode="auto">
          <a:xfrm rot="5400000" flipH="1" flipV="1">
            <a:off x="3187025" y="2324845"/>
            <a:ext cx="475130" cy="222624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45" name="AutoShape 49"/>
          <p:cNvCxnSpPr>
            <a:cxnSpLocks noChangeShapeType="1"/>
          </p:cNvCxnSpPr>
          <p:nvPr/>
        </p:nvCxnSpPr>
        <p:spPr bwMode="auto">
          <a:xfrm rot="5400000" flipH="1" flipV="1">
            <a:off x="3922132" y="3059953"/>
            <a:ext cx="475130" cy="75602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46" name="AutoShape 50"/>
          <p:cNvCxnSpPr>
            <a:cxnSpLocks noChangeShapeType="1"/>
            <a:stCxn id="40" idx="0"/>
            <a:endCxn id="39" idx="2"/>
          </p:cNvCxnSpPr>
          <p:nvPr/>
        </p:nvCxnSpPr>
        <p:spPr bwMode="auto">
          <a:xfrm flipV="1">
            <a:off x="2311470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47" name="AutoShape 51"/>
          <p:cNvCxnSpPr>
            <a:cxnSpLocks noChangeShapeType="1"/>
            <a:stCxn id="42" idx="0"/>
            <a:endCxn id="41" idx="2"/>
          </p:cNvCxnSpPr>
          <p:nvPr/>
        </p:nvCxnSpPr>
        <p:spPr bwMode="auto">
          <a:xfrm flipV="1">
            <a:off x="3781685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49" name="Rectangle 53"/>
          <p:cNvSpPr>
            <a:spLocks noChangeArrowheads="1"/>
          </p:cNvSpPr>
          <p:nvPr/>
        </p:nvSpPr>
        <p:spPr bwMode="auto">
          <a:xfrm>
            <a:off x="462280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50" name="AutoShape 54"/>
          <p:cNvCxnSpPr>
            <a:cxnSpLocks noChangeShapeType="1"/>
            <a:stCxn id="49" idx="0"/>
            <a:endCxn id="48" idx="2"/>
          </p:cNvCxnSpPr>
          <p:nvPr/>
        </p:nvCxnSpPr>
        <p:spPr bwMode="auto">
          <a:xfrm flipV="1">
            <a:off x="5274310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51" name="AutoShape 55"/>
          <p:cNvCxnSpPr>
            <a:cxnSpLocks noChangeShapeType="1"/>
          </p:cNvCxnSpPr>
          <p:nvPr/>
        </p:nvCxnSpPr>
        <p:spPr bwMode="auto">
          <a:xfrm rot="16200000" flipV="1">
            <a:off x="4668445" y="3069665"/>
            <a:ext cx="475130" cy="7366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53" name="Rectangle 57"/>
          <p:cNvSpPr>
            <a:spLocks noChangeArrowheads="1"/>
          </p:cNvSpPr>
          <p:nvPr/>
        </p:nvSpPr>
        <p:spPr bwMode="auto">
          <a:xfrm>
            <a:off x="6084050" y="43434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Level_Order_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Initialized_State</a:t>
            </a:r>
          </a:p>
        </p:txBody>
      </p:sp>
      <p:cxnSp>
        <p:nvCxnSpPr>
          <p:cNvPr id="54" name="AutoShape 58"/>
          <p:cNvCxnSpPr>
            <a:cxnSpLocks noChangeShapeType="1"/>
          </p:cNvCxnSpPr>
          <p:nvPr/>
        </p:nvCxnSpPr>
        <p:spPr bwMode="auto">
          <a:xfrm flipV="1">
            <a:off x="6744525" y="4038600"/>
            <a:ext cx="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55" name="AutoShape 59"/>
          <p:cNvCxnSpPr>
            <a:cxnSpLocks noChangeShapeType="1"/>
          </p:cNvCxnSpPr>
          <p:nvPr/>
        </p:nvCxnSpPr>
        <p:spPr bwMode="auto">
          <a:xfrm rot="16200000" flipV="1">
            <a:off x="5399070" y="2339040"/>
            <a:ext cx="475130" cy="219785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56" name="Rectangle 137"/>
          <p:cNvSpPr>
            <a:spLocks noChangeArrowheads="1"/>
          </p:cNvSpPr>
          <p:nvPr/>
        </p:nvSpPr>
        <p:spPr bwMode="auto">
          <a:xfrm>
            <a:off x="6248400" y="5410200"/>
            <a:ext cx="1143000" cy="381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ET_Interpreter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AutoShape 139"/>
          <p:cNvCxnSpPr>
            <a:cxnSpLocks noChangeShapeType="1"/>
            <a:stCxn id="49" idx="2"/>
            <a:endCxn id="56" idx="1"/>
          </p:cNvCxnSpPr>
          <p:nvPr/>
        </p:nvCxnSpPr>
        <p:spPr bwMode="auto">
          <a:xfrm rot="16200000" flipH="1">
            <a:off x="5323205" y="4675505"/>
            <a:ext cx="876300" cy="974090"/>
          </a:xfrm>
          <a:prstGeom prst="bentConnector2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 type="arrow" w="med" len="med"/>
          </a:ln>
        </p:spPr>
      </p:cxnSp>
      <p:sp>
        <p:nvSpPr>
          <p:cNvPr id="58" name="Text Box 140"/>
          <p:cNvSpPr txBox="1">
            <a:spLocks noChangeArrowheads="1"/>
          </p:cNvSpPr>
          <p:nvPr/>
        </p:nvSpPr>
        <p:spPr bwMode="auto">
          <a:xfrm>
            <a:off x="5257800" y="5334000"/>
            <a:ext cx="816249" cy="244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&lt;&lt; use &gt;&gt;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13592" y="1172224"/>
            <a:ext cx="77152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State </a:t>
            </a:r>
            <a:r>
              <a:rPr lang="en-US" sz="2000" dirty="0" smtClean="0"/>
              <a:t>ensures user commands are performed in the correct order</a:t>
            </a:r>
            <a:endParaRPr lang="en-US" sz="2000" dirty="0"/>
          </a:p>
        </p:txBody>
      </p:sp>
      <p:sp>
        <p:nvSpPr>
          <p:cNvPr id="60" name="Isosceles Triangle 59"/>
          <p:cNvSpPr/>
          <p:nvPr/>
        </p:nvSpPr>
        <p:spPr bwMode="auto">
          <a:xfrm>
            <a:off x="4466273" y="253253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Isosceles Triangle 60"/>
          <p:cNvSpPr/>
          <p:nvPr/>
        </p:nvSpPr>
        <p:spPr bwMode="auto">
          <a:xfrm>
            <a:off x="4466273" y="3209291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Isosceles Triangle 61"/>
          <p:cNvSpPr/>
          <p:nvPr/>
        </p:nvSpPr>
        <p:spPr bwMode="auto">
          <a:xfrm>
            <a:off x="2240033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Isosceles Triangle 62"/>
          <p:cNvSpPr/>
          <p:nvPr/>
        </p:nvSpPr>
        <p:spPr bwMode="auto">
          <a:xfrm>
            <a:off x="3710247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Isosceles Triangle 63"/>
          <p:cNvSpPr/>
          <p:nvPr/>
        </p:nvSpPr>
        <p:spPr bwMode="auto">
          <a:xfrm>
            <a:off x="5198391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Isosceles Triangle 64"/>
          <p:cNvSpPr/>
          <p:nvPr/>
        </p:nvSpPr>
        <p:spPr bwMode="auto">
          <a:xfrm>
            <a:off x="6668605" y="4052046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43"/>
          <p:cNvSpPr>
            <a:spLocks noChangeArrowheads="1"/>
          </p:cNvSpPr>
          <p:nvPr/>
        </p:nvSpPr>
        <p:spPr bwMode="auto">
          <a:xfrm>
            <a:off x="165996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Pre_Order</a:t>
            </a:r>
            <a:r>
              <a:rPr lang="en-US" sz="1100" dirty="0">
                <a:latin typeface="Arial" pitchFamily="34" charset="0"/>
                <a:cs typeface="Arial" pitchFamily="34" charset="0"/>
              </a:rPr>
              <a:t>_</a:t>
            </a:r>
          </a:p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Uninitialized_State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5"/>
          <p:cNvSpPr>
            <a:spLocks noChangeArrowheads="1"/>
          </p:cNvSpPr>
          <p:nvPr/>
        </p:nvSpPr>
        <p:spPr bwMode="auto">
          <a:xfrm>
            <a:off x="3130175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Post_Order_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  <p:sp>
        <p:nvSpPr>
          <p:cNvPr id="48" name="Rectangle 52"/>
          <p:cNvSpPr>
            <a:spLocks noChangeArrowheads="1"/>
          </p:cNvSpPr>
          <p:nvPr/>
        </p:nvSpPr>
        <p:spPr bwMode="auto">
          <a:xfrm>
            <a:off x="462280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In_Order_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  <p:sp>
        <p:nvSpPr>
          <p:cNvPr id="52" name="Rectangle 56"/>
          <p:cNvSpPr>
            <a:spLocks noChangeArrowheads="1"/>
          </p:cNvSpPr>
          <p:nvPr/>
        </p:nvSpPr>
        <p:spPr bwMode="auto">
          <a:xfrm>
            <a:off x="6084050" y="365760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Level_Order_</a:t>
            </a:r>
          </a:p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Uninitialized_State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10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716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1773" y="1015250"/>
            <a:ext cx="8991600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</a:t>
            </a:r>
            <a:r>
              <a:rPr lang="en-US" sz="2000" dirty="0" smtClean="0"/>
              <a:t>algorithmic decomposition for </a:t>
            </a:r>
            <a:r>
              <a:rPr lang="en-US" sz="2000" dirty="0"/>
              <a:t>implementing expression trees </a:t>
            </a:r>
            <a:r>
              <a:rPr lang="en-US" sz="2000" dirty="0" smtClean="0"/>
              <a:t>would use a </a:t>
            </a:r>
            <a:r>
              <a:rPr lang="en-US" sz="2000" dirty="0"/>
              <a:t>C </a:t>
            </a:r>
            <a:r>
              <a:rPr lang="en-US" sz="2000" dirty="0" err="1"/>
              <a:t>struct</a:t>
            </a:r>
            <a:r>
              <a:rPr lang="en-US" sz="2000" dirty="0"/>
              <a:t>/union to represent the main data </a:t>
            </a:r>
            <a:r>
              <a:rPr lang="en-US" sz="2000" dirty="0" smtClean="0"/>
              <a:t>structure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 NUM, UNARY, BINARY } tag_;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short use_;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char op_[2];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 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#define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o.num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#define op_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o.op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>
                <a:tab pos="4629150" algn="l"/>
              </a:tabLs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*unary_;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*l_,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*r_;} binary_;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 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#define unary_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c.unary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#define binary_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c.binary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22" name="Rectangle 21"/>
          <p:cNvSpPr>
            <a:spLocks noChangeAspect="1"/>
          </p:cNvSpPr>
          <p:nvPr/>
        </p:nvSpPr>
        <p:spPr bwMode="auto">
          <a:xfrm>
            <a:off x="7256691" y="2690892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23" name="Freeform 1039"/>
          <p:cNvSpPr>
            <a:spLocks/>
          </p:cNvSpPr>
          <p:nvPr/>
        </p:nvSpPr>
        <p:spPr bwMode="auto">
          <a:xfrm>
            <a:off x="8398307" y="2934340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34167" y="2592708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91860" y="3468803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175811" y="1843634"/>
            <a:ext cx="1569660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charset="0"/>
              </a:rPr>
              <a:t>“Class”</a:t>
            </a:r>
            <a:br>
              <a:rPr lang="en-US" i="1" dirty="0" smtClean="0">
                <a:latin typeface="Arial" charset="0"/>
              </a:rPr>
            </a:br>
            <a:r>
              <a:rPr lang="en-US" i="1" dirty="0" smtClean="0">
                <a:latin typeface="Arial" charset="0"/>
              </a:rPr>
              <a:t>Relationships</a:t>
            </a:r>
            <a:endParaRPr lang="en-US" i="1" dirty="0"/>
          </a:p>
        </p:txBody>
      </p:sp>
      <p:sp>
        <p:nvSpPr>
          <p:cNvPr id="27" name="Rectangle 26"/>
          <p:cNvSpPr/>
          <p:nvPr/>
        </p:nvSpPr>
        <p:spPr>
          <a:xfrm>
            <a:off x="5501723" y="1843634"/>
            <a:ext cx="1018227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Arial" charset="0"/>
              </a:rPr>
              <a:t>Memory</a:t>
            </a:r>
            <a:br>
              <a:rPr lang="en-US" i="1" dirty="0" smtClean="0">
                <a:latin typeface="Arial" charset="0"/>
              </a:rPr>
            </a:br>
            <a:r>
              <a:rPr lang="en-US" i="1" dirty="0" smtClean="0">
                <a:latin typeface="Arial" charset="0"/>
              </a:rPr>
              <a:t>Layout</a:t>
            </a:r>
            <a:endParaRPr lang="en-US" i="1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05974" y="2434565"/>
            <a:ext cx="1607202" cy="4207916"/>
            <a:chOff x="5205974" y="2542145"/>
            <a:chExt cx="1607202" cy="420791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74" y="2542145"/>
              <a:ext cx="1607202" cy="42079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810001" y="2568990"/>
              <a:ext cx="399148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t</a:t>
              </a:r>
              <a:r>
                <a:rPr lang="en-US" sz="1600" dirty="0" smtClean="0">
                  <a:latin typeface="Arial" charset="0"/>
                </a:rPr>
                <a:t>ag_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87559" y="3029075"/>
              <a:ext cx="444032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use_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38855" y="3542950"/>
              <a:ext cx="341440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op_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753095" y="4122799"/>
              <a:ext cx="512961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err="1" smtClean="0">
                  <a:latin typeface="Arial" charset="0"/>
                </a:rPr>
                <a:t>num</a:t>
              </a:r>
              <a:r>
                <a:rPr lang="en-US" sz="1600" dirty="0" smtClean="0">
                  <a:latin typeface="Arial" charset="0"/>
                </a:rPr>
                <a:t>_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96188" y="4988910"/>
              <a:ext cx="626775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unary_</a:t>
              </a:r>
              <a:endParaRPr lang="en-US" sz="16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673746" y="6071624"/>
              <a:ext cx="671659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binary_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079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26" grpId="0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0" y="6345025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293420" cy="8017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creation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traversal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Commands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ommand ordering protocols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A</a:t>
            </a:r>
            <a:r>
              <a:rPr lang="en-US" sz="2000" dirty="0" smtClean="0"/>
              <a:t>pplication structure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6" name="Flowchart: Decision 14"/>
          <p:cNvSpPr>
            <a:spLocks noChangeArrowheads="1"/>
          </p:cNvSpPr>
          <p:nvPr/>
        </p:nvSpPr>
        <p:spPr bwMode="auto">
          <a:xfrm>
            <a:off x="6652432" y="2514449"/>
            <a:ext cx="440055" cy="199073"/>
          </a:xfrm>
          <a:prstGeom prst="flowChartDecision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48" name="Oval 19"/>
          <p:cNvSpPr>
            <a:spLocks noChangeAspect="1"/>
          </p:cNvSpPr>
          <p:nvPr/>
        </p:nvSpPr>
        <p:spPr bwMode="auto">
          <a:xfrm>
            <a:off x="7435145" y="3210406"/>
            <a:ext cx="125730" cy="12573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497314" y="3428517"/>
            <a:ext cx="872" cy="155106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5410159" y="3936070"/>
            <a:ext cx="2159694" cy="338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ET_Event_Handler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51" name="Isosceles Triangle 12"/>
          <p:cNvSpPr>
            <a:spLocks noChangeArrowheads="1"/>
          </p:cNvSpPr>
          <p:nvPr/>
        </p:nvSpPr>
        <p:spPr bwMode="auto">
          <a:xfrm>
            <a:off x="6362852" y="4312146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52" name="Straight Connector 14"/>
          <p:cNvCxnSpPr>
            <a:cxnSpLocks noChangeShapeType="1"/>
          </p:cNvCxnSpPr>
          <p:nvPr/>
        </p:nvCxnSpPr>
        <p:spPr bwMode="auto">
          <a:xfrm flipH="1">
            <a:off x="5288908" y="4982116"/>
            <a:ext cx="1747" cy="78982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Straight Connector 15"/>
          <p:cNvCxnSpPr>
            <a:cxnSpLocks noChangeShapeType="1"/>
          </p:cNvCxnSpPr>
          <p:nvPr/>
        </p:nvCxnSpPr>
        <p:spPr bwMode="auto">
          <a:xfrm>
            <a:off x="7695240" y="4982116"/>
            <a:ext cx="0" cy="78982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Connector 21"/>
          <p:cNvCxnSpPr>
            <a:cxnSpLocks noChangeShapeType="1"/>
          </p:cNvCxnSpPr>
          <p:nvPr/>
        </p:nvCxnSpPr>
        <p:spPr bwMode="auto">
          <a:xfrm flipV="1">
            <a:off x="5288908" y="4980369"/>
            <a:ext cx="2406332" cy="349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5566975" y="3103884"/>
            <a:ext cx="1835238" cy="338773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>
                <a:latin typeface="Arial" pitchFamily="34" charset="0"/>
              </a:rPr>
              <a:t>Event_Handler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56" name="Isosceles Triangle 12"/>
          <p:cNvSpPr>
            <a:spLocks noChangeArrowheads="1"/>
          </p:cNvSpPr>
          <p:nvPr/>
        </p:nvSpPr>
        <p:spPr bwMode="auto">
          <a:xfrm>
            <a:off x="6362852" y="3450725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4390961" y="5285055"/>
            <a:ext cx="1810099" cy="584775"/>
          </a:xfrm>
          <a:prstGeom prst="rect">
            <a:avLst/>
          </a:prstGeom>
          <a:solidFill>
            <a:srgbClr val="EB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Verbose_ET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766857" y="5285055"/>
            <a:ext cx="1836817" cy="584775"/>
          </a:xfrm>
          <a:prstGeom prst="rect">
            <a:avLst/>
          </a:prstGeom>
          <a:solidFill>
            <a:srgbClr val="EB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Succinct_ET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13735" y="1451166"/>
            <a:ext cx="1938697" cy="1400383"/>
            <a:chOff x="4456452" y="956273"/>
            <a:chExt cx="1938697" cy="1400383"/>
          </a:xfrm>
        </p:grpSpPr>
        <p:sp>
          <p:nvSpPr>
            <p:cNvPr id="59" name="Rectangle 6"/>
            <p:cNvSpPr>
              <a:spLocks noChangeArrowheads="1"/>
            </p:cNvSpPr>
            <p:nvPr/>
          </p:nvSpPr>
          <p:spPr bwMode="auto">
            <a:xfrm>
              <a:off x="4456452" y="956273"/>
              <a:ext cx="1938697" cy="1400383"/>
            </a:xfrm>
            <a:prstGeom prst="rect">
              <a:avLst/>
            </a:prstGeom>
            <a:solidFill>
              <a:srgbClr val="FFC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dirty="0">
                  <a:latin typeface="Arial" pitchFamily="34" charset="0"/>
                </a:rPr>
                <a:t>Reactor</a:t>
              </a:r>
              <a:endParaRPr lang="en-US" sz="1400" b="1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register_handler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remove_handler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run_event_loop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end_event_loop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</p:txBody>
        </p:sp>
        <p:cxnSp>
          <p:nvCxnSpPr>
            <p:cNvPr id="60" name="Straight Connector 12"/>
            <p:cNvCxnSpPr>
              <a:cxnSpLocks noChangeShapeType="1"/>
            </p:cNvCxnSpPr>
            <p:nvPr/>
          </p:nvCxnSpPr>
          <p:spPr bwMode="auto">
            <a:xfrm>
              <a:off x="4456452" y="1311768"/>
              <a:ext cx="1938697" cy="174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61" name="Elbow Connector 60"/>
          <p:cNvCxnSpPr>
            <a:stCxn id="46" idx="3"/>
            <a:endCxn id="48" idx="6"/>
          </p:cNvCxnSpPr>
          <p:nvPr/>
        </p:nvCxnSpPr>
        <p:spPr bwMode="auto">
          <a:xfrm>
            <a:off x="7092487" y="2613986"/>
            <a:ext cx="468388" cy="659285"/>
          </a:xfrm>
          <a:prstGeom prst="bentConnector3">
            <a:avLst>
              <a:gd name="adj1" fmla="val 14880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54367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008294" y="2209555"/>
            <a:ext cx="4045422" cy="2952893"/>
            <a:chOff x="1810865" y="1814697"/>
            <a:chExt cx="4045422" cy="2952893"/>
          </a:xfrm>
        </p:grpSpPr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2884487" y="4081790"/>
              <a:ext cx="2971800" cy="685800"/>
            </a:xfrm>
            <a:prstGeom prst="rect">
              <a:avLst/>
            </a:prstGeom>
            <a:solidFill>
              <a:srgbClr val="66CC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" name="Group 38"/>
            <p:cNvGrpSpPr/>
            <p:nvPr/>
          </p:nvGrpSpPr>
          <p:grpSpPr>
            <a:xfrm>
              <a:off x="1810865" y="1814697"/>
              <a:ext cx="3429000" cy="2322514"/>
              <a:chOff x="1810865" y="1814697"/>
              <a:chExt cx="3429000" cy="2322514"/>
            </a:xfrm>
          </p:grpSpPr>
          <p:grpSp>
            <p:nvGrpSpPr>
              <p:cNvPr id="5" name="Group 24"/>
              <p:cNvGrpSpPr>
                <a:grpSpLocks/>
              </p:cNvGrpSpPr>
              <p:nvPr/>
            </p:nvGrpSpPr>
            <p:grpSpPr bwMode="auto">
              <a:xfrm>
                <a:off x="1810865" y="2232210"/>
                <a:ext cx="3429000" cy="1905001"/>
                <a:chOff x="1248" y="1440"/>
                <a:chExt cx="2160" cy="1200"/>
              </a:xfrm>
              <a:solidFill>
                <a:srgbClr val="66CCFF"/>
              </a:solidFill>
            </p:grpSpPr>
            <p:sp>
              <p:nvSpPr>
                <p:cNvPr id="11287" name="Rectangle 23"/>
                <p:cNvSpPr>
                  <a:spLocks noChangeArrowheads="1"/>
                </p:cNvSpPr>
                <p:nvPr/>
              </p:nvSpPr>
              <p:spPr bwMode="auto">
                <a:xfrm>
                  <a:off x="2352" y="1440"/>
                  <a:ext cx="1056" cy="12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285" name="Rectangle 21"/>
                <p:cNvSpPr>
                  <a:spLocks noChangeArrowheads="1"/>
                </p:cNvSpPr>
                <p:nvPr/>
              </p:nvSpPr>
              <p:spPr bwMode="auto">
                <a:xfrm>
                  <a:off x="1248" y="1440"/>
                  <a:ext cx="2112" cy="432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Text Box 28"/>
              <p:cNvSpPr txBox="1">
                <a:spLocks noChangeArrowheads="1"/>
              </p:cNvSpPr>
              <p:nvPr/>
            </p:nvSpPr>
            <p:spPr bwMode="auto">
              <a:xfrm>
                <a:off x="3769840" y="1814697"/>
                <a:ext cx="957263" cy="34131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Reactor</a:t>
                </a:r>
              </a:p>
            </p:txBody>
          </p:sp>
        </p:grpSp>
      </p:grpSp>
      <p:sp>
        <p:nvSpPr>
          <p:cNvPr id="41" name="Rectangle 10"/>
          <p:cNvSpPr>
            <a:spLocks noChangeArrowheads="1"/>
          </p:cNvSpPr>
          <p:nvPr/>
        </p:nvSpPr>
        <p:spPr bwMode="auto">
          <a:xfrm>
            <a:off x="3198456" y="4629047"/>
            <a:ext cx="121851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Verbose_ET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sp>
        <p:nvSpPr>
          <p:cNvPr id="42" name="Rectangle 11"/>
          <p:cNvSpPr>
            <a:spLocks noChangeArrowheads="1"/>
          </p:cNvSpPr>
          <p:nvPr/>
        </p:nvSpPr>
        <p:spPr bwMode="auto">
          <a:xfrm>
            <a:off x="4602249" y="4629047"/>
            <a:ext cx="121851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Succinct_ET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grpSp>
        <p:nvGrpSpPr>
          <p:cNvPr id="6" name="Group 29"/>
          <p:cNvGrpSpPr>
            <a:grpSpLocks/>
          </p:cNvGrpSpPr>
          <p:nvPr/>
        </p:nvGrpSpPr>
        <p:grpSpPr bwMode="auto">
          <a:xfrm>
            <a:off x="2160694" y="2209556"/>
            <a:ext cx="5726113" cy="1179513"/>
            <a:chOff x="1344" y="1177"/>
            <a:chExt cx="3607" cy="743"/>
          </a:xfrm>
          <a:solidFill>
            <a:srgbClr val="C00000"/>
          </a:solidFill>
        </p:grpSpPr>
        <p:sp>
          <p:nvSpPr>
            <p:cNvPr id="11290" name="Rectangle 26"/>
            <p:cNvSpPr>
              <a:spLocks noChangeArrowheads="1"/>
            </p:cNvSpPr>
            <p:nvPr/>
          </p:nvSpPr>
          <p:spPr bwMode="auto">
            <a:xfrm>
              <a:off x="1344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89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91" name="Text Box 27"/>
            <p:cNvSpPr txBox="1">
              <a:spLocks noChangeArrowheads="1"/>
            </p:cNvSpPr>
            <p:nvPr/>
          </p:nvSpPr>
          <p:spPr bwMode="auto">
            <a:xfrm>
              <a:off x="3943" y="1177"/>
              <a:ext cx="100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Singleton</a:t>
              </a:r>
            </a:p>
          </p:txBody>
        </p:sp>
      </p:grp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Overview of Application Structure Patterns</a:t>
            </a:r>
            <a:endParaRPr lang="en-US" sz="32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625437" y="3617668"/>
            <a:ext cx="159258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</a:rPr>
              <a:t>ET_Command_Factory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911437" y="3617668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ET_Event_Handler</a:t>
            </a:r>
            <a:endParaRPr lang="en-US" sz="1100" dirty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855894" y="5401648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ET_Command</a:t>
            </a:r>
            <a:endParaRPr lang="en-US" sz="1100" dirty="0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970694" y="3617668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ET_Context</a:t>
            </a:r>
            <a:endParaRPr lang="en-US" sz="1100" dirty="0"/>
          </a:p>
        </p:txBody>
      </p:sp>
      <p:cxnSp>
        <p:nvCxnSpPr>
          <p:cNvPr id="11272" name="AutoShape 8"/>
          <p:cNvCxnSpPr>
            <a:cxnSpLocks noChangeShapeType="1"/>
            <a:stCxn id="11268" idx="2"/>
            <a:endCxn id="11270" idx="0"/>
          </p:cNvCxnSpPr>
          <p:nvPr/>
        </p:nvCxnSpPr>
        <p:spPr bwMode="auto">
          <a:xfrm>
            <a:off x="2421727" y="3998668"/>
            <a:ext cx="5667" cy="140298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11273" name="AutoShape 9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5214457" y="3808168"/>
            <a:ext cx="7562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cxnSp>
        <p:nvCxnSpPr>
          <p:cNvPr id="11276" name="AutoShape 12"/>
          <p:cNvCxnSpPr>
            <a:cxnSpLocks noChangeShapeType="1"/>
            <a:endCxn id="11269" idx="2"/>
          </p:cNvCxnSpPr>
          <p:nvPr/>
        </p:nvCxnSpPr>
        <p:spPr bwMode="auto">
          <a:xfrm rot="5400000" flipH="1" flipV="1">
            <a:off x="3960309" y="4005630"/>
            <a:ext cx="609600" cy="59567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277" name="AutoShape 13"/>
          <p:cNvCxnSpPr>
            <a:cxnSpLocks noChangeShapeType="1"/>
          </p:cNvCxnSpPr>
          <p:nvPr/>
        </p:nvCxnSpPr>
        <p:spPr bwMode="auto">
          <a:xfrm rot="16200000" flipV="1">
            <a:off x="4572037" y="3979188"/>
            <a:ext cx="630379" cy="64855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474894" y="4532068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1279" name="AutoShape 15"/>
          <p:cNvCxnSpPr>
            <a:cxnSpLocks noChangeShapeType="1"/>
            <a:stCxn id="11269" idx="1"/>
            <a:endCxn id="11268" idx="3"/>
          </p:cNvCxnSpPr>
          <p:nvPr/>
        </p:nvCxnSpPr>
        <p:spPr bwMode="auto">
          <a:xfrm flipH="1">
            <a:off x="3218017" y="3808168"/>
            <a:ext cx="6934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989494" y="277946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Event_Handler</a:t>
            </a:r>
            <a:endParaRPr lang="en-US" sz="1100" dirty="0"/>
          </a:p>
        </p:txBody>
      </p:sp>
      <p:cxnSp>
        <p:nvCxnSpPr>
          <p:cNvPr id="11281" name="AutoShape 17"/>
          <p:cNvCxnSpPr>
            <a:cxnSpLocks noChangeShapeType="1"/>
          </p:cNvCxnSpPr>
          <p:nvPr/>
        </p:nvCxnSpPr>
        <p:spPr bwMode="auto">
          <a:xfrm rot="16200000">
            <a:off x="4323429" y="3389068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589694" y="277946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/>
              <a:t>Options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313094" y="2779468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/>
              <a:t>Reactor</a:t>
            </a:r>
          </a:p>
        </p:txBody>
      </p:sp>
      <p:cxnSp>
        <p:nvCxnSpPr>
          <p:cNvPr id="11284" name="AutoShape 20"/>
          <p:cNvCxnSpPr>
            <a:cxnSpLocks noChangeShapeType="1"/>
            <a:stCxn id="11283" idx="3"/>
            <a:endCxn id="11280" idx="1"/>
          </p:cNvCxnSpPr>
          <p:nvPr/>
        </p:nvCxnSpPr>
        <p:spPr bwMode="auto">
          <a:xfrm>
            <a:off x="3456094" y="2969968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955963" y="6430241"/>
            <a:ext cx="7045037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simplify processing of events &amp; user options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313592" y="1094830"/>
            <a:ext cx="86780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Structure the overall control flow of the event-driven expression tree processing app</a:t>
            </a:r>
            <a:endParaRPr lang="en-US" sz="2000" i="1" dirty="0"/>
          </a:p>
        </p:txBody>
      </p:sp>
      <p:sp>
        <p:nvSpPr>
          <p:cNvPr id="39" name="Isosceles Triangle 38"/>
          <p:cNvSpPr/>
          <p:nvPr/>
        </p:nvSpPr>
        <p:spPr bwMode="auto">
          <a:xfrm>
            <a:off x="4484402" y="316944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Isosceles Triangle 43"/>
          <p:cNvSpPr/>
          <p:nvPr/>
        </p:nvSpPr>
        <p:spPr bwMode="auto">
          <a:xfrm>
            <a:off x="4484397" y="400318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871" y="1177237"/>
            <a:ext cx="2145833" cy="372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Structuring Application Event Flow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74" y="1070439"/>
            <a:ext cx="3630332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Decouple expression tree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processing app from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context in which it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</a:t>
            </a:r>
          </a:p>
          <a:p>
            <a:pPr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command-line vs. various GUI environments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884" y="1837764"/>
            <a:ext cx="1730188" cy="1380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05" y="3572421"/>
            <a:ext cx="3711575" cy="251908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76183" y="3702422"/>
            <a:ext cx="3467818" cy="2259080"/>
          </a:xfrm>
          <a:prstGeom prst="rect">
            <a:avLst/>
          </a:prstGeom>
          <a:solidFill>
            <a:srgbClr val="D8FDCF"/>
          </a:solidFill>
        </p:spPr>
        <p:txBody>
          <a:bodyPr wrap="square">
            <a:spAutoFit/>
          </a:bodyPr>
          <a:lstStyle/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format [in-order]</a:t>
            </a:r>
          </a:p>
          <a:p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in-order|pre-order|post-order|level-order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[post-order]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r>
              <a:rPr lang="en-US" sz="1100" b="1" dirty="0">
                <a:latin typeface="Courier New" pitchFamily="49" charset="0"/>
                <a:cs typeface="Courier New" pitchFamily="49" charset="0"/>
              </a:rPr>
              <a:t>&gt; quit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Structuring Application Event Flow</a:t>
            </a:r>
          </a:p>
        </p:txBody>
      </p:sp>
      <p:sp>
        <p:nvSpPr>
          <p:cNvPr id="8089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74" y="1070439"/>
            <a:ext cx="3630332" cy="44069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Decouple expression tree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processing app from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context in which it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</a:t>
            </a:r>
          </a:p>
          <a:p>
            <a:pPr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command-line vs. various GUI environments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indent="0">
              <a:spcBef>
                <a:spcPts val="1200"/>
              </a:spcBef>
              <a:buNone/>
              <a:defRPr/>
            </a:pPr>
            <a:r>
              <a:rPr lang="en-US" sz="2000" b="1" dirty="0" smtClean="0"/>
              <a:t>Constraints/forces</a:t>
            </a:r>
            <a:endParaRPr lang="en-US" sz="2000" b="1" dirty="0"/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Don’t hard-code control flow into app logic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Don’t hard-code event processing logic into app structure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754" y="1206500"/>
            <a:ext cx="4714764" cy="460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&quot;No&quot; Symbol 2"/>
          <p:cNvSpPr/>
          <p:nvPr/>
        </p:nvSpPr>
        <p:spPr bwMode="auto">
          <a:xfrm>
            <a:off x="3765539" y="1168400"/>
            <a:ext cx="4760979" cy="4660900"/>
          </a:xfrm>
          <a:prstGeom prst="noSmoking">
            <a:avLst>
              <a:gd name="adj" fmla="val 2382"/>
            </a:avLst>
          </a:prstGeom>
          <a:solidFill>
            <a:srgbClr val="FF00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682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39" y="347375"/>
            <a:ext cx="8474075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Separate Event Handling Concerns</a:t>
            </a: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" y="1098354"/>
            <a:ext cx="3097528" cy="411480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reactor to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detect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input on various sources of events 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097531" y="1405174"/>
            <a:ext cx="1938699" cy="140038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Reactor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register_handler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remove_handler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run_event_loop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end_event_loop</a:t>
            </a:r>
            <a:r>
              <a:rPr lang="en-US" sz="1600" dirty="0">
                <a:latin typeface="Arial" pitchFamily="34" charset="0"/>
              </a:rPr>
              <a:t>()</a:t>
            </a:r>
          </a:p>
        </p:txBody>
      </p:sp>
      <p:cxnSp>
        <p:nvCxnSpPr>
          <p:cNvPr id="24" name="Straight Connector 12"/>
          <p:cNvCxnSpPr>
            <a:cxnSpLocks noChangeShapeType="1"/>
          </p:cNvCxnSpPr>
          <p:nvPr/>
        </p:nvCxnSpPr>
        <p:spPr bwMode="auto">
          <a:xfrm>
            <a:off x="3097531" y="1736745"/>
            <a:ext cx="1938699" cy="1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4175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39" y="347375"/>
            <a:ext cx="8474075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Separate Event Handling Concerns</a:t>
            </a: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" y="1098354"/>
            <a:ext cx="3097528" cy="4114800"/>
          </a:xfrm>
        </p:spPr>
        <p:txBody>
          <a:bodyPr/>
          <a:lstStyle/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reactor to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detect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input on various sources of events &amp; then </a:t>
            </a:r>
            <a:r>
              <a:rPr lang="en-US" sz="2000" i="1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demux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dispatch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the events to the appropriate event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handlers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1382" name="Flowchart: Decision 14"/>
          <p:cNvSpPr>
            <a:spLocks noChangeArrowheads="1"/>
          </p:cNvSpPr>
          <p:nvPr/>
        </p:nvSpPr>
        <p:spPr bwMode="auto">
          <a:xfrm>
            <a:off x="5046092" y="1293356"/>
            <a:ext cx="440055" cy="199073"/>
          </a:xfrm>
          <a:prstGeom prst="flowChartDecision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1383" name="Straight Arrow Connector 16"/>
          <p:cNvCxnSpPr>
            <a:cxnSpLocks noChangeShapeType="1"/>
            <a:stCxn id="101382" idx="3"/>
            <a:endCxn id="101384" idx="2"/>
          </p:cNvCxnSpPr>
          <p:nvPr/>
        </p:nvCxnSpPr>
        <p:spPr bwMode="auto">
          <a:xfrm>
            <a:off x="5486147" y="1392893"/>
            <a:ext cx="681121" cy="1746"/>
          </a:xfrm>
          <a:prstGeom prst="straightConnector1">
            <a:avLst/>
          </a:prstGeom>
          <a:noFill/>
          <a:ln w="1587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01384" name="Oval 19"/>
          <p:cNvSpPr>
            <a:spLocks noChangeAspect="1"/>
          </p:cNvSpPr>
          <p:nvPr/>
        </p:nvSpPr>
        <p:spPr bwMode="auto">
          <a:xfrm>
            <a:off x="6167268" y="1331774"/>
            <a:ext cx="125730" cy="12573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" name="Straight Connector 9"/>
          <p:cNvCxnSpPr>
            <a:stCxn id="18" idx="0"/>
          </p:cNvCxnSpPr>
          <p:nvPr/>
        </p:nvCxnSpPr>
        <p:spPr bwMode="auto">
          <a:xfrm>
            <a:off x="7248945" y="1554163"/>
            <a:ext cx="872" cy="155106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" name="Group 2"/>
          <p:cNvGrpSpPr/>
          <p:nvPr/>
        </p:nvGrpSpPr>
        <p:grpSpPr>
          <a:xfrm>
            <a:off x="6161789" y="1225252"/>
            <a:ext cx="2159696" cy="1170741"/>
            <a:chOff x="6182571" y="1225252"/>
            <a:chExt cx="2159696" cy="1170741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6182571" y="2057438"/>
              <a:ext cx="2159696" cy="33855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600"/>
                </a:spcAft>
                <a:buClrTx/>
                <a:buSzTx/>
                <a:buFontTx/>
                <a:buNone/>
              </a:pPr>
              <a:r>
                <a:rPr lang="en-US" sz="1600" b="1" dirty="0" err="1" smtClean="0">
                  <a:latin typeface="Arial" pitchFamily="34" charset="0"/>
                </a:rPr>
                <a:t>ET_Event_Handler</a:t>
              </a:r>
              <a:endParaRPr lang="en-US" sz="1600" b="1" dirty="0">
                <a:latin typeface="Arial" pitchFamily="34" charset="0"/>
              </a:endParaRPr>
            </a:p>
          </p:txBody>
        </p:sp>
        <p:sp>
          <p:nvSpPr>
            <p:cNvPr id="17" name="Rectangle 6"/>
            <p:cNvSpPr>
              <a:spLocks noChangeArrowheads="1"/>
            </p:cNvSpPr>
            <p:nvPr/>
          </p:nvSpPr>
          <p:spPr bwMode="auto">
            <a:xfrm>
              <a:off x="6339387" y="1225252"/>
              <a:ext cx="1835240" cy="338773"/>
            </a:xfrm>
            <a:prstGeom prst="rect">
              <a:avLst/>
            </a:prstGeom>
            <a:solidFill>
              <a:srgbClr val="FFFFCC"/>
            </a:solidFill>
            <a:ln w="19050" algn="ctr">
              <a:solidFill>
                <a:schemeClr val="tx1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sz="1600" b="1" dirty="0" err="1">
                  <a:latin typeface="Arial" pitchFamily="34" charset="0"/>
                </a:rPr>
                <a:t>Event_Handler</a:t>
              </a:r>
              <a:endParaRPr lang="en-US" sz="1600" b="1" dirty="0">
                <a:latin typeface="Arial" pitchFamily="34" charset="0"/>
              </a:endParaRPr>
            </a:p>
          </p:txBody>
        </p:sp>
        <p:sp>
          <p:nvSpPr>
            <p:cNvPr id="18" name="Isosceles Triangle 12"/>
            <p:cNvSpPr>
              <a:spLocks noChangeArrowheads="1"/>
            </p:cNvSpPr>
            <p:nvPr/>
          </p:nvSpPr>
          <p:spPr bwMode="auto">
            <a:xfrm>
              <a:off x="7135265" y="1554163"/>
              <a:ext cx="268923" cy="18859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1776" y="2469374"/>
            <a:ext cx="3289723" cy="2308016"/>
            <a:chOff x="5542558" y="2469374"/>
            <a:chExt cx="3289723" cy="2308016"/>
          </a:xfrm>
        </p:grpSpPr>
        <p:sp>
          <p:nvSpPr>
            <p:cNvPr id="12" name="Isosceles Triangle 12"/>
            <p:cNvSpPr>
              <a:spLocks noChangeArrowheads="1"/>
            </p:cNvSpPr>
            <p:nvPr/>
          </p:nvSpPr>
          <p:spPr bwMode="auto">
            <a:xfrm>
              <a:off x="7135265" y="2469374"/>
              <a:ext cx="268923" cy="18859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endParaRPr lang="en-US" i="1">
                <a:latin typeface="Arial" pitchFamily="34" charset="0"/>
              </a:endParaRPr>
            </a:p>
          </p:txBody>
        </p:sp>
        <p:cxnSp>
          <p:nvCxnSpPr>
            <p:cNvPr id="13" name="Straight Connector 14"/>
            <p:cNvCxnSpPr>
              <a:cxnSpLocks noChangeShapeType="1"/>
            </p:cNvCxnSpPr>
            <p:nvPr/>
          </p:nvCxnSpPr>
          <p:spPr bwMode="auto">
            <a:xfrm flipH="1">
              <a:off x="6061320" y="3103484"/>
              <a:ext cx="1747" cy="78982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4" name="Straight Connector 15"/>
            <p:cNvCxnSpPr>
              <a:cxnSpLocks noChangeShapeType="1"/>
            </p:cNvCxnSpPr>
            <p:nvPr/>
          </p:nvCxnSpPr>
          <p:spPr bwMode="auto">
            <a:xfrm>
              <a:off x="8467655" y="3103484"/>
              <a:ext cx="0" cy="109374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5" name="Straight Connector 21"/>
            <p:cNvCxnSpPr>
              <a:cxnSpLocks noChangeShapeType="1"/>
            </p:cNvCxnSpPr>
            <p:nvPr/>
          </p:nvCxnSpPr>
          <p:spPr bwMode="auto">
            <a:xfrm flipV="1">
              <a:off x="6061320" y="3101737"/>
              <a:ext cx="2406335" cy="3493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9" name="Rectangle 18"/>
            <p:cNvSpPr/>
            <p:nvPr/>
          </p:nvSpPr>
          <p:spPr bwMode="auto">
            <a:xfrm>
              <a:off x="5542558" y="3413509"/>
              <a:ext cx="1810101" cy="584775"/>
            </a:xfrm>
            <a:prstGeom prst="rect">
              <a:avLst/>
            </a:prstGeom>
            <a:solidFill>
              <a:srgbClr val="EB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 err="1" smtClean="0">
                  <a:latin typeface="Arial" charset="0"/>
                  <a:ea typeface="+mn-ea"/>
                  <a:cs typeface="+mn-cs"/>
                </a:rPr>
                <a:t>Verbose_ET</a:t>
              </a:r>
              <a:r>
                <a:rPr lang="en-US" sz="1600" b="1" dirty="0" smtClean="0">
                  <a:latin typeface="Arial" charset="0"/>
                  <a:ea typeface="+mn-ea"/>
                  <a:cs typeface="+mn-cs"/>
                </a:rPr>
                <a:t>_</a:t>
              </a:r>
              <a:br>
                <a:rPr lang="en-US" sz="1600" b="1" dirty="0" smtClean="0">
                  <a:latin typeface="Arial" charset="0"/>
                  <a:ea typeface="+mn-ea"/>
                  <a:cs typeface="+mn-cs"/>
                </a:rPr>
              </a:br>
              <a:r>
                <a:rPr lang="en-US" sz="1600" b="1" dirty="0" err="1" smtClean="0">
                  <a:latin typeface="Arial" charset="0"/>
                  <a:ea typeface="+mn-ea"/>
                  <a:cs typeface="+mn-cs"/>
                </a:rPr>
                <a:t>Event_Handler</a:t>
              </a:r>
              <a:endParaRPr lang="en-US" sz="1600" b="1" dirty="0">
                <a:latin typeface="Arial" charset="0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7041238" y="4192615"/>
              <a:ext cx="1791043" cy="584775"/>
            </a:xfrm>
            <a:prstGeom prst="rect">
              <a:avLst/>
            </a:prstGeom>
            <a:solidFill>
              <a:srgbClr val="EB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 err="1" smtClean="0">
                  <a:latin typeface="Arial" charset="0"/>
                  <a:ea typeface="+mn-ea"/>
                  <a:cs typeface="+mn-cs"/>
                </a:rPr>
                <a:t>Succinct_ET</a:t>
              </a:r>
              <a:r>
                <a:rPr lang="en-US" sz="1600" b="1" dirty="0" smtClean="0">
                  <a:latin typeface="Arial" charset="0"/>
                  <a:ea typeface="+mn-ea"/>
                  <a:cs typeface="+mn-cs"/>
                </a:rPr>
                <a:t>_</a:t>
              </a:r>
              <a:br>
                <a:rPr lang="en-US" sz="1600" b="1" dirty="0" smtClean="0">
                  <a:latin typeface="Arial" charset="0"/>
                  <a:ea typeface="+mn-ea"/>
                  <a:cs typeface="+mn-cs"/>
                </a:rPr>
              </a:br>
              <a:r>
                <a:rPr lang="en-US" sz="1600" b="1" dirty="0" err="1" smtClean="0">
                  <a:latin typeface="Arial" charset="0"/>
                  <a:ea typeface="+mn-ea"/>
                  <a:cs typeface="+mn-cs"/>
                </a:rPr>
                <a:t>Event_Handler</a:t>
              </a:r>
              <a:endParaRPr lang="en-US" sz="1600" b="1" dirty="0">
                <a:latin typeface="Arial" charset="0"/>
                <a:ea typeface="+mn-ea"/>
                <a:cs typeface="+mn-cs"/>
              </a:endParaRPr>
            </a:p>
          </p:txBody>
        </p:sp>
      </p:grp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3097531" y="1405174"/>
            <a:ext cx="1938699" cy="1400383"/>
          </a:xfrm>
          <a:prstGeom prst="rect">
            <a:avLst/>
          </a:prstGeom>
          <a:solidFill>
            <a:srgbClr val="FFC00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600" b="1" dirty="0">
                <a:latin typeface="Arial" pitchFamily="34" charset="0"/>
              </a:rPr>
              <a:t>Reactor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register_handler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remove_handler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run_event_loop</a:t>
            </a:r>
            <a:r>
              <a:rPr lang="en-US" sz="16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en-US" sz="1600" dirty="0" err="1">
                <a:latin typeface="Arial" pitchFamily="34" charset="0"/>
              </a:rPr>
              <a:t>end_event_loop</a:t>
            </a:r>
            <a:r>
              <a:rPr lang="en-US" sz="1600" dirty="0">
                <a:latin typeface="Arial" pitchFamily="34" charset="0"/>
              </a:rPr>
              <a:t>()</a:t>
            </a:r>
          </a:p>
        </p:txBody>
      </p:sp>
      <p:cxnSp>
        <p:nvCxnSpPr>
          <p:cNvPr id="24" name="Straight Connector 12"/>
          <p:cNvCxnSpPr>
            <a:cxnSpLocks noChangeShapeType="1"/>
          </p:cNvCxnSpPr>
          <p:nvPr/>
        </p:nvCxnSpPr>
        <p:spPr bwMode="auto">
          <a:xfrm>
            <a:off x="3097531" y="1736745"/>
            <a:ext cx="1938699" cy="1747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12070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94" y="940376"/>
            <a:ext cx="6281706" cy="2957254"/>
          </a:xfrm>
          <a:prstGeom prst="rect">
            <a:avLst/>
          </a:prstGeom>
        </p:spPr>
      </p:pic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39" y="347375"/>
            <a:ext cx="8474075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Separate Event Handling Concerns</a:t>
            </a: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" y="1098354"/>
            <a:ext cx="3108958" cy="4114800"/>
          </a:xfrm>
        </p:spPr>
        <p:txBody>
          <a:bodyPr/>
          <a:lstStyle/>
          <a:p>
            <a:pPr marL="233363" lvl="1" indent="-233363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reactor to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detect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input on various sources of events &amp; then </a:t>
            </a:r>
            <a:r>
              <a:rPr lang="en-US" sz="2000" i="1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demux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dispatch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the events to the appropriate event handlers</a:t>
            </a:r>
          </a:p>
          <a:p>
            <a:pPr marL="233363" lvl="1" indent="-233363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concrete event handlers &amp; register the concrete event handlers with the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reactor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3686959" y="1897033"/>
            <a:ext cx="3216761" cy="108966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Line Callout 1 31"/>
          <p:cNvSpPr/>
          <p:nvPr/>
        </p:nvSpPr>
        <p:spPr bwMode="auto">
          <a:xfrm>
            <a:off x="3361536" y="4654406"/>
            <a:ext cx="3542184" cy="923330"/>
          </a:xfrm>
          <a:prstGeom prst="borderCallout1">
            <a:avLst>
              <a:gd name="adj1" fmla="val -449"/>
              <a:gd name="adj2" fmla="val 27602"/>
              <a:gd name="adj3" fmla="val -182261"/>
              <a:gd name="adj4" fmla="val 4575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i="1" dirty="0" smtClean="0"/>
              <a:t>Event handlers perform various operation modes of the expression tree processing app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456552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94" y="940376"/>
            <a:ext cx="6281706" cy="2957254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 bwMode="auto">
          <a:xfrm>
            <a:off x="3686959" y="3005748"/>
            <a:ext cx="3216761" cy="90441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" y="1098354"/>
            <a:ext cx="3155573" cy="4114800"/>
          </a:xfrm>
        </p:spPr>
        <p:txBody>
          <a:bodyPr/>
          <a:lstStyle/>
          <a:p>
            <a:pPr marL="233363" lvl="1" indent="-233363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reactor to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detect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input on various sources of events &amp; then </a:t>
            </a:r>
            <a:r>
              <a:rPr lang="en-US" sz="2000" i="1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demux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dispatch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the events to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appropriate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event handlers</a:t>
            </a:r>
          </a:p>
          <a:p>
            <a:pPr marL="233363" lvl="1" indent="-233363">
              <a:spcBef>
                <a:spcPts val="6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concrete event handlers &amp; register the concrete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event handlers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the reactor</a:t>
            </a:r>
          </a:p>
          <a:p>
            <a:pPr marL="233363" lvl="1" indent="-233363" eaLnBrk="1" hangingPunct="1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reactor’s event loop to drive the application event flow</a:t>
            </a: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6339" y="347375"/>
            <a:ext cx="8474075" cy="7810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Separate Event Handling Concerns</a:t>
            </a:r>
          </a:p>
        </p:txBody>
      </p:sp>
      <p:sp>
        <p:nvSpPr>
          <p:cNvPr id="31" name="Line Callout 1 30"/>
          <p:cNvSpPr/>
          <p:nvPr/>
        </p:nvSpPr>
        <p:spPr bwMode="auto">
          <a:xfrm>
            <a:off x="4263664" y="4917688"/>
            <a:ext cx="2063349" cy="590931"/>
          </a:xfrm>
          <a:prstGeom prst="borderCallout1">
            <a:avLst>
              <a:gd name="adj1" fmla="val -2871"/>
              <a:gd name="adj2" fmla="val 52657"/>
              <a:gd name="adj3" fmla="val -172029"/>
              <a:gd name="adj4" fmla="val 9979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i="1" dirty="0"/>
              <a:t>Note </a:t>
            </a:r>
            <a:r>
              <a:rPr lang="en-US" i="1" dirty="0" smtClean="0"/>
              <a:t>the inversion </a:t>
            </a:r>
            <a:r>
              <a:rPr lang="en-US" i="1" dirty="0"/>
              <a:t>of control</a:t>
            </a:r>
          </a:p>
        </p:txBody>
      </p:sp>
    </p:spTree>
    <p:extLst>
      <p:ext uri="{BB962C8B-B14F-4D97-AF65-F5344CB8AC3E}">
        <p14:creationId xmlns:p14="http://schemas.microsoft.com/office/powerpoint/2010/main" val="566543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Reactor &amp; Event Handler Class Interfaces</a:t>
            </a:r>
          </a:p>
        </p:txBody>
      </p:sp>
      <p:sp>
        <p:nvSpPr>
          <p:cNvPr id="102403" name="Rectangle 5"/>
          <p:cNvSpPr>
            <a:spLocks noChangeArrowheads="1"/>
          </p:cNvSpPr>
          <p:nvPr/>
        </p:nvSpPr>
        <p:spPr bwMode="auto">
          <a:xfrm>
            <a:off x="8308" y="1036927"/>
            <a:ext cx="8789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 object-oriented event </a:t>
            </a:r>
            <a:r>
              <a:rPr lang="en-US" sz="2000" dirty="0" err="1"/>
              <a:t>demultiplexor</a:t>
            </a:r>
            <a:r>
              <a:rPr lang="en-US" sz="2000" dirty="0"/>
              <a:t> &amp; dispatcher of event handler callback methods in response to various types of events</a:t>
            </a:r>
          </a:p>
        </p:txBody>
      </p:sp>
      <p:sp>
        <p:nvSpPr>
          <p:cNvPr id="102404" name="Rectangle 6"/>
          <p:cNvSpPr>
            <a:spLocks noChangeArrowheads="1"/>
          </p:cNvSpPr>
          <p:nvPr/>
        </p:nvSpPr>
        <p:spPr bwMode="auto">
          <a:xfrm>
            <a:off x="115888" y="1884014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159163"/>
              </p:ext>
            </p:extLst>
          </p:nvPr>
        </p:nvGraphicFramePr>
        <p:xfrm>
          <a:off x="0" y="2619898"/>
          <a:ext cx="9144000" cy="2133600"/>
        </p:xfrm>
        <a:graphic>
          <a:graphicData uri="http://schemas.openxmlformats.org/drawingml/2006/table">
            <a:tbl>
              <a:tblPr/>
              <a:tblGrid>
                <a:gridCol w="1817370"/>
                <a:gridCol w="7326630"/>
              </a:tblGrid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Reactor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run_event_loop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end_event_loop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6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register_handler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event_handler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remove_handler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static Reactor *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instance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387268" y="4245740"/>
            <a:ext cx="2330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Attach/</a:t>
            </a:r>
            <a:r>
              <a:rPr lang="en-US" b="1" dirty="0" err="1" smtClean="0">
                <a:solidFill>
                  <a:srgbClr val="336699"/>
                </a:solidFill>
              </a:rPr>
              <a:t>detact</a:t>
            </a:r>
            <a:r>
              <a:rPr lang="en-US" b="1" dirty="0" smtClean="0">
                <a:solidFill>
                  <a:srgbClr val="336699"/>
                </a:solidFill>
              </a:rPr>
              <a:t> event handlers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6200000">
            <a:off x="5945943" y="423780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74961" y="4275308"/>
            <a:ext cx="2330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Singleton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access point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7" name="Left Arrow 16"/>
          <p:cNvSpPr/>
          <p:nvPr/>
        </p:nvSpPr>
        <p:spPr bwMode="auto">
          <a:xfrm rot="10800000" flipH="1">
            <a:off x="3320225" y="446961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56720" y="2055458"/>
            <a:ext cx="2330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Enact “inversion of control”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 rot="10800000">
            <a:off x="4440796" y="273355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8" grpId="0"/>
      <p:bldP spid="21" grpId="0" animBg="1"/>
    </p:bld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402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Reactor &amp; Event Handler Class Interfaces</a:t>
            </a:r>
          </a:p>
        </p:txBody>
      </p:sp>
      <p:sp>
        <p:nvSpPr>
          <p:cNvPr id="102404" name="Rectangle 6"/>
          <p:cNvSpPr>
            <a:spLocks noChangeArrowheads="1"/>
          </p:cNvSpPr>
          <p:nvPr/>
        </p:nvSpPr>
        <p:spPr bwMode="auto">
          <a:xfrm>
            <a:off x="115888" y="1884014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02405" name="Rectangle 5"/>
          <p:cNvSpPr>
            <a:spLocks noChangeArrowheads="1"/>
          </p:cNvSpPr>
          <p:nvPr/>
        </p:nvSpPr>
        <p:spPr bwMode="auto">
          <a:xfrm>
            <a:off x="260768" y="4966076"/>
            <a:ext cx="8641183" cy="17081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managing &amp; </a:t>
            </a:r>
            <a:r>
              <a:rPr lang="en-US" sz="2000" dirty="0" smtClean="0"/>
              <a:t>processing </a:t>
            </a:r>
            <a:r>
              <a:rPr lang="en-US" sz="2000" dirty="0"/>
              <a:t>events via </a:t>
            </a:r>
            <a:r>
              <a:rPr lang="en-US" sz="2000" dirty="0" smtClean="0"/>
              <a:t>callbacks to abstract event handlers</a:t>
            </a:r>
            <a:endParaRPr lang="en-US" sz="20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Concrete implementations of </a:t>
            </a:r>
            <a:r>
              <a:rPr lang="en-US" sz="2000" i="1" dirty="0" smtClean="0"/>
              <a:t>Reactor</a:t>
            </a:r>
            <a:r>
              <a:rPr lang="en-US" sz="2000" dirty="0" smtClean="0"/>
              <a:t> </a:t>
            </a:r>
            <a:r>
              <a:rPr lang="en-US" sz="2000" dirty="0"/>
              <a:t>&amp; </a:t>
            </a:r>
            <a:r>
              <a:rPr lang="en-US" sz="2000" dirty="0" smtClean="0"/>
              <a:t>event handlers </a:t>
            </a:r>
            <a:r>
              <a:rPr lang="en-US" sz="2000" dirty="0"/>
              <a:t>can be tailored to a wide range of OS </a:t>
            </a:r>
            <a:r>
              <a:rPr lang="en-US" sz="2000" dirty="0" err="1" smtClean="0"/>
              <a:t>muxing</a:t>
            </a:r>
            <a:r>
              <a:rPr lang="en-US" sz="2000" dirty="0" smtClean="0"/>
              <a:t> </a:t>
            </a:r>
            <a:r>
              <a:rPr lang="en-US" sz="2000" dirty="0"/>
              <a:t>mechanisms &amp; application-specific </a:t>
            </a:r>
            <a:r>
              <a:rPr lang="en-US" sz="2000" dirty="0" smtClean="0"/>
              <a:t>concrete event </a:t>
            </a:r>
            <a:r>
              <a:rPr lang="en-US" sz="2000" dirty="0"/>
              <a:t>handling behaviors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80330"/>
              </p:ext>
            </p:extLst>
          </p:nvPr>
        </p:nvGraphicFramePr>
        <p:xfrm>
          <a:off x="3700264" y="1911068"/>
          <a:ext cx="5646420" cy="914400"/>
        </p:xfrm>
        <a:graphic>
          <a:graphicData uri="http://schemas.openxmlformats.org/drawingml/2006/table">
            <a:tbl>
              <a:tblPr/>
              <a:tblGrid>
                <a:gridCol w="2584926"/>
                <a:gridCol w="3061494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virtual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Event_Handler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delete_this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handle_input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()=0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 bwMode="auto">
          <a:xfrm flipV="1">
            <a:off x="3700264" y="2480383"/>
            <a:ext cx="488902" cy="345086"/>
          </a:xfrm>
          <a:prstGeom prst="straightConnector1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Rectangle 10"/>
          <p:cNvSpPr/>
          <p:nvPr/>
        </p:nvSpPr>
        <p:spPr>
          <a:xfrm>
            <a:off x="2777374" y="2240568"/>
            <a:ext cx="131318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&lt;&lt;uses&gt;&gt;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367328"/>
              </p:ext>
            </p:extLst>
          </p:nvPr>
        </p:nvGraphicFramePr>
        <p:xfrm>
          <a:off x="0" y="2619898"/>
          <a:ext cx="9144000" cy="2133600"/>
        </p:xfrm>
        <a:graphic>
          <a:graphicData uri="http://schemas.openxmlformats.org/drawingml/2006/table">
            <a:tbl>
              <a:tblPr/>
              <a:tblGrid>
                <a:gridCol w="1817370"/>
                <a:gridCol w="7326630"/>
              </a:tblGrid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~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Reactor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run_event_loop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35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end_event_loop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762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register_handler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event_handler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remove_handler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static Reactor *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4" action="ppaction://hlinkfile"/>
                        </a:rPr>
                        <a:t>instance</a:t>
                      </a:r>
                      <a:r>
                        <a:rPr lang="en-US" sz="20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6813294" y="3057034"/>
            <a:ext cx="233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Process an event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6200000">
            <a:off x="6268062" y="287961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8308" y="1036927"/>
            <a:ext cx="878998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 object-oriented event </a:t>
            </a:r>
            <a:r>
              <a:rPr lang="en-US" sz="2000" dirty="0" err="1"/>
              <a:t>demultiplexor</a:t>
            </a:r>
            <a:r>
              <a:rPr lang="en-US" sz="2000" dirty="0"/>
              <a:t> &amp; dispatcher of event handler </a:t>
            </a:r>
            <a:r>
              <a:rPr lang="en-US" sz="2000" dirty="0" smtClean="0"/>
              <a:t>hook methods </a:t>
            </a:r>
            <a:r>
              <a:rPr lang="en-US" sz="2000" dirty="0"/>
              <a:t>in response to various types of events</a:t>
            </a:r>
          </a:p>
        </p:txBody>
      </p:sp>
    </p:spTree>
    <p:extLst>
      <p:ext uri="{BB962C8B-B14F-4D97-AF65-F5344CB8AC3E}">
        <p14:creationId xmlns:p14="http://schemas.microsoft.com/office/powerpoint/2010/main" val="567351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240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ChangeArrowheads="1"/>
          </p:cNvSpPr>
          <p:nvPr/>
        </p:nvSpPr>
        <p:spPr bwMode="auto">
          <a:xfrm>
            <a:off x="1773" y="1013275"/>
            <a:ext cx="8991600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algorithmic </a:t>
            </a:r>
            <a:r>
              <a:rPr lang="en-US" sz="2000" dirty="0" smtClean="0"/>
              <a:t>decomposition uses </a:t>
            </a:r>
            <a:r>
              <a:rPr lang="en-US" sz="2000" dirty="0"/>
              <a:t>a switch statement &amp; a recursive function to build &amp; evaluate a tree, e.g</a:t>
            </a:r>
            <a:r>
              <a:rPr lang="en-US" sz="2000" dirty="0" smtClean="0"/>
              <a:t>.: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switch(root-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&gt;tag_)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NUM: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"%d", root-&gt;num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_); break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UNARY: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"(%s",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BINARY: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"(");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"%s",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5378" y="2131757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Switch on type tag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 bwMode="auto">
          <a:xfrm>
            <a:off x="3184605" y="2174483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88" y="525463"/>
            <a:ext cx="875683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POSA2 Architectural Pattern</a:t>
            </a:r>
          </a:p>
        </p:txBody>
      </p:sp>
      <p:sp>
        <p:nvSpPr>
          <p:cNvPr id="849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12520"/>
            <a:ext cx="9144000" cy="5613302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Allows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event-driven applications to </a:t>
            </a:r>
            <a:r>
              <a:rPr lang="en-US" sz="2000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demultiplex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dispatch service requests that are delivered to an application from one or more clients </a:t>
            </a:r>
          </a:p>
          <a:p>
            <a:pPr marL="287338" lvl="1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Need to decouple event handling from event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management infrastructure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multiple </a:t>
            </a:r>
            <a:r>
              <a:rPr lang="en-US" sz="2000" dirty="0" smtClean="0"/>
              <a:t>sources of events must be handled in a single thread</a:t>
            </a:r>
          </a:p>
        </p:txBody>
      </p:sp>
      <p:sp>
        <p:nvSpPr>
          <p:cNvPr id="104452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3342843"/>
            <a:ext cx="16335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54" y="3717655"/>
            <a:ext cx="5868814" cy="263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65"/>
          <p:cNvSpPr/>
          <p:nvPr/>
        </p:nvSpPr>
        <p:spPr bwMode="auto">
          <a:xfrm>
            <a:off x="0" y="639183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Rectangle 4"/>
          <p:cNvSpPr>
            <a:spLocks noChangeArrowheads="1"/>
          </p:cNvSpPr>
          <p:nvPr/>
        </p:nvSpPr>
        <p:spPr bwMode="auto">
          <a:xfrm>
            <a:off x="39779" y="6420770"/>
            <a:ext cx="907732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schmidt/PDF/Reactor.pdf</a:t>
            </a:r>
            <a:r>
              <a:rPr lang="en-US" sz="2000" dirty="0" smtClean="0"/>
              <a:t> for the </a:t>
            </a:r>
            <a:r>
              <a:rPr lang="en-US" sz="2000" i="1" dirty="0" smtClean="0"/>
              <a:t>Reactor</a:t>
            </a:r>
            <a:r>
              <a:rPr lang="en-US" sz="2000" dirty="0" smtClean="0"/>
              <a:t> pattern </a:t>
            </a:r>
            <a:endParaRPr lang="en-US" sz="2000" dirty="0"/>
          </a:p>
        </p:txBody>
      </p:sp>
      <p:sp>
        <p:nvSpPr>
          <p:cNvPr id="8" name="Line Callout 1 7"/>
          <p:cNvSpPr/>
          <p:nvPr/>
        </p:nvSpPr>
        <p:spPr bwMode="auto">
          <a:xfrm>
            <a:off x="6222535" y="3548377"/>
            <a:ext cx="2349966" cy="338554"/>
          </a:xfrm>
          <a:prstGeom prst="borderCallout1">
            <a:avLst>
              <a:gd name="adj1" fmla="val 102699"/>
              <a:gd name="adj2" fmla="val 41958"/>
              <a:gd name="adj3" fmla="val 184964"/>
              <a:gd name="adj4" fmla="val -625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6732695" y="4419155"/>
            <a:ext cx="2122344" cy="1077218"/>
          </a:xfrm>
          <a:prstGeom prst="borderCallout1">
            <a:avLst>
              <a:gd name="adj1" fmla="val 102699"/>
              <a:gd name="adj2" fmla="val 41958"/>
              <a:gd name="adj3" fmla="val 165854"/>
              <a:gd name="adj4" fmla="val -1507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1600" dirty="0" smtClean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Verbose_ET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Succinct_ET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8" grpId="0" animBg="1"/>
      <p:bldP spid="9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5485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88" y="525463"/>
            <a:ext cx="875683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POSA2 Architectural Pattern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Reactor example in C++</a:t>
            </a:r>
          </a:p>
          <a:p>
            <a:pPr marL="234950" lvl="1" indent="-225425">
              <a:lnSpc>
                <a:spcPct val="100000"/>
              </a:lnSpc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Detect/</a:t>
            </a:r>
            <a:r>
              <a:rPr lang="en-US" sz="2000" dirty="0" err="1" smtClean="0"/>
              <a:t>demux</a:t>
            </a:r>
            <a:r>
              <a:rPr lang="en-US" sz="2000" dirty="0" smtClean="0"/>
              <a:t> events &amp; dispatch </a:t>
            </a:r>
            <a:r>
              <a:rPr lang="en-US" sz="2000" dirty="0"/>
              <a:t>event handler callback methods in response </a:t>
            </a:r>
            <a:endParaRPr lang="en-US" sz="1800" b="1" dirty="0" smtClean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class Reactor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public: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static Reactor *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instance();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void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run_event_loop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while (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run_event_loop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_)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   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wait_for_next_event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()-&gt;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handle_input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}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void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register_input_handler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Event_Handler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*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event_handler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)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dispatch_table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_.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push_back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(eh);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}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...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/>
            </a:r>
            <a:b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</a:b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private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std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::vector &lt;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Event_Handler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*&gt; 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dispatch_table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_;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...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CA" sz="2000" dirty="0" smtClean="0"/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27937" y="5366294"/>
            <a:ext cx="41553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Register an event handler for input events in dispatch table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>
            <a:off x="1408552" y="517136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351311" y="3134108"/>
            <a:ext cx="445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Run the app event loop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4" name="Left Arrow 13"/>
          <p:cNvSpPr/>
          <p:nvPr/>
        </p:nvSpPr>
        <p:spPr bwMode="auto">
          <a:xfrm rot="10800000" flipH="1">
            <a:off x="3741710" y="317683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5400000">
            <a:off x="5497952" y="568152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23572" y="2045855"/>
            <a:ext cx="445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Singleton access point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16200000" flipH="1">
            <a:off x="3163933" y="215938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2619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 animBg="1"/>
      <p:bldP spid="16" grpId="0"/>
      <p:bldP spid="18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620" y="1228725"/>
            <a:ext cx="458723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Separation of concerns &amp; portability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/>
              <a:t>Simplify concurrency control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Non-preemptive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/>
              <a:t>Scalability issues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z="2000" b="1" dirty="0" smtClean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88" y="525463"/>
            <a:ext cx="875683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POSA2 Architectural Pattern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620" y="1228725"/>
            <a:ext cx="458723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Separation of concerns &amp; portability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Simplify concurrency control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Non-preemptive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Scalability issues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z="2000" b="1" dirty="0" smtClean="0"/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Decouple event detection/</a:t>
            </a:r>
            <a:r>
              <a:rPr lang="en-US" sz="2000" dirty="0" err="1" smtClean="0"/>
              <a:t>demuxing</a:t>
            </a:r>
            <a:r>
              <a:rPr lang="en-US" sz="2000" dirty="0" smtClean="0"/>
              <a:t> mechanisms from event dispatching </a:t>
            </a: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.g., via </a:t>
            </a:r>
            <a:r>
              <a:rPr lang="en-US" sz="2000" i="1" dirty="0" smtClean="0"/>
              <a:t>Bridge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Handle many different types of events</a:t>
            </a: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e.g., input/output events, signals, timers, etc.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88" y="525463"/>
            <a:ext cx="875683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POSA2 Architectural Pattern</a:t>
            </a:r>
          </a:p>
        </p:txBody>
      </p:sp>
    </p:spTree>
    <p:extLst>
      <p:ext uri="{BB962C8B-B14F-4D97-AF65-F5344CB8AC3E}">
        <p14:creationId xmlns:p14="http://schemas.microsoft.com/office/powerpoint/2010/main" val="3829442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620" y="1228725"/>
            <a:ext cx="4587239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Separation of concerns &amp; portability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Simplify concurrency control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Non-preemptive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Scalability issues</a:t>
            </a: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endParaRPr lang="en-US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Decouple event detection/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demuxing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mechanisms from event dispatching</a:t>
            </a:r>
          </a:p>
          <a:p>
            <a:pPr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via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Bridge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Handle many different types of events</a:t>
            </a: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e.g., input/output events, signals, timers, etc.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177789" y="1228725"/>
            <a:ext cx="3680461" cy="5018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33400" marR="0" lvl="0" indent="-5334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/>
              <a:t>X Windows </a:t>
            </a:r>
            <a:r>
              <a:rPr lang="en-US" sz="2000" kern="0" dirty="0" err="1"/>
              <a:t>Xt</a:t>
            </a:r>
            <a:endParaRPr lang="en-US" sz="2000" kern="0" dirty="0"/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InterViews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Dispatcher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ET++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WindowSystem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AWT Toolkit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ACE &amp; The ACE ORB (TAO)</a:t>
            </a:r>
          </a:p>
          <a:p>
            <a:pPr marL="228600" marR="0" lvl="1" indent="-2286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Java NIO package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06188" y="525463"/>
            <a:ext cx="8756837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Reactor                 POSA2 Architectural Pattern</a:t>
            </a:r>
          </a:p>
        </p:txBody>
      </p:sp>
      <p:sp>
        <p:nvSpPr>
          <p:cNvPr id="2" name="Rectangle 1"/>
          <p:cNvSpPr/>
          <p:nvPr/>
        </p:nvSpPr>
        <p:spPr>
          <a:xfrm>
            <a:off x="698116" y="6435399"/>
            <a:ext cx="751070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gee.cs.oswego.edu/dl/</a:t>
            </a:r>
            <a:r>
              <a:rPr lang="en-US" sz="2000" dirty="0" err="1" smtClean="0">
                <a:hlinkClick r:id="rId3"/>
              </a:rPr>
              <a:t>cpjslides</a:t>
            </a:r>
            <a:r>
              <a:rPr lang="en-US" sz="2000" dirty="0" smtClean="0">
                <a:hlinkClick r:id="rId3"/>
              </a:rPr>
              <a:t>/nio.pdf</a:t>
            </a:r>
            <a:r>
              <a:rPr lang="en-US" sz="2000" dirty="0" smtClean="0"/>
              <a:t> for Java Reactor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1228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Managing Access to Global Resources</a:t>
            </a:r>
            <a:endParaRPr lang="en-CA" sz="3200" dirty="0" smtClean="0"/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565" y="1043640"/>
            <a:ext cx="3195986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Centralize access to resources that should </a:t>
            </a:r>
            <a:br>
              <a:rPr lang="en-US" sz="2000" dirty="0" smtClean="0"/>
            </a:br>
            <a:r>
              <a:rPr lang="en-US" sz="2000" dirty="0" smtClean="0"/>
              <a:t>be visible globally, e.g.:</a:t>
            </a:r>
          </a:p>
          <a:p>
            <a:pPr marL="458788" lvl="3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/>
              <a:t>C</a:t>
            </a:r>
            <a:r>
              <a:rPr lang="en-US" dirty="0" smtClean="0"/>
              <a:t>ommand-line options that parameterize the program behavior </a:t>
            </a:r>
          </a:p>
          <a:p>
            <a:pPr marL="458788" lvl="3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Reactor that drives the main event loop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305175" y="1190625"/>
            <a:ext cx="5686425" cy="501675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6724493" y="1642723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Verbose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6430775" y="5241762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Succinct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41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Managing Access to Global Resources</a:t>
            </a:r>
            <a:endParaRPr lang="en-CA" sz="3200" dirty="0" smtClean="0"/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565" y="1043640"/>
            <a:ext cx="3195986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018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Centralize access to resources that should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 visible globally, e.g.:</a:t>
            </a:r>
          </a:p>
          <a:p>
            <a:pPr marL="458788" lvl="3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ommand-line options that parameterize the program behavior </a:t>
            </a:r>
          </a:p>
          <a:p>
            <a:pPr marL="458788" lvl="3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Reactor that drives the main event loop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018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Only need one instance of </a:t>
            </a:r>
            <a:r>
              <a:rPr lang="en-US" sz="2000" dirty="0" smtClean="0"/>
              <a:t>command-line </a:t>
            </a:r>
            <a:r>
              <a:rPr lang="en-US" sz="2000" dirty="0"/>
              <a:t>options &amp; </a:t>
            </a:r>
            <a:r>
              <a:rPr lang="en-US" sz="2000" dirty="0" smtClean="0"/>
              <a:t>event loop driver</a:t>
            </a:r>
            <a:endParaRPr lang="en-US" sz="2000" dirty="0"/>
          </a:p>
          <a:p>
            <a:pPr marL="233363" lvl="1" indent="-23018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Global variables are problematic </a:t>
            </a:r>
            <a:r>
              <a:rPr lang="en-US" sz="2000" dirty="0" smtClean="0"/>
              <a:t>in C++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3305175" y="1190625"/>
            <a:ext cx="5686425" cy="501675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6724493" y="1642723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Verbose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6430775" y="5241762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Succinct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74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Centralize Access to Global Resources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93624"/>
            <a:ext cx="9144000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>
              <a:lnSpc>
                <a:spcPct val="100000"/>
              </a:lnSpc>
              <a:spcBef>
                <a:spcPct val="0"/>
              </a:spcBef>
              <a:buClr>
                <a:schemeClr val="tx1"/>
              </a:buClr>
              <a:buFont typeface="Arial" pitchFamily="34" charset="0"/>
              <a:buChar char="•"/>
            </a:pPr>
            <a:r>
              <a:rPr lang="en-CA" sz="2000" dirty="0"/>
              <a:t>Rather than using global variables, create a central access point to global instances, e.g.: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main(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[]) {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if(!Options::instance()-&gt;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parse_args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))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return 0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1">
              <a:lnSpc>
                <a:spcPct val="100000"/>
              </a:lnSpc>
              <a:spcBef>
                <a:spcPts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=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make_handler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Options::instance()-&gt;verbose());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Reactor::instance()-&gt;</a:t>
            </a:r>
            <a:r>
              <a:rPr lang="en-US" b="1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register_input_handler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endParaRPr lang="en-US" b="1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33363"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//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...  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CA" sz="2000" dirty="0"/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70348" y="2380916"/>
            <a:ext cx="4115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>
                <a:solidFill>
                  <a:srgbClr val="336699"/>
                </a:solidFill>
              </a:rPr>
              <a:t>Parse the command-line options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131268" y="3461894"/>
            <a:ext cx="44285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Dynamically allocate </a:t>
            </a:r>
            <a:r>
              <a:rPr lang="en-US" b="1" dirty="0" smtClean="0">
                <a:solidFill>
                  <a:srgbClr val="336699"/>
                </a:solidFill>
              </a:rPr>
              <a:t>the appropriate </a:t>
            </a:r>
            <a:r>
              <a:rPr lang="en-US" b="1" dirty="0">
                <a:solidFill>
                  <a:srgbClr val="336699"/>
                </a:solidFill>
              </a:rPr>
              <a:t>event </a:t>
            </a:r>
            <a:r>
              <a:rPr lang="en-US" b="1" dirty="0" smtClean="0">
                <a:solidFill>
                  <a:srgbClr val="336699"/>
                </a:solidFill>
              </a:rPr>
              <a:t>handler based </a:t>
            </a:r>
            <a:r>
              <a:rPr lang="en-US" b="1" dirty="0">
                <a:solidFill>
                  <a:srgbClr val="336699"/>
                </a:solidFill>
              </a:rPr>
              <a:t>on the command-line options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4349" y="5558791"/>
            <a:ext cx="629719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Register event handler with the </a:t>
            </a:r>
            <a:r>
              <a:rPr lang="en-US" b="1" dirty="0" smtClean="0">
                <a:solidFill>
                  <a:srgbClr val="336699"/>
                </a:solidFill>
              </a:rPr>
              <a:t>event loop driver</a:t>
            </a:r>
            <a:endParaRPr lang="en-US" dirty="0"/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5400000" flipV="1">
            <a:off x="3767603" y="249532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V="1">
            <a:off x="6294622" y="537012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rot="5400000" flipV="1">
            <a:off x="5290455" y="413981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968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6" grpId="0" animBg="1"/>
      <p:bldP spid="17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591" y="1191202"/>
            <a:ext cx="9036050" cy="2590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4950" lvl="1" indent="-223838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Ensure a class only </a:t>
            </a:r>
            <a:r>
              <a:rPr lang="en-US" sz="2000" dirty="0" smtClean="0"/>
              <a:t>has one instance &amp; provide a global point of access </a:t>
            </a:r>
          </a:p>
          <a:p>
            <a:pPr marL="0" lvl="1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4950" lvl="1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W</a:t>
            </a:r>
            <a:r>
              <a:rPr lang="en-US" sz="2000" dirty="0" smtClean="0"/>
              <a:t>hen there must be exactly one instance of a class &amp; it must be </a:t>
            </a:r>
            <a:br>
              <a:rPr lang="en-US" sz="2000" dirty="0" smtClean="0"/>
            </a:br>
            <a:r>
              <a:rPr lang="en-US" sz="2000" dirty="0" smtClean="0"/>
              <a:t>accessible from a well-known access point</a:t>
            </a:r>
          </a:p>
          <a:p>
            <a:pPr marL="234950" lvl="1" indent="-2254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W</a:t>
            </a:r>
            <a:r>
              <a:rPr lang="en-US" sz="2000" dirty="0" smtClean="0"/>
              <a:t>hen the sole instance should be extensible by </a:t>
            </a:r>
            <a:r>
              <a:rPr lang="en-US" sz="2000" dirty="0" err="1" smtClean="0"/>
              <a:t>subclassing</a:t>
            </a:r>
            <a:r>
              <a:rPr lang="en-US" sz="2000" dirty="0" smtClean="0"/>
              <a:t> &amp; clients should be able to use an extended instance without modifying their code</a:t>
            </a:r>
          </a:p>
        </p:txBody>
      </p:sp>
      <p:sp>
        <p:nvSpPr>
          <p:cNvPr id="11674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6889" y="3743325"/>
            <a:ext cx="7772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pic>
        <p:nvPicPr>
          <p:cNvPr id="11674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3828" y="3935839"/>
            <a:ext cx="5606579" cy="2234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4681874" y="4281182"/>
            <a:ext cx="3239751" cy="73866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4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4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    </a:t>
            </a:r>
            <a:r>
              <a:rPr lang="en-US" sz="1400" dirty="0" err="1" smtClean="0">
                <a:latin typeface="Arial" charset="0"/>
              </a:rPr>
              <a:t>uniqueInstance</a:t>
            </a:r>
            <a:r>
              <a:rPr lang="en-US" sz="1400" dirty="0" smtClean="0">
                <a:latin typeface="Arial" charset="0"/>
              </a:rPr>
              <a:t> =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latin typeface="Arial" charset="0"/>
              </a:rPr>
              <a:t>return </a:t>
            </a:r>
            <a:r>
              <a:rPr lang="en-US" sz="1400" dirty="0" err="1" smtClean="0">
                <a:latin typeface="Arial" charset="0"/>
              </a:rPr>
              <a:t>uniqueInstance</a:t>
            </a:r>
            <a:r>
              <a:rPr lang="en-US" sz="1400" dirty="0" smtClean="0">
                <a:latin typeface="Arial" charset="0"/>
              </a:rPr>
              <a:t>;</a:t>
            </a:r>
          </a:p>
        </p:txBody>
      </p:sp>
      <p:sp>
        <p:nvSpPr>
          <p:cNvPr id="7" name="Right Triangle 6"/>
          <p:cNvSpPr/>
          <p:nvPr/>
        </p:nvSpPr>
        <p:spPr bwMode="auto">
          <a:xfrm>
            <a:off x="7591656" y="4286643"/>
            <a:ext cx="325724" cy="326149"/>
          </a:xfrm>
          <a:prstGeom prst="rt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ight Triangle 7"/>
          <p:cNvSpPr/>
          <p:nvPr/>
        </p:nvSpPr>
        <p:spPr bwMode="auto">
          <a:xfrm rot="10800000">
            <a:off x="7599535" y="4288890"/>
            <a:ext cx="325724" cy="326149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11" name="Line Callout 1 10"/>
          <p:cNvSpPr/>
          <p:nvPr/>
        </p:nvSpPr>
        <p:spPr bwMode="auto">
          <a:xfrm>
            <a:off x="4427508" y="5314624"/>
            <a:ext cx="1505246" cy="584775"/>
          </a:xfrm>
          <a:prstGeom prst="borderCallout1">
            <a:avLst>
              <a:gd name="adj1" fmla="val 47419"/>
              <a:gd name="adj2" fmla="val -1832"/>
              <a:gd name="adj3" fmla="val -49557"/>
              <a:gd name="adj4" fmla="val -552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e.g.,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Options</a:t>
            </a:r>
            <a:r>
              <a:rPr lang="en-US" sz="1600" dirty="0" smtClean="0"/>
              <a:t> &amp;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Reactor</a:t>
            </a:r>
          </a:p>
        </p:txBody>
      </p:sp>
    </p:spTree>
    <p:extLst>
      <p:ext uri="{BB962C8B-B14F-4D97-AF65-F5344CB8AC3E}">
        <p14:creationId xmlns:p14="http://schemas.microsoft.com/office/powerpoint/2010/main" val="41312544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0" y="635541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Wingdings" pitchFamily="2" charset="2"/>
              <a:buNone/>
            </a:pPr>
            <a:r>
              <a:rPr lang="en-US" sz="2000" b="1" dirty="0" smtClean="0"/>
              <a:t>Singleton example in C++</a:t>
            </a:r>
          </a:p>
          <a:p>
            <a:pPr marL="234950" lvl="1" indent="-225425">
              <a:lnSpc>
                <a:spcPct val="100000"/>
              </a:lnSpc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Define </a:t>
            </a:r>
            <a:r>
              <a:rPr lang="en-US" sz="2000" dirty="0"/>
              <a:t>a singleton class to handle command-line </a:t>
            </a:r>
            <a:r>
              <a:rPr lang="en-US" sz="2000" dirty="0" smtClean="0"/>
              <a:t>option processing</a:t>
            </a:r>
            <a:endParaRPr lang="en-US" sz="1800" b="1" dirty="0" smtClean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120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class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Options {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public: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static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Options *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instance(); 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endParaRPr lang="en-US" sz="1800" b="1" dirty="0" smtClean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//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Parse command-line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arguments and sets values as follows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: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't' - Traversal strategy, i.e., 'P' for pre-order, 'O' for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post-order, 'I' for in-order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, &amp; 'L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' for level-order.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bool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parse_args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int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argc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, char *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argv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[]);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bool 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verbose() </a:t>
            </a:r>
            <a:r>
              <a:rPr lang="en-US" sz="1800" b="1" dirty="0" err="1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const</a:t>
            </a: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; // True if program runs in verbose mode.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 char </a:t>
            </a:r>
            <a:r>
              <a:rPr lang="en-US" sz="1800" b="1" dirty="0" err="1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traversal_strategy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() // Returns desired traversal strategy.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...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private: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Options();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static Options *instance_;</a:t>
            </a:r>
          </a:p>
          <a:p>
            <a:pPr marL="0" lvl="0" indent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  <a:buNone/>
            </a:pPr>
            <a:r>
              <a:rPr lang="en-US" sz="1800" b="1" dirty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ourier New" pitchFamily="49" charset="0"/>
                <a:ea typeface="Arial Unicode MS" pitchFamily="34" charset="-128"/>
                <a:cs typeface="Courier New" pitchFamily="49" charset="0"/>
              </a:rPr>
              <a:t> ...</a:t>
            </a:r>
            <a:endParaRPr lang="en-US" sz="1800" b="1" dirty="0">
              <a:solidFill>
                <a:srgbClr val="000000"/>
              </a:solidFill>
              <a:latin typeface="Courier New" pitchFamily="49" charset="0"/>
              <a:ea typeface="Arial Unicode MS" pitchFamily="34" charset="-128"/>
              <a:cs typeface="Courier New" pitchFamily="49" charset="0"/>
            </a:endParaRP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CA" sz="2000" dirty="0" smtClean="0"/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5365" y="24329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4992624" y="2089624"/>
            <a:ext cx="3804236" cy="923330"/>
          </a:xfrm>
          <a:prstGeom prst="borderCallout1">
            <a:avLst>
              <a:gd name="adj1" fmla="val 47419"/>
              <a:gd name="adj2" fmla="val -1832"/>
              <a:gd name="adj3" fmla="val 65237"/>
              <a:gd name="adj4" fmla="val -264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(instance_ == 0)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instance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= new Options;</a:t>
            </a:r>
          </a:p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return </a:t>
            </a:r>
            <a:r>
              <a:rPr lang="en-US" b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instance_;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05432" y="5531065"/>
            <a:ext cx="65978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Make constructor private to prevent multiple instances 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16200000">
            <a:off x="2916152" y="625092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00392" y="6412405"/>
            <a:ext cx="44506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Points to the one &amp; only instance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2" name="Left Arrow 11"/>
          <p:cNvSpPr/>
          <p:nvPr/>
        </p:nvSpPr>
        <p:spPr bwMode="auto">
          <a:xfrm rot="10800000" flipH="1">
            <a:off x="1827373" y="5584182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6200000">
            <a:off x="2846451" y="483429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30691" y="4995776"/>
            <a:ext cx="57310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err="1" smtClean="0">
                <a:solidFill>
                  <a:srgbClr val="336699"/>
                </a:solidFill>
              </a:rPr>
              <a:t>Accessor</a:t>
            </a:r>
            <a:r>
              <a:rPr lang="en-US" b="1" dirty="0" smtClean="0">
                <a:solidFill>
                  <a:srgbClr val="336699"/>
                </a:solidFill>
              </a:rPr>
              <a:t> methods to check for enabled options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5865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18" grpId="0" animBg="1"/>
      <p:bldP spid="19" grpId="0"/>
      <p:bldP spid="12" grpId="0" animBg="1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ChangeArrowheads="1"/>
          </p:cNvSpPr>
          <p:nvPr/>
        </p:nvSpPr>
        <p:spPr bwMode="auto">
          <a:xfrm>
            <a:off x="1773" y="1013275"/>
            <a:ext cx="8991600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algorithmic </a:t>
            </a:r>
            <a:r>
              <a:rPr lang="en-US" sz="2000" dirty="0" smtClean="0"/>
              <a:t>decomposition uses </a:t>
            </a:r>
            <a:r>
              <a:rPr lang="en-US" sz="2000" dirty="0"/>
              <a:t>a switch statement &amp; a recursive function to build &amp; evaluate a tree, e.g</a:t>
            </a:r>
            <a:r>
              <a:rPr lang="en-US" sz="2000" dirty="0" smtClean="0"/>
              <a:t>.: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switch(root-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&gt;tag_)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case NUM: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"%d", root-&gt;num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_); break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UNARY: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"(%s",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BINARY: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"(");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"%s",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1075957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074" y="1112010"/>
            <a:ext cx="5116487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R</a:t>
            </a:r>
            <a:r>
              <a:rPr lang="en-US" sz="2000" dirty="0" smtClean="0"/>
              <a:t>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M</a:t>
            </a:r>
            <a:r>
              <a:rPr lang="en-US" sz="2000" dirty="0" smtClean="0"/>
              <a:t>akes it easy to change your mind &amp; 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A</a:t>
            </a:r>
            <a:r>
              <a:rPr lang="en-US" sz="2000" dirty="0" smtClean="0"/>
              <a:t>llow extension by </a:t>
            </a:r>
            <a:r>
              <a:rPr lang="en-US" sz="2000" dirty="0" err="1" smtClean="0"/>
              <a:t>subclassing</a:t>
            </a:r>
            <a:endParaRPr lang="en-US" sz="2000" dirty="0" smtClean="0"/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S</a:t>
            </a:r>
            <a:r>
              <a:rPr lang="en-US" sz="2000" dirty="0" smtClean="0"/>
              <a:t>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I</a:t>
            </a:r>
            <a:r>
              <a:rPr lang="en-US" sz="2000" dirty="0" smtClean="0"/>
              <a:t>mplementation may be less efficient 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C</a:t>
            </a:r>
            <a:r>
              <a:rPr lang="en-US" sz="2000" dirty="0" smtClean="0"/>
              <a:t>oncurrency/cache pitfalls &amp; communication overhead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1638" y="6435949"/>
            <a:ext cx="821750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wiki?SingletonsAreEvil</a:t>
            </a:r>
            <a:r>
              <a:rPr lang="en-US" sz="2000" dirty="0" smtClean="0"/>
              <a:t> for discussion of Singleton issues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1171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700" y="6393448"/>
            <a:ext cx="9131300" cy="4645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074" y="1112009"/>
            <a:ext cx="5795444" cy="5281437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akes it easy to change your mind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llow extension by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mplementation may be less efficient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oncurrency/cache pitfalls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communication overhead</a:t>
            </a:r>
          </a:p>
          <a:p>
            <a:pPr marL="55563" indent="-55563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tatic instance operation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egistering singleton instance with manager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eleting singletons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143" y="6436713"/>
            <a:ext cx="882697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www.research.ibm.com/designpatterns/pubs/ph-jun96.txt</a:t>
            </a:r>
            <a:r>
              <a:rPr lang="en-US" sz="2000" dirty="0" smtClean="0"/>
              <a:t>: Singleton deletion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98226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700" y="6393448"/>
            <a:ext cx="9131300" cy="4645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074" y="1112009"/>
            <a:ext cx="5795444" cy="5281437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akes it easy to change your mind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llow extension by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mplementation may be less efficient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oncurrency/cache pitfalls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communication overhead</a:t>
            </a:r>
          </a:p>
          <a:p>
            <a:pPr marL="55563" indent="-55563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tatic instance operation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R</a:t>
            </a:r>
            <a:r>
              <a:rPr lang="en-US" sz="2000" dirty="0" smtClean="0"/>
              <a:t>egistering singleton instance with manager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eleting singletons 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143" y="6436713"/>
            <a:ext cx="882697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www.dre.vanderbilt.edu/~schmidt/PDF/ObjMan.pdf</a:t>
            </a:r>
            <a:r>
              <a:rPr lang="en-US" sz="2000" dirty="0" smtClean="0"/>
              <a:t>: Singleton management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617015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2700" y="6393448"/>
            <a:ext cx="9131300" cy="4645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98270" y="525463"/>
            <a:ext cx="8743851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Singleton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C</a:t>
            </a:r>
            <a:r>
              <a:rPr lang="en-US" sz="3200" dirty="0" smtClean="0"/>
              <a:t>reational</a:t>
            </a:r>
          </a:p>
        </p:txBody>
      </p:sp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3074" y="1112010"/>
            <a:ext cx="6044826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educes namespace pollution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akes it easy to change your mind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allow more than one instance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llow extension by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ame drawbacks of a global if misused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mplementation may be less efficient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than a global 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oncurrency/cache pitfalls 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communication overhead</a:t>
            </a:r>
          </a:p>
          <a:p>
            <a:pPr marL="55563" indent="-55563"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tatic instance operation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egistering singleton instance with manager</a:t>
            </a:r>
          </a:p>
          <a:p>
            <a:pPr marL="233363" lvl="1" indent="-233363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eleting singletons 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219700" y="1112010"/>
            <a:ext cx="3704492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Unidraw's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object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Smalltalk-80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ChangeSet</a:t>
            </a:r>
            <a:r>
              <a:rPr lang="en-US" sz="2000" kern="0" dirty="0">
                <a:latin typeface="+mn-lt"/>
                <a:ea typeface="+mn-ea"/>
                <a:cs typeface="+mn-cs"/>
              </a:rPr>
              <a:t>, the set of changes to code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Session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object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ACE Singleton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55563" indent="-55563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See Also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i="1" kern="0" dirty="0">
                <a:latin typeface="+mn-lt"/>
                <a:ea typeface="+mn-ea"/>
                <a:cs typeface="+mn-cs"/>
              </a:rPr>
              <a:t>Double-Checked Locking Optimization </a:t>
            </a:r>
            <a:r>
              <a:rPr lang="en-US" sz="2000" i="1" kern="0" dirty="0" smtClean="0">
                <a:latin typeface="+mn-lt"/>
                <a:ea typeface="+mn-ea"/>
                <a:cs typeface="+mn-cs"/>
              </a:rPr>
              <a:t>pattern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from POSA2 book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67097" y="6428845"/>
            <a:ext cx="885221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en.wikipedia.org/wiki/Double-</a:t>
            </a:r>
            <a:r>
              <a:rPr lang="en-US" sz="2000" dirty="0" err="1" smtClean="0">
                <a:hlinkClick r:id="rId3"/>
              </a:rPr>
              <a:t>checked_locking</a:t>
            </a:r>
            <a:r>
              <a:rPr lang="en-US" sz="2000" dirty="0" smtClean="0"/>
              <a:t> has more synchronization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067694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 of Application Structure Patterns</a:t>
            </a:r>
            <a:endParaRPr lang="en-US" sz="3200" dirty="0"/>
          </a:p>
        </p:txBody>
      </p: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654629" y="6430241"/>
            <a:ext cx="755419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</a:t>
            </a:r>
            <a:r>
              <a:rPr lang="en-US" sz="2000" i="1" dirty="0" smtClean="0"/>
              <a:t> Reactor</a:t>
            </a:r>
            <a:r>
              <a:rPr lang="en-US" sz="2000" dirty="0" smtClean="0"/>
              <a:t> pattern embodies key characteristics of frameworks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152400" y="1094830"/>
            <a:ext cx="8839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i="1" dirty="0" smtClean="0"/>
              <a:t>Reactor</a:t>
            </a:r>
            <a:r>
              <a:rPr lang="en-US" sz="2000" dirty="0" smtClean="0"/>
              <a:t> structures the overall control flow of the event-driven expression tree processing app &amp; </a:t>
            </a:r>
            <a:r>
              <a:rPr lang="en-US" sz="2000" i="1" dirty="0" smtClean="0"/>
              <a:t>Singleton</a:t>
            </a:r>
            <a:r>
              <a:rPr lang="en-US" sz="2000" dirty="0" smtClean="0"/>
              <a:t> simplifies access to global resources</a:t>
            </a:r>
            <a:endParaRPr lang="en-US" sz="2000" dirty="0"/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3833525" y="2627065"/>
            <a:ext cx="1676400" cy="1905001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3071525" y="4455866"/>
            <a:ext cx="2971800" cy="685800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2080925" y="2627065"/>
            <a:ext cx="3352800" cy="685800"/>
          </a:xfrm>
          <a:prstGeom prst="rect">
            <a:avLst/>
          </a:prstGeom>
          <a:solidFill>
            <a:srgbClr val="66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 Box 28"/>
          <p:cNvSpPr txBox="1">
            <a:spLocks noChangeArrowheads="1"/>
          </p:cNvSpPr>
          <p:nvPr/>
        </p:nvSpPr>
        <p:spPr bwMode="auto">
          <a:xfrm>
            <a:off x="4039900" y="2209552"/>
            <a:ext cx="957263" cy="341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Reactor</a:t>
            </a:r>
          </a:p>
        </p:txBody>
      </p:sp>
      <p:grpSp>
        <p:nvGrpSpPr>
          <p:cNvPr id="16" name="Group 29"/>
          <p:cNvGrpSpPr>
            <a:grpSpLocks/>
          </p:cNvGrpSpPr>
          <p:nvPr/>
        </p:nvGrpSpPr>
        <p:grpSpPr bwMode="auto">
          <a:xfrm>
            <a:off x="2233325" y="2209553"/>
            <a:ext cx="5726113" cy="1179513"/>
            <a:chOff x="1344" y="1177"/>
            <a:chExt cx="3607" cy="743"/>
          </a:xfrm>
          <a:solidFill>
            <a:srgbClr val="C00000"/>
          </a:solidFill>
        </p:grpSpPr>
        <p:sp>
          <p:nvSpPr>
            <p:cNvPr id="17" name="Rectangle 26"/>
            <p:cNvSpPr>
              <a:spLocks noChangeArrowheads="1"/>
            </p:cNvSpPr>
            <p:nvPr/>
          </p:nvSpPr>
          <p:spPr bwMode="auto">
            <a:xfrm>
              <a:off x="1344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7"/>
            <p:cNvSpPr txBox="1">
              <a:spLocks noChangeArrowheads="1"/>
            </p:cNvSpPr>
            <p:nvPr/>
          </p:nvSpPr>
          <p:spPr bwMode="auto">
            <a:xfrm>
              <a:off x="3943" y="1177"/>
              <a:ext cx="1008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Singleton</a:t>
              </a:r>
            </a:p>
          </p:txBody>
        </p: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698068" y="3617665"/>
            <a:ext cx="159258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</a:rPr>
              <a:t>ET_Command_Factory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984068" y="3617665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ET_Event_Handler</a:t>
            </a:r>
            <a:endParaRPr lang="en-US" sz="1100" dirty="0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928525" y="5401645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ET_Command</a:t>
            </a:r>
            <a:endParaRPr lang="en-US" sz="1100" dirty="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6043325" y="3617665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ET_Context</a:t>
            </a:r>
            <a:endParaRPr lang="en-US" sz="1100" dirty="0"/>
          </a:p>
        </p:txBody>
      </p:sp>
      <p:cxnSp>
        <p:nvCxnSpPr>
          <p:cNvPr id="24" name="AutoShape 8"/>
          <p:cNvCxnSpPr>
            <a:cxnSpLocks noChangeShapeType="1"/>
            <a:stCxn id="20" idx="2"/>
            <a:endCxn id="22" idx="0"/>
          </p:cNvCxnSpPr>
          <p:nvPr/>
        </p:nvCxnSpPr>
        <p:spPr bwMode="auto">
          <a:xfrm>
            <a:off x="2494358" y="3998665"/>
            <a:ext cx="5667" cy="140298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25" name="AutoShape 9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5287088" y="3808165"/>
            <a:ext cx="7562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188065" y="4608265"/>
            <a:ext cx="121851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Verbose_ET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591858" y="4608265"/>
            <a:ext cx="121851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Succinct_ET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cxnSp>
        <p:nvCxnSpPr>
          <p:cNvPr id="28" name="AutoShape 12"/>
          <p:cNvCxnSpPr>
            <a:cxnSpLocks noChangeShapeType="1"/>
            <a:endCxn id="21" idx="2"/>
          </p:cNvCxnSpPr>
          <p:nvPr/>
        </p:nvCxnSpPr>
        <p:spPr bwMode="auto">
          <a:xfrm rot="5400000" flipH="1" flipV="1">
            <a:off x="4041536" y="4014224"/>
            <a:ext cx="609600" cy="57848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29" name="AutoShape 13"/>
          <p:cNvCxnSpPr>
            <a:cxnSpLocks noChangeShapeType="1"/>
            <a:stCxn id="27" idx="0"/>
            <a:endCxn id="21" idx="2"/>
          </p:cNvCxnSpPr>
          <p:nvPr/>
        </p:nvCxnSpPr>
        <p:spPr bwMode="auto">
          <a:xfrm rot="16200000" flipV="1">
            <a:off x="4613546" y="4020697"/>
            <a:ext cx="609600" cy="56553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547525" y="4532065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31" name="AutoShape 15"/>
          <p:cNvCxnSpPr>
            <a:cxnSpLocks noChangeShapeType="1"/>
            <a:stCxn id="21" idx="1"/>
            <a:endCxn id="20" idx="3"/>
          </p:cNvCxnSpPr>
          <p:nvPr/>
        </p:nvCxnSpPr>
        <p:spPr bwMode="auto">
          <a:xfrm flipH="1">
            <a:off x="3290648" y="3808165"/>
            <a:ext cx="6934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4062125" y="277946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Event_Handler</a:t>
            </a:r>
            <a:endParaRPr lang="en-US" sz="1100" dirty="0"/>
          </a:p>
        </p:txBody>
      </p:sp>
      <p:cxnSp>
        <p:nvCxnSpPr>
          <p:cNvPr id="33" name="AutoShape 17"/>
          <p:cNvCxnSpPr>
            <a:cxnSpLocks noChangeShapeType="1"/>
          </p:cNvCxnSpPr>
          <p:nvPr/>
        </p:nvCxnSpPr>
        <p:spPr bwMode="auto">
          <a:xfrm rot="16200000">
            <a:off x="4396060" y="3389065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5662325" y="277946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/>
              <a:t>Options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2385725" y="277946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/>
              <a:t>Reactor</a:t>
            </a:r>
          </a:p>
        </p:txBody>
      </p:sp>
      <p:cxnSp>
        <p:nvCxnSpPr>
          <p:cNvPr id="37" name="AutoShape 20"/>
          <p:cNvCxnSpPr>
            <a:cxnSpLocks noChangeShapeType="1"/>
            <a:stCxn id="36" idx="3"/>
            <a:endCxn id="32" idx="1"/>
          </p:cNvCxnSpPr>
          <p:nvPr/>
        </p:nvCxnSpPr>
        <p:spPr bwMode="auto">
          <a:xfrm>
            <a:off x="3528725" y="2969965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8" name="Isosceles Triangle 37"/>
          <p:cNvSpPr/>
          <p:nvPr/>
        </p:nvSpPr>
        <p:spPr bwMode="auto">
          <a:xfrm>
            <a:off x="4557033" y="316944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Isosceles Triangle 38"/>
          <p:cNvSpPr/>
          <p:nvPr/>
        </p:nvSpPr>
        <p:spPr bwMode="auto">
          <a:xfrm>
            <a:off x="4557028" y="4003180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57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11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073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0" y="6345025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3" y="980123"/>
            <a:ext cx="4782085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Explore 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structure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creation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ree traversal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Commands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factories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ommand ordering protocols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pplication structure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 smtClean="0"/>
              <a:t>Encapsulating algorithm variability</a:t>
            </a: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6" name="Flowchart: Decision 14"/>
          <p:cNvSpPr>
            <a:spLocks noChangeArrowheads="1"/>
          </p:cNvSpPr>
          <p:nvPr/>
        </p:nvSpPr>
        <p:spPr bwMode="auto">
          <a:xfrm>
            <a:off x="6652432" y="2514449"/>
            <a:ext cx="440055" cy="199073"/>
          </a:xfrm>
          <a:prstGeom prst="flowChartDecision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48" name="Oval 19"/>
          <p:cNvSpPr>
            <a:spLocks noChangeAspect="1"/>
          </p:cNvSpPr>
          <p:nvPr/>
        </p:nvSpPr>
        <p:spPr bwMode="auto">
          <a:xfrm>
            <a:off x="7435145" y="3210406"/>
            <a:ext cx="125730" cy="125730"/>
          </a:xfrm>
          <a:prstGeom prst="ellipse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497314" y="3428517"/>
            <a:ext cx="872" cy="155106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9"/>
          <p:cNvSpPr>
            <a:spLocks noChangeArrowheads="1"/>
          </p:cNvSpPr>
          <p:nvPr/>
        </p:nvSpPr>
        <p:spPr bwMode="auto">
          <a:xfrm>
            <a:off x="5410159" y="3936070"/>
            <a:ext cx="2159694" cy="3385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600" b="1" dirty="0" err="1" smtClean="0">
                <a:latin typeface="Arial" pitchFamily="34" charset="0"/>
              </a:rPr>
              <a:t>ET_Event_Handler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51" name="Isosceles Triangle 12"/>
          <p:cNvSpPr>
            <a:spLocks noChangeArrowheads="1"/>
          </p:cNvSpPr>
          <p:nvPr/>
        </p:nvSpPr>
        <p:spPr bwMode="auto">
          <a:xfrm>
            <a:off x="6362852" y="4312146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52" name="Straight Connector 14"/>
          <p:cNvCxnSpPr>
            <a:cxnSpLocks noChangeShapeType="1"/>
          </p:cNvCxnSpPr>
          <p:nvPr/>
        </p:nvCxnSpPr>
        <p:spPr bwMode="auto">
          <a:xfrm flipH="1">
            <a:off x="5288908" y="4982116"/>
            <a:ext cx="1747" cy="78982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Straight Connector 15"/>
          <p:cNvCxnSpPr>
            <a:cxnSpLocks noChangeShapeType="1"/>
          </p:cNvCxnSpPr>
          <p:nvPr/>
        </p:nvCxnSpPr>
        <p:spPr bwMode="auto">
          <a:xfrm>
            <a:off x="7695240" y="4982116"/>
            <a:ext cx="0" cy="78982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Straight Connector 21"/>
          <p:cNvCxnSpPr>
            <a:cxnSpLocks noChangeShapeType="1"/>
          </p:cNvCxnSpPr>
          <p:nvPr/>
        </p:nvCxnSpPr>
        <p:spPr bwMode="auto">
          <a:xfrm flipV="1">
            <a:off x="5288908" y="4980369"/>
            <a:ext cx="2406332" cy="3493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5566975" y="3103884"/>
            <a:ext cx="1835238" cy="338773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 b="1" dirty="0" err="1">
                <a:latin typeface="Arial" pitchFamily="34" charset="0"/>
              </a:rPr>
              <a:t>Event_Handler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56" name="Isosceles Triangle 12"/>
          <p:cNvSpPr>
            <a:spLocks noChangeArrowheads="1"/>
          </p:cNvSpPr>
          <p:nvPr/>
        </p:nvSpPr>
        <p:spPr bwMode="auto">
          <a:xfrm>
            <a:off x="6362852" y="3450725"/>
            <a:ext cx="268922" cy="18859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4390961" y="5285055"/>
            <a:ext cx="1810099" cy="584775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Verbose_ET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787640" y="5285055"/>
            <a:ext cx="1774469" cy="584775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Succinct_ET</a:t>
            </a:r>
            <a:r>
              <a:rPr lang="en-US" sz="16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600" b="1" dirty="0" smtClean="0">
                <a:latin typeface="Arial" charset="0"/>
                <a:ea typeface="+mn-ea"/>
                <a:cs typeface="+mn-cs"/>
              </a:rPr>
            </a:br>
            <a:r>
              <a:rPr lang="en-US" sz="16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600" b="1" dirty="0">
              <a:latin typeface="Arial" charset="0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13735" y="1451166"/>
            <a:ext cx="1938697" cy="1400383"/>
            <a:chOff x="4456452" y="956273"/>
            <a:chExt cx="1938697" cy="1400383"/>
          </a:xfrm>
        </p:grpSpPr>
        <p:sp>
          <p:nvSpPr>
            <p:cNvPr id="59" name="Rectangle 6"/>
            <p:cNvSpPr>
              <a:spLocks noChangeArrowheads="1"/>
            </p:cNvSpPr>
            <p:nvPr/>
          </p:nvSpPr>
          <p:spPr bwMode="auto">
            <a:xfrm>
              <a:off x="4456452" y="956273"/>
              <a:ext cx="1938697" cy="1400383"/>
            </a:xfrm>
            <a:prstGeom prst="rect">
              <a:avLst/>
            </a:prstGeom>
            <a:solidFill>
              <a:srgbClr val="FFC00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sz="1600" b="1" dirty="0">
                  <a:latin typeface="Arial" pitchFamily="34" charset="0"/>
                </a:rPr>
                <a:t>Reactor</a:t>
              </a:r>
              <a:endParaRPr lang="en-US" sz="1400" b="1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register_handler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remove_handler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run_event_loop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lang="en-US" sz="1600" dirty="0" err="1">
                  <a:latin typeface="Arial" pitchFamily="34" charset="0"/>
                </a:rPr>
                <a:t>end_event_loop</a:t>
              </a:r>
              <a:r>
                <a:rPr lang="en-US" sz="1600" dirty="0">
                  <a:latin typeface="Arial" pitchFamily="34" charset="0"/>
                </a:rPr>
                <a:t>()</a:t>
              </a:r>
            </a:p>
          </p:txBody>
        </p:sp>
        <p:cxnSp>
          <p:nvCxnSpPr>
            <p:cNvPr id="60" name="Straight Connector 12"/>
            <p:cNvCxnSpPr>
              <a:cxnSpLocks noChangeShapeType="1"/>
            </p:cNvCxnSpPr>
            <p:nvPr/>
          </p:nvCxnSpPr>
          <p:spPr bwMode="auto">
            <a:xfrm>
              <a:off x="4456452" y="1311768"/>
              <a:ext cx="1938697" cy="1747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cxnSp>
        <p:nvCxnSpPr>
          <p:cNvPr id="61" name="Elbow Connector 60"/>
          <p:cNvCxnSpPr>
            <a:stCxn id="46" idx="3"/>
            <a:endCxn id="48" idx="6"/>
          </p:cNvCxnSpPr>
          <p:nvPr/>
        </p:nvCxnSpPr>
        <p:spPr bwMode="auto">
          <a:xfrm>
            <a:off x="7092487" y="2613986"/>
            <a:ext cx="468388" cy="659285"/>
          </a:xfrm>
          <a:prstGeom prst="bentConnector3">
            <a:avLst>
              <a:gd name="adj1" fmla="val 14880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65447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6394740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40"/>
          <p:cNvGrpSpPr/>
          <p:nvPr/>
        </p:nvGrpSpPr>
        <p:grpSpPr>
          <a:xfrm>
            <a:off x="2660178" y="3070409"/>
            <a:ext cx="3429000" cy="2214883"/>
            <a:chOff x="2660178" y="3070409"/>
            <a:chExt cx="3429000" cy="2214883"/>
          </a:xfrm>
        </p:grpSpPr>
        <p:sp>
          <p:nvSpPr>
            <p:cNvPr id="37" name="Rectangle 146"/>
            <p:cNvSpPr>
              <a:spLocks noChangeArrowheads="1"/>
            </p:cNvSpPr>
            <p:nvPr/>
          </p:nvSpPr>
          <p:spPr bwMode="auto">
            <a:xfrm flipV="1">
              <a:off x="3411065" y="3070409"/>
              <a:ext cx="1943099" cy="1246909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/>
            <p:nvPr/>
          </p:nvGrpSpPr>
          <p:grpSpPr>
            <a:xfrm>
              <a:off x="2660178" y="3891292"/>
              <a:ext cx="3429000" cy="1394000"/>
              <a:chOff x="2660178" y="3891292"/>
              <a:chExt cx="3429000" cy="1394000"/>
            </a:xfrm>
          </p:grpSpPr>
          <p:sp>
            <p:nvSpPr>
              <p:cNvPr id="36" name="Rectangle 145"/>
              <p:cNvSpPr>
                <a:spLocks noChangeArrowheads="1"/>
              </p:cNvSpPr>
              <p:nvPr/>
            </p:nvSpPr>
            <p:spPr bwMode="auto">
              <a:xfrm flipV="1">
                <a:off x="2660178" y="3891292"/>
                <a:ext cx="3429000" cy="1007918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92" name="Text Box 28"/>
              <p:cNvSpPr txBox="1">
                <a:spLocks noChangeArrowheads="1"/>
              </p:cNvSpPr>
              <p:nvPr/>
            </p:nvSpPr>
            <p:spPr bwMode="auto">
              <a:xfrm>
                <a:off x="2935678" y="4943660"/>
                <a:ext cx="3092257" cy="3416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Strategy &amp; Template Method</a:t>
                </a:r>
                <a:endParaRPr lang="en-US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2737" y="772393"/>
            <a:ext cx="8991600" cy="381000"/>
          </a:xfrm>
        </p:spPr>
        <p:txBody>
          <a:bodyPr/>
          <a:lstStyle/>
          <a:p>
            <a:r>
              <a:rPr lang="en-US" sz="3200" dirty="0" smtClean="0"/>
              <a:t>Overview of Algorithm </a:t>
            </a:r>
            <a:r>
              <a:rPr lang="en-US" sz="3200" dirty="0"/>
              <a:t>Variability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Encapsulation Patterns </a:t>
            </a:r>
            <a:endParaRPr lang="en-US" sz="3200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428008" y="3222810"/>
            <a:ext cx="159258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</a:rPr>
              <a:t>ET_Command_Factory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714008" y="3222810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ET_Event_Handler</a:t>
            </a:r>
            <a:endParaRPr lang="en-US" sz="1100" dirty="0"/>
          </a:p>
        </p:txBody>
      </p:sp>
      <p:sp>
        <p:nvSpPr>
          <p:cNvPr id="11270" name="Rectangle 6"/>
          <p:cNvSpPr>
            <a:spLocks noChangeArrowheads="1"/>
          </p:cNvSpPr>
          <p:nvPr/>
        </p:nvSpPr>
        <p:spPr bwMode="auto">
          <a:xfrm>
            <a:off x="1658465" y="500679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ET_Command</a:t>
            </a:r>
            <a:endParaRPr lang="en-US" sz="1100" dirty="0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5773265" y="322281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ET_Context</a:t>
            </a:r>
            <a:endParaRPr lang="en-US" sz="1100" dirty="0"/>
          </a:p>
        </p:txBody>
      </p:sp>
      <p:cxnSp>
        <p:nvCxnSpPr>
          <p:cNvPr id="11272" name="AutoShape 8"/>
          <p:cNvCxnSpPr>
            <a:cxnSpLocks noChangeShapeType="1"/>
            <a:stCxn id="11268" idx="2"/>
            <a:endCxn id="11270" idx="0"/>
          </p:cNvCxnSpPr>
          <p:nvPr/>
        </p:nvCxnSpPr>
        <p:spPr bwMode="auto">
          <a:xfrm>
            <a:off x="2224298" y="3603810"/>
            <a:ext cx="5667" cy="140298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11273" name="AutoShape 9"/>
          <p:cNvCxnSpPr>
            <a:cxnSpLocks noChangeShapeType="1"/>
            <a:stCxn id="11269" idx="3"/>
            <a:endCxn id="11271" idx="1"/>
          </p:cNvCxnSpPr>
          <p:nvPr/>
        </p:nvCxnSpPr>
        <p:spPr bwMode="auto">
          <a:xfrm>
            <a:off x="5017028" y="3413310"/>
            <a:ext cx="7562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918004" y="4213410"/>
            <a:ext cx="140058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Verbose_ET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4446489" y="4213410"/>
            <a:ext cx="140058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Succinct_ET</a:t>
            </a:r>
            <a:r>
              <a:rPr lang="en-US" sz="1100" dirty="0" smtClean="0"/>
              <a:t>_</a:t>
            </a:r>
            <a:br>
              <a:rPr lang="en-US" sz="1100" dirty="0" smtClean="0"/>
            </a:br>
            <a:r>
              <a:rPr lang="en-US" sz="1100" dirty="0" err="1" smtClean="0"/>
              <a:t>Event_Handler</a:t>
            </a:r>
            <a:endParaRPr lang="en-US" sz="1100" dirty="0"/>
          </a:p>
        </p:txBody>
      </p:sp>
      <p:cxnSp>
        <p:nvCxnSpPr>
          <p:cNvPr id="11276" name="AutoShape 12"/>
          <p:cNvCxnSpPr>
            <a:cxnSpLocks noChangeShapeType="1"/>
            <a:stCxn id="11274" idx="0"/>
            <a:endCxn id="11269" idx="2"/>
          </p:cNvCxnSpPr>
          <p:nvPr/>
        </p:nvCxnSpPr>
        <p:spPr bwMode="auto">
          <a:xfrm rot="5400000" flipH="1" flipV="1">
            <a:off x="3687107" y="3535000"/>
            <a:ext cx="609600" cy="747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1277" name="AutoShape 13"/>
          <p:cNvCxnSpPr>
            <a:cxnSpLocks noChangeShapeType="1"/>
            <a:stCxn id="11275" idx="0"/>
            <a:endCxn id="11269" idx="2"/>
          </p:cNvCxnSpPr>
          <p:nvPr/>
        </p:nvCxnSpPr>
        <p:spPr bwMode="auto">
          <a:xfrm rot="16200000" flipV="1">
            <a:off x="4451350" y="3517978"/>
            <a:ext cx="609600" cy="7812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1277465" y="4137210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11279" name="AutoShape 15"/>
          <p:cNvCxnSpPr>
            <a:cxnSpLocks noChangeShapeType="1"/>
            <a:stCxn id="11269" idx="1"/>
            <a:endCxn id="11268" idx="3"/>
          </p:cNvCxnSpPr>
          <p:nvPr/>
        </p:nvCxnSpPr>
        <p:spPr bwMode="auto">
          <a:xfrm flipH="1">
            <a:off x="3020588" y="3413310"/>
            <a:ext cx="6934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792065" y="2384610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Event_Handler</a:t>
            </a:r>
            <a:endParaRPr lang="en-US" sz="1100" dirty="0"/>
          </a:p>
        </p:txBody>
      </p:sp>
      <p:cxnSp>
        <p:nvCxnSpPr>
          <p:cNvPr id="11281" name="AutoShape 17"/>
          <p:cNvCxnSpPr>
            <a:cxnSpLocks noChangeShapeType="1"/>
          </p:cNvCxnSpPr>
          <p:nvPr/>
        </p:nvCxnSpPr>
        <p:spPr bwMode="auto">
          <a:xfrm rot="16200000">
            <a:off x="4126000" y="2994210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2265" y="2384610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/>
              <a:t>Options</a:t>
            </a: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2115665" y="2384610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/>
              <a:t>Reactor</a:t>
            </a:r>
          </a:p>
        </p:txBody>
      </p:sp>
      <p:cxnSp>
        <p:nvCxnSpPr>
          <p:cNvPr id="11284" name="AutoShape 20"/>
          <p:cNvCxnSpPr>
            <a:cxnSpLocks noChangeShapeType="1"/>
            <a:stCxn id="11283" idx="3"/>
            <a:endCxn id="11280" idx="1"/>
          </p:cNvCxnSpPr>
          <p:nvPr/>
        </p:nvCxnSpPr>
        <p:spPr bwMode="auto">
          <a:xfrm>
            <a:off x="3258665" y="2575110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519544" y="6430241"/>
            <a:ext cx="8001001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support controlled variability of steps in an algorithm</a:t>
            </a:r>
            <a:endParaRPr lang="en-US" sz="2000" dirty="0"/>
          </a:p>
        </p:txBody>
      </p:sp>
      <p:sp>
        <p:nvSpPr>
          <p:cNvPr id="38" name="Rectangle 37"/>
          <p:cNvSpPr/>
          <p:nvPr/>
        </p:nvSpPr>
        <p:spPr>
          <a:xfrm>
            <a:off x="313592" y="1603989"/>
            <a:ext cx="86780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Simplify processing of multiple operation modes</a:t>
            </a:r>
            <a:endParaRPr lang="en-US" sz="2000" i="1" dirty="0"/>
          </a:p>
        </p:txBody>
      </p:sp>
      <p:sp>
        <p:nvSpPr>
          <p:cNvPr id="39" name="Isosceles Triangle 38"/>
          <p:cNvSpPr/>
          <p:nvPr/>
        </p:nvSpPr>
        <p:spPr bwMode="auto">
          <a:xfrm>
            <a:off x="4286973" y="2774585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Isosceles Triangle 43"/>
          <p:cNvSpPr/>
          <p:nvPr/>
        </p:nvSpPr>
        <p:spPr bwMode="auto">
          <a:xfrm>
            <a:off x="4286968" y="3608325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47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5" grpId="0" animBg="1"/>
    </p:bld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Supporting Multiple Operation Modes</a:t>
            </a:r>
          </a:p>
        </p:txBody>
      </p:sp>
      <p:sp>
        <p:nvSpPr>
          <p:cNvPr id="3727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567" y="993852"/>
            <a:ext cx="3400733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Minimize effort required to support multiple modes of operation </a:t>
            </a:r>
          </a:p>
          <a:p>
            <a:pPr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verbose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succinct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modes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3" eaLnBrk="1" hangingPunct="1">
              <a:spcBef>
                <a:spcPts val="600"/>
              </a:spcBef>
              <a:buFontTx/>
              <a:buNone/>
              <a:defRPr/>
            </a:pPr>
            <a:endParaRPr lang="en-US" dirty="0" smtClean="0"/>
          </a:p>
        </p:txBody>
      </p:sp>
      <p:sp>
        <p:nvSpPr>
          <p:cNvPr id="106500" name="Rectangle 4"/>
          <p:cNvSpPr>
            <a:spLocks noChangeArrowheads="1"/>
          </p:cNvSpPr>
          <p:nvPr/>
        </p:nvSpPr>
        <p:spPr bwMode="auto">
          <a:xfrm>
            <a:off x="3886200" y="1190625"/>
            <a:ext cx="5105400" cy="5016758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 -v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format [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in-order]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[expression]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print [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in-order|pre-order|post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-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order|level-order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[post-order]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format in-order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eval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 post-order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7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quit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% tree-traversal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latin typeface="Courier New" pitchFamily="49" charset="0"/>
                <a:cs typeface="Courier New" pitchFamily="49" charset="0"/>
              </a:rPr>
              <a:t>&gt; 1+4*3/2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7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7187250" y="1634446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91887"/>
              <a:gd name="adj4" fmla="val -2966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Verbose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7187249" y="5027326"/>
            <a:ext cx="1665351" cy="369332"/>
          </a:xfrm>
          <a:prstGeom prst="borderCallout1">
            <a:avLst>
              <a:gd name="adj1" fmla="val 47419"/>
              <a:gd name="adj2" fmla="val -1832"/>
              <a:gd name="adj3" fmla="val 88448"/>
              <a:gd name="adj4" fmla="val -372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Succinct mode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Supporting Multiple Operation Modes</a:t>
            </a:r>
          </a:p>
        </p:txBody>
      </p:sp>
      <p:sp>
        <p:nvSpPr>
          <p:cNvPr id="3727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566" y="993852"/>
            <a:ext cx="3692833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Minimize effort required to support multiple modes of operation </a:t>
            </a:r>
          </a:p>
          <a:p>
            <a:pPr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verbose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succinct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mode</a:t>
            </a:r>
            <a:endParaRPr lang="en-US" dirty="0" smtClean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Don’t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tightly couple the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operation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modes with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program structure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implify future enhancements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Avoid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limitations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algorithmic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decomposition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54" y="1513637"/>
            <a:ext cx="4187536" cy="42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ChangeArrowheads="1"/>
          </p:cNvSpPr>
          <p:nvPr/>
        </p:nvSpPr>
        <p:spPr bwMode="auto">
          <a:xfrm>
            <a:off x="1773" y="1013275"/>
            <a:ext cx="8991600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algorithmic </a:t>
            </a:r>
            <a:r>
              <a:rPr lang="en-US" sz="2000" dirty="0" smtClean="0"/>
              <a:t>decomposition uses </a:t>
            </a:r>
            <a:r>
              <a:rPr lang="en-US" sz="2000" dirty="0"/>
              <a:t>a switch statement &amp; a recursive function to build &amp; evaluate a tree, e.g</a:t>
            </a:r>
            <a:r>
              <a:rPr lang="en-US" sz="2000" dirty="0" smtClean="0"/>
              <a:t>.: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switch(root-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&gt;tag_)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NUM: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"%d", root-&gt;num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_); break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case UNARY: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"(%s",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BINARY: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"(");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"%s",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22478" y="3341992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Recursive call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 bwMode="auto">
          <a:xfrm>
            <a:off x="4941705" y="338471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3779378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774997" y="1934880"/>
            <a:ext cx="9757" cy="113104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A: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562548" y="2263498"/>
            <a:ext cx="2392362" cy="1462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prompt_user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get_input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make_command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execute_command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</p:txBody>
      </p: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562548" y="2574648"/>
            <a:ext cx="2392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893373" y="16089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1661723" y="19259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36" name="Oval 39"/>
          <p:cNvSpPr>
            <a:spLocks/>
          </p:cNvSpPr>
          <p:nvPr/>
        </p:nvSpPr>
        <p:spPr bwMode="auto">
          <a:xfrm>
            <a:off x="1867468" y="26581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7" name="Straight Connector 41"/>
          <p:cNvCxnSpPr>
            <a:cxnSpLocks noChangeShapeType="1"/>
          </p:cNvCxnSpPr>
          <p:nvPr/>
        </p:nvCxnSpPr>
        <p:spPr bwMode="auto">
          <a:xfrm>
            <a:off x="2018302" y="2723405"/>
            <a:ext cx="173196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11705"/>
            <a:ext cx="9132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subclasses define variant parts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375024" y="1475135"/>
            <a:ext cx="5356600" cy="2532089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7432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Reactor::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command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(command))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774997" y="1934880"/>
            <a:ext cx="9757" cy="113104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A: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562548" y="2263498"/>
            <a:ext cx="2392362" cy="1462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prompt_user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get_input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make_command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execute_command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</p:txBody>
      </p: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562548" y="2574648"/>
            <a:ext cx="2392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893373" y="16089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1661723" y="19259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36" name="Oval 39"/>
          <p:cNvSpPr>
            <a:spLocks/>
          </p:cNvSpPr>
          <p:nvPr/>
        </p:nvSpPr>
        <p:spPr bwMode="auto">
          <a:xfrm>
            <a:off x="1867468" y="26581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7" name="Straight Connector 41"/>
          <p:cNvCxnSpPr>
            <a:cxnSpLocks noChangeShapeType="1"/>
          </p:cNvCxnSpPr>
          <p:nvPr/>
        </p:nvCxnSpPr>
        <p:spPr bwMode="auto">
          <a:xfrm>
            <a:off x="2018302" y="2723405"/>
            <a:ext cx="173196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11705"/>
            <a:ext cx="9132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subclasses define variant parts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375024" y="1475135"/>
            <a:ext cx="5356600" cy="2532089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7432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(input)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Reactor::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command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(command)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Line Callout 1 34"/>
          <p:cNvSpPr/>
          <p:nvPr/>
        </p:nvSpPr>
        <p:spPr bwMode="auto">
          <a:xfrm>
            <a:off x="5068077" y="4762710"/>
            <a:ext cx="2113523" cy="646331"/>
          </a:xfrm>
          <a:prstGeom prst="borderCallout1">
            <a:avLst>
              <a:gd name="adj1" fmla="val 50193"/>
              <a:gd name="adj2" fmla="val 289"/>
              <a:gd name="adj3" fmla="val -143184"/>
              <a:gd name="adj4" fmla="val -7164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err="1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handle_input</a:t>
            </a: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() is a template method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36" name="Line Callout 1 35"/>
          <p:cNvSpPr/>
          <p:nvPr/>
        </p:nvSpPr>
        <p:spPr bwMode="auto">
          <a:xfrm>
            <a:off x="1159466" y="4950968"/>
            <a:ext cx="2590799" cy="646331"/>
          </a:xfrm>
          <a:prstGeom prst="borderCallout1">
            <a:avLst>
              <a:gd name="adj1" fmla="val -2513"/>
              <a:gd name="adj2" fmla="val 40201"/>
              <a:gd name="adj3" fmla="val -188956"/>
              <a:gd name="adj4" fmla="val 1571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The other four methods are “hook methods”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80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774996" y="1934880"/>
            <a:ext cx="793" cy="21420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A: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562548" y="2263498"/>
            <a:ext cx="2392362" cy="1462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prompt_user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get_input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make_command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execute_command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</p:txBody>
      </p:sp>
      <p:sp>
        <p:nvSpPr>
          <p:cNvPr id="107525" name="Isosceles Triangle 12"/>
          <p:cNvSpPr>
            <a:spLocks noChangeArrowheads="1"/>
          </p:cNvSpPr>
          <p:nvPr/>
        </p:nvSpPr>
        <p:spPr bwMode="auto">
          <a:xfrm>
            <a:off x="1652758" y="375304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26" name="Straight Connector 14"/>
          <p:cNvCxnSpPr>
            <a:cxnSpLocks noChangeShapeType="1"/>
          </p:cNvCxnSpPr>
          <p:nvPr/>
        </p:nvCxnSpPr>
        <p:spPr bwMode="auto">
          <a:xfrm rot="5400000">
            <a:off x="712788" y="4562110"/>
            <a:ext cx="950912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7" name="Straight Connector 15"/>
          <p:cNvCxnSpPr>
            <a:cxnSpLocks noChangeShapeType="1"/>
          </p:cNvCxnSpPr>
          <p:nvPr/>
        </p:nvCxnSpPr>
        <p:spPr bwMode="auto">
          <a:xfrm>
            <a:off x="2941602" y="4087448"/>
            <a:ext cx="0" cy="114172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8" name="Straight Connector 21"/>
          <p:cNvCxnSpPr>
            <a:cxnSpLocks noChangeShapeType="1"/>
          </p:cNvCxnSpPr>
          <p:nvPr/>
        </p:nvCxnSpPr>
        <p:spPr bwMode="auto">
          <a:xfrm flipV="1">
            <a:off x="1187450" y="4089035"/>
            <a:ext cx="1757255" cy="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562548" y="2574648"/>
            <a:ext cx="2392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893373" y="16089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1661723" y="19259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6524" y="4289905"/>
            <a:ext cx="2017891" cy="1031051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Verbose_ET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437183" y="4289905"/>
            <a:ext cx="1847128" cy="1031051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Succinct_ET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cxnSp>
        <p:nvCxnSpPr>
          <p:cNvPr id="107534" name="Straight Connector 26"/>
          <p:cNvCxnSpPr>
            <a:cxnSpLocks noChangeShapeType="1"/>
            <a:stCxn id="13" idx="1"/>
            <a:endCxn id="13" idx="3"/>
          </p:cNvCxnSpPr>
          <p:nvPr/>
        </p:nvCxnSpPr>
        <p:spPr bwMode="auto">
          <a:xfrm>
            <a:off x="136524" y="4805431"/>
            <a:ext cx="2017891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6" name="Oval 39"/>
          <p:cNvSpPr>
            <a:spLocks/>
          </p:cNvSpPr>
          <p:nvPr/>
        </p:nvSpPr>
        <p:spPr bwMode="auto">
          <a:xfrm>
            <a:off x="1867468" y="26581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7" name="Straight Connector 41"/>
          <p:cNvCxnSpPr>
            <a:cxnSpLocks noChangeShapeType="1"/>
          </p:cNvCxnSpPr>
          <p:nvPr/>
        </p:nvCxnSpPr>
        <p:spPr bwMode="auto">
          <a:xfrm>
            <a:off x="2018302" y="2723405"/>
            <a:ext cx="173196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107535" name="Straight Connector 27"/>
          <p:cNvCxnSpPr>
            <a:cxnSpLocks noChangeShapeType="1"/>
          </p:cNvCxnSpPr>
          <p:nvPr/>
        </p:nvCxnSpPr>
        <p:spPr bwMode="auto">
          <a:xfrm>
            <a:off x="2437183" y="4852494"/>
            <a:ext cx="184712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11705"/>
            <a:ext cx="9132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subclasses define variant parts</a:t>
            </a:r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375024" y="1475135"/>
            <a:ext cx="5356600" cy="2532089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7432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Reactor::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command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(command))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90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0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774996" y="1934880"/>
            <a:ext cx="793" cy="21420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A: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562548" y="2263498"/>
            <a:ext cx="2392362" cy="14620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 smtClean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prompt_user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get_input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make_command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execute_command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</p:txBody>
      </p:sp>
      <p:sp>
        <p:nvSpPr>
          <p:cNvPr id="107525" name="Isosceles Triangle 12"/>
          <p:cNvSpPr>
            <a:spLocks noChangeArrowheads="1"/>
          </p:cNvSpPr>
          <p:nvPr/>
        </p:nvSpPr>
        <p:spPr bwMode="auto">
          <a:xfrm>
            <a:off x="1652758" y="375304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26" name="Straight Connector 14"/>
          <p:cNvCxnSpPr>
            <a:cxnSpLocks noChangeShapeType="1"/>
          </p:cNvCxnSpPr>
          <p:nvPr/>
        </p:nvCxnSpPr>
        <p:spPr bwMode="auto">
          <a:xfrm rot="5400000">
            <a:off x="712788" y="4562110"/>
            <a:ext cx="950912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7" name="Straight Connector 15"/>
          <p:cNvCxnSpPr>
            <a:cxnSpLocks noChangeShapeType="1"/>
          </p:cNvCxnSpPr>
          <p:nvPr/>
        </p:nvCxnSpPr>
        <p:spPr bwMode="auto">
          <a:xfrm>
            <a:off x="2941602" y="4087448"/>
            <a:ext cx="0" cy="1141724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8" name="Straight Connector 21"/>
          <p:cNvCxnSpPr>
            <a:cxnSpLocks noChangeShapeType="1"/>
          </p:cNvCxnSpPr>
          <p:nvPr/>
        </p:nvCxnSpPr>
        <p:spPr bwMode="auto">
          <a:xfrm flipV="1">
            <a:off x="1187450" y="4089035"/>
            <a:ext cx="1757255" cy="1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562548" y="2574648"/>
            <a:ext cx="2392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893373" y="16089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1661723" y="19259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36524" y="4289905"/>
            <a:ext cx="2017891" cy="1031051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Verbose_ET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437183" y="4289905"/>
            <a:ext cx="1847128" cy="1031051"/>
          </a:xfrm>
          <a:prstGeom prst="rect">
            <a:avLst/>
          </a:prstGeom>
          <a:solidFill>
            <a:srgbClr val="D8FDC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Succinct_ET</a:t>
            </a:r>
            <a:r>
              <a:rPr lang="en-US" sz="1400" b="1" dirty="0" smtClean="0">
                <a:latin typeface="Arial" charset="0"/>
                <a:ea typeface="+mn-ea"/>
                <a:cs typeface="+mn-cs"/>
              </a:rPr>
              <a:t>_</a:t>
            </a:r>
            <a:br>
              <a:rPr lang="en-US" sz="1400" b="1" dirty="0" smtClean="0">
                <a:latin typeface="Arial" charset="0"/>
                <a:ea typeface="+mn-ea"/>
                <a:cs typeface="+mn-cs"/>
              </a:rPr>
            </a:br>
            <a:r>
              <a:rPr lang="en-US" sz="1400" b="1" dirty="0" err="1" smtClean="0">
                <a:latin typeface="Arial" charset="0"/>
                <a:ea typeface="+mn-ea"/>
                <a:cs typeface="+mn-cs"/>
              </a:rPr>
              <a:t>Event_Handler</a:t>
            </a:r>
            <a:endParaRPr lang="en-US" sz="1400" b="1" dirty="0">
              <a:latin typeface="Arial" charset="0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</p:txBody>
      </p:sp>
      <p:cxnSp>
        <p:nvCxnSpPr>
          <p:cNvPr id="107534" name="Straight Connector 26"/>
          <p:cNvCxnSpPr>
            <a:cxnSpLocks noChangeShapeType="1"/>
            <a:stCxn id="13" idx="1"/>
            <a:endCxn id="13" idx="3"/>
          </p:cNvCxnSpPr>
          <p:nvPr/>
        </p:nvCxnSpPr>
        <p:spPr bwMode="auto">
          <a:xfrm>
            <a:off x="136524" y="4805431"/>
            <a:ext cx="2017891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6" name="Oval 39"/>
          <p:cNvSpPr>
            <a:spLocks/>
          </p:cNvSpPr>
          <p:nvPr/>
        </p:nvSpPr>
        <p:spPr bwMode="auto">
          <a:xfrm>
            <a:off x="1867468" y="26581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7" name="Straight Connector 41"/>
          <p:cNvCxnSpPr>
            <a:cxnSpLocks noChangeShapeType="1"/>
          </p:cNvCxnSpPr>
          <p:nvPr/>
        </p:nvCxnSpPr>
        <p:spPr bwMode="auto">
          <a:xfrm>
            <a:off x="2018302" y="2723405"/>
            <a:ext cx="1731963" cy="1588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cxnSp>
        <p:nvCxnSpPr>
          <p:cNvPr id="107535" name="Straight Connector 27"/>
          <p:cNvCxnSpPr>
            <a:cxnSpLocks noChangeShapeType="1"/>
          </p:cNvCxnSpPr>
          <p:nvPr/>
        </p:nvCxnSpPr>
        <p:spPr bwMode="auto">
          <a:xfrm>
            <a:off x="2437183" y="4852494"/>
            <a:ext cx="1847128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30" name="Group 29"/>
          <p:cNvGrpSpPr/>
          <p:nvPr/>
        </p:nvGrpSpPr>
        <p:grpSpPr>
          <a:xfrm>
            <a:off x="150246" y="4443398"/>
            <a:ext cx="8240719" cy="2280132"/>
            <a:chOff x="150246" y="4183413"/>
            <a:chExt cx="8240719" cy="228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07539" name="Straight Connector 43"/>
            <p:cNvCxnSpPr>
              <a:cxnSpLocks noChangeShapeType="1"/>
            </p:cNvCxnSpPr>
            <p:nvPr/>
          </p:nvCxnSpPr>
          <p:spPr bwMode="auto">
            <a:xfrm>
              <a:off x="4118905" y="4935275"/>
              <a:ext cx="1731963" cy="1588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/>
              <a:tailEnd/>
            </a:ln>
          </p:spPr>
        </p:cxnSp>
        <p:grpSp>
          <p:nvGrpSpPr>
            <p:cNvPr id="29" name="Group 28"/>
            <p:cNvGrpSpPr/>
            <p:nvPr/>
          </p:nvGrpSpPr>
          <p:grpSpPr>
            <a:xfrm>
              <a:off x="150246" y="4183413"/>
              <a:ext cx="8240719" cy="2280132"/>
              <a:chOff x="150246" y="4183413"/>
              <a:chExt cx="8240719" cy="2280132"/>
            </a:xfrm>
          </p:grpSpPr>
          <p:sp>
            <p:nvSpPr>
              <p:cNvPr id="107538" name="Oval 42"/>
              <p:cNvSpPr>
                <a:spLocks/>
              </p:cNvSpPr>
              <p:nvPr/>
            </p:nvSpPr>
            <p:spPr bwMode="auto">
              <a:xfrm>
                <a:off x="4006192" y="4886057"/>
                <a:ext cx="120603" cy="101806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i="1">
                  <a:latin typeface="Arial" pitchFamily="34" charset="0"/>
                </a:endParaRPr>
              </a:p>
            </p:txBody>
          </p:sp>
          <p:sp>
            <p:nvSpPr>
              <p:cNvPr id="9" name="AutoShape 8"/>
              <p:cNvSpPr>
                <a:spLocks noChangeArrowheads="1"/>
              </p:cNvSpPr>
              <p:nvPr/>
            </p:nvSpPr>
            <p:spPr bwMode="auto">
              <a:xfrm>
                <a:off x="4663440" y="4183413"/>
                <a:ext cx="3727525" cy="1204363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ET_Command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400" b="1" dirty="0" err="1"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    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const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std::string &amp;input) {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return </a:t>
                </a: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command_factory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_.</a:t>
                </a:r>
                <a:b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</a:b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     </a:t>
                </a:r>
                <a:r>
                  <a:rPr lang="en-US" sz="1400" b="1" dirty="0" err="1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make_macro_command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(input</a:t>
                </a: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);</a:t>
                </a: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}</a:t>
                </a:r>
              </a:p>
            </p:txBody>
          </p:sp>
          <p:sp>
            <p:nvSpPr>
              <p:cNvPr id="107541" name="Oval 44"/>
              <p:cNvSpPr>
                <a:spLocks/>
              </p:cNvSpPr>
              <p:nvPr/>
            </p:nvSpPr>
            <p:spPr bwMode="auto">
              <a:xfrm>
                <a:off x="1711976" y="4866190"/>
                <a:ext cx="118904" cy="101807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algn="ctr">
                  <a:lnSpc>
                    <a:spcPct val="10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en-US" i="1">
                  <a:latin typeface="Arial" pitchFamily="34" charset="0"/>
                </a:endParaRPr>
              </a:p>
            </p:txBody>
          </p:sp>
          <p:cxnSp>
            <p:nvCxnSpPr>
              <p:cNvPr id="107542" name="Straight Connector 45"/>
              <p:cNvCxnSpPr>
                <a:cxnSpLocks noChangeShapeType="1"/>
              </p:cNvCxnSpPr>
              <p:nvPr/>
            </p:nvCxnSpPr>
            <p:spPr bwMode="auto">
              <a:xfrm rot="5400000">
                <a:off x="1396859" y="5348954"/>
                <a:ext cx="746125" cy="1587"/>
              </a:xfrm>
              <a:prstGeom prst="line">
                <a:avLst/>
              </a:prstGeom>
              <a:noFill/>
              <a:ln w="19050" algn="ctr">
                <a:solidFill>
                  <a:schemeClr val="tx1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0" name="AutoShape 8"/>
              <p:cNvSpPr>
                <a:spLocks noChangeArrowheads="1"/>
              </p:cNvSpPr>
              <p:nvPr/>
            </p:nvSpPr>
            <p:spPr bwMode="auto">
              <a:xfrm>
                <a:off x="150246" y="5593968"/>
                <a:ext cx="5425800" cy="869577"/>
              </a:xfrm>
              <a:prstGeom prst="snip1Rect">
                <a:avLst/>
              </a:prstGeom>
              <a:solidFill>
                <a:schemeClr val="bg1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ET_Command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en-US" sz="1400" b="1" dirty="0">
                  <a:latin typeface="Courier New" pitchFamily="49" charset="0"/>
                  <a:cs typeface="Courier New" pitchFamily="49" charset="0"/>
                </a:endParaRP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     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1400" b="1" dirty="0" err="1" smtClean="0">
                    <a:latin typeface="Courier New" pitchFamily="49" charset="0"/>
                    <a:cs typeface="Courier New" pitchFamily="49" charset="0"/>
                  </a:rPr>
                  <a:t>const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400" b="1" dirty="0">
                    <a:latin typeface="Courier New" pitchFamily="49" charset="0"/>
                    <a:cs typeface="Courier New" pitchFamily="49" charset="0"/>
                  </a:rPr>
                  <a:t>std::string  &amp;input) 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/>
                </a:r>
                <a:b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</a:b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{ return command_factory_.</a:t>
                </a:r>
                <a:r>
                  <a:rPr lang="en-US" sz="1400" b="1" dirty="0" err="1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make_command</a:t>
                </a:r>
                <a:r>
                  <a:rPr lang="en-US" sz="1400" b="1" dirty="0" smtClean="0">
                    <a:latin typeface="Courier New" pitchFamily="49" charset="0"/>
                    <a:cs typeface="Courier New" pitchFamily="49" charset="0"/>
                  </a:rPr>
                  <a:t>(input); }</a:t>
                </a:r>
                <a:endParaRPr lang="en-US" sz="1400" b="1" dirty="0"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</p:grp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11705"/>
            <a:ext cx="913216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subclasses define variant parts</a:t>
            </a:r>
          </a:p>
        </p:txBody>
      </p:sp>
      <p:sp>
        <p:nvSpPr>
          <p:cNvPr id="32" name="AutoShape 8"/>
          <p:cNvSpPr>
            <a:spLocks noChangeArrowheads="1"/>
          </p:cNvSpPr>
          <p:nvPr/>
        </p:nvSpPr>
        <p:spPr bwMode="auto">
          <a:xfrm>
            <a:off x="3375024" y="1475135"/>
            <a:ext cx="5356600" cy="2532089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tIns="0" bIns="274320" anchor="ctr" anchorCtr="0"/>
          <a:lstStyle/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Reactor::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command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 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(command))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Line Callout 1 33"/>
          <p:cNvSpPr/>
          <p:nvPr/>
        </p:nvSpPr>
        <p:spPr bwMode="auto">
          <a:xfrm>
            <a:off x="6786283" y="6145010"/>
            <a:ext cx="1407457" cy="369332"/>
          </a:xfrm>
          <a:prstGeom prst="borderCallout1">
            <a:avLst>
              <a:gd name="adj1" fmla="val -2513"/>
              <a:gd name="adj2" fmla="val 40201"/>
              <a:gd name="adj3" fmla="val 67988"/>
              <a:gd name="adj4" fmla="val -8657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33" name="Line Callout 1 32"/>
          <p:cNvSpPr/>
          <p:nvPr/>
        </p:nvSpPr>
        <p:spPr bwMode="auto">
          <a:xfrm>
            <a:off x="6589060" y="6006511"/>
            <a:ext cx="1801905" cy="646331"/>
          </a:xfrm>
          <a:prstGeom prst="borderCallout1">
            <a:avLst>
              <a:gd name="adj1" fmla="val -2513"/>
              <a:gd name="adj2" fmla="val 40201"/>
              <a:gd name="adj3" fmla="val -55803"/>
              <a:gd name="adj4" fmla="val 2297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Customized hook methods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45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ET_Event_Handler</a:t>
            </a:r>
            <a:r>
              <a:rPr lang="en-US" sz="3200" dirty="0" smtClean="0"/>
              <a:t> Class Interface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11978" y="1029653"/>
            <a:ext cx="87899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4950" indent="-234950">
              <a:buClrTx/>
              <a:buFont typeface="Arial" pitchFamily="34" charset="0"/>
              <a:buChar char="•"/>
            </a:pPr>
            <a:r>
              <a:rPr lang="en-US" sz="2000" dirty="0"/>
              <a:t>Provides an abstract interface for </a:t>
            </a:r>
            <a:r>
              <a:rPr lang="en-US" sz="2000" dirty="0" smtClean="0"/>
              <a:t>performing the algorithm associated </a:t>
            </a:r>
            <a:r>
              <a:rPr lang="en-US" sz="2000" dirty="0"/>
              <a:t>with the expression tree </a:t>
            </a:r>
            <a:r>
              <a:rPr lang="en-US" sz="2000" dirty="0" smtClean="0"/>
              <a:t>processing app</a:t>
            </a:r>
            <a:endParaRPr lang="en-US" sz="2000" dirty="0"/>
          </a:p>
        </p:txBody>
      </p:sp>
      <p:sp>
        <p:nvSpPr>
          <p:cNvPr id="108548" name="Rectangle 6"/>
          <p:cNvSpPr>
            <a:spLocks noChangeArrowheads="1"/>
          </p:cNvSpPr>
          <p:nvPr/>
        </p:nvSpPr>
        <p:spPr bwMode="auto">
          <a:xfrm>
            <a:off x="115888" y="1749425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383517" y="4680120"/>
            <a:ext cx="8303283" cy="140017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a common interface for handling user input events &amp; </a:t>
            </a:r>
            <a:r>
              <a:rPr lang="en-US" sz="2000" dirty="0" smtClean="0"/>
              <a:t>performing steps in the expression tree processing algorithm</a:t>
            </a:r>
            <a:endParaRPr lang="en-US" sz="20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Subclasses implement various </a:t>
            </a:r>
            <a:r>
              <a:rPr lang="en-US" sz="2000" dirty="0" smtClean="0"/>
              <a:t>operation </a:t>
            </a:r>
            <a:r>
              <a:rPr lang="en-US" sz="2000" dirty="0"/>
              <a:t>modes, e.g., verbose vs. succinct mode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84002"/>
              </p:ext>
            </p:extLst>
          </p:nvPr>
        </p:nvGraphicFramePr>
        <p:xfrm>
          <a:off x="0" y="2090738"/>
          <a:ext cx="9144000" cy="2133600"/>
        </p:xfrm>
        <a:graphic>
          <a:graphicData uri="http://schemas.openxmlformats.org/drawingml/2006/table">
            <a:tbl>
              <a:tblPr/>
              <a:tblGrid>
                <a:gridCol w="4059044"/>
                <a:gridCol w="5084956"/>
              </a:tblGrid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handle_input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262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static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ET_Event_Handler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make_handler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verbose)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prompt_user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333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get_input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::string &amp;)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31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make_command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     </a:t>
                      </a: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            &amp;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input)=0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5271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bool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execute_command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&amp;)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685935" y="1494057"/>
            <a:ext cx="259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Template method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5400000" flipV="1">
            <a:off x="5212737" y="159710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959202" y="1880672"/>
            <a:ext cx="2597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Factory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V="1">
            <a:off x="6443757" y="198065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0641" y="3901172"/>
            <a:ext cx="1527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Hook methods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 rot="9851250">
            <a:off x="1071078" y="380130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" grpId="0" animBg="1"/>
      <p:bldP spid="8" grpId="0"/>
      <p:bldP spid="9" grpId="0" animBg="1"/>
      <p:bldP spid="10" grpId="0"/>
      <p:bldP spid="12" grpId="0" animBg="1"/>
      <p:bldP spid="13" grpId="0"/>
      <p:bldP spid="15" grpId="0" animBg="1"/>
    </p:bld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9572" name="Picture 7" descr="http://static.flickr.com/43/75572976_277601c306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9969" y="3636151"/>
            <a:ext cx="5609064" cy="3339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395" y="3634387"/>
            <a:ext cx="5608638" cy="3341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547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555" y="1103467"/>
            <a:ext cx="8867775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Provide a skeleton of an algorithm in a method, deferring some steps to subclasses</a:t>
            </a:r>
          </a:p>
          <a:p>
            <a:pPr marL="1588" lvl="1" indent="-1588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CA" sz="2000" dirty="0"/>
              <a:t>Implement invariant aspects of an algorithm </a:t>
            </a:r>
            <a:r>
              <a:rPr lang="en-CA" sz="2000" i="1" dirty="0"/>
              <a:t>once</a:t>
            </a:r>
            <a:r>
              <a:rPr lang="en-CA" sz="2000" dirty="0"/>
              <a:t> &amp; let subclasses define variant parts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CA" sz="2000" dirty="0"/>
              <a:t>Localize common behavior in a class to increase code reuse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CA" sz="2000" dirty="0"/>
              <a:t>Control </a:t>
            </a:r>
            <a:r>
              <a:rPr lang="en-CA" sz="2000" dirty="0" smtClean="0"/>
              <a:t>subclass extensions</a:t>
            </a:r>
          </a:p>
          <a:p>
            <a:pPr marL="227013" lvl="1" indent="-223838" eaLnBrk="1" hangingPunct="1">
              <a:spcBef>
                <a:spcPts val="600"/>
              </a:spcBef>
              <a:buFontTx/>
              <a:buNone/>
              <a:defRPr/>
            </a:pPr>
            <a:r>
              <a:rPr lang="en-US" sz="2000" b="1" dirty="0" smtClean="0"/>
              <a:t>Structure</a:t>
            </a:r>
          </a:p>
          <a:p>
            <a:pPr marL="227013" lvl="1" indent="-223838" eaLnBrk="1" hangingPunct="1">
              <a:spcBef>
                <a:spcPts val="600"/>
              </a:spcBef>
              <a:buFontTx/>
              <a:buNone/>
              <a:defRPr/>
            </a:pPr>
            <a:endParaRPr lang="en-US" sz="2000" b="1" dirty="0" smtClean="0"/>
          </a:p>
          <a:p>
            <a:pPr marL="401638" lvl="1" indent="-231775" eaLnBrk="1" hangingPunct="1">
              <a:spcBef>
                <a:spcPts val="600"/>
              </a:spcBef>
              <a:buFontTx/>
              <a:buNone/>
              <a:defRPr/>
            </a:pPr>
            <a:endParaRPr lang="en-US" sz="2000" dirty="0" smtClean="0"/>
          </a:p>
        </p:txBody>
      </p:sp>
      <p:sp>
        <p:nvSpPr>
          <p:cNvPr id="7" name="Line Callout 1 6"/>
          <p:cNvSpPr/>
          <p:nvPr/>
        </p:nvSpPr>
        <p:spPr bwMode="auto">
          <a:xfrm>
            <a:off x="350935" y="4878224"/>
            <a:ext cx="2807901" cy="338554"/>
          </a:xfrm>
          <a:prstGeom prst="borderCallout1">
            <a:avLst>
              <a:gd name="adj1" fmla="val -2513"/>
              <a:gd name="adj2" fmla="val 40201"/>
              <a:gd name="adj3" fmla="val -264773"/>
              <a:gd name="adj4" fmla="val 11621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sz="1600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e.g., </a:t>
            </a:r>
            <a:r>
              <a:rPr lang="en-US" sz="16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Line Callout 1 7"/>
          <p:cNvSpPr/>
          <p:nvPr/>
        </p:nvSpPr>
        <p:spPr bwMode="auto">
          <a:xfrm>
            <a:off x="5833171" y="5412368"/>
            <a:ext cx="2791283" cy="830997"/>
          </a:xfrm>
          <a:prstGeom prst="borderCallout1">
            <a:avLst>
              <a:gd name="adj1" fmla="val 22299"/>
              <a:gd name="adj2" fmla="val -45"/>
              <a:gd name="adj3" fmla="val 56964"/>
              <a:gd name="adj4" fmla="val -1377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</a:pPr>
            <a:r>
              <a:rPr lang="en-US" sz="1600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e.g., </a:t>
            </a:r>
            <a:r>
              <a:rPr lang="en-US" sz="16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Verbose_ET_Event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_Handler</a:t>
            </a:r>
            <a:r>
              <a:rPr lang="en-US" sz="1600" dirty="0">
                <a:solidFill>
                  <a:srgbClr val="000000"/>
                </a:solidFill>
                <a:latin typeface="+mj-lt"/>
                <a:cs typeface="Courier New" pitchFamily="49" charset="0"/>
              </a:rPr>
              <a:t>,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Succinct_</a:t>
            </a:r>
            <a:b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Template Method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Allow subclasses to customize certain steps in event handling algorithm</a:t>
            </a:r>
            <a:endParaRPr lang="en-US" sz="20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(input)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Reactor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(input)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(command)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</a:p>
        </p:txBody>
      </p:sp>
      <p:sp>
        <p:nvSpPr>
          <p:cNvPr id="10" name="Left Arrow 9"/>
          <p:cNvSpPr/>
          <p:nvPr/>
        </p:nvSpPr>
        <p:spPr bwMode="auto">
          <a:xfrm rot="10800000" flipH="1">
            <a:off x="5650935" y="222250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5941" y="2179777"/>
            <a:ext cx="243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Template method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Left Arrow 5"/>
          <p:cNvSpPr/>
          <p:nvPr/>
        </p:nvSpPr>
        <p:spPr bwMode="auto">
          <a:xfrm rot="10800000" flipH="1">
            <a:off x="6121582" y="3768358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66588" y="3725631"/>
            <a:ext cx="2437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Hook methods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92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Template Method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Allow subclasses to customize certain steps in event handling algorithm</a:t>
            </a:r>
            <a:endParaRPr lang="en-US" sz="20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(input)) Reactor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(input);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(command)) </a:t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45958" y="5207019"/>
            <a:ext cx="2198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Specialized hook methods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0800000" flipV="1">
            <a:off x="6949179" y="475483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0277" y="4693311"/>
            <a:ext cx="860611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Verbose_ET_Event_Handler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::string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input) {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command_factory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26082" y="5757980"/>
            <a:ext cx="8606118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Succinct_ET_Event_Handler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  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::string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input) {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return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command_factory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_.</a:t>
            </a:r>
            <a:r>
              <a:rPr lang="en-US" b="1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make_macro_command</a:t>
            </a:r>
            <a:r>
              <a:rPr lang="en-US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defRPr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 flipV="1">
            <a:off x="6504633" y="532358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125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Template Method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/>
              <a:t>Allow subclasses to customize certain steps in event handling algorithm</a:t>
            </a:r>
            <a:endParaRPr lang="en-US" sz="20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 {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(input)) Reactor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command =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(input);</a:t>
            </a:r>
            <a:endParaRPr lang="en-US" sz="1800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if (!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(command)) </a:t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instance()-&gt;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</a:t>
            </a:r>
          </a:p>
        </p:txBody>
      </p:sp>
      <p:sp>
        <p:nvSpPr>
          <p:cNvPr id="2" name="Rectangle 1"/>
          <p:cNvSpPr/>
          <p:nvPr/>
        </p:nvSpPr>
        <p:spPr>
          <a:xfrm>
            <a:off x="1" y="4938884"/>
            <a:ext cx="906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make_handler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verbose)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return verbose ?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Verbose_ET_Event_Handler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      :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Succint_ET_Event_Handler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349134" y="5812446"/>
            <a:ext cx="533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Factory creates appropriate strategy objects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>
            <a:off x="1776853" y="560681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333501" y="6430241"/>
            <a:ext cx="6438899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is not the only (or best) way of defining a factory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9056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792" y="1166928"/>
            <a:ext cx="5354675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Enables inversion of control </a:t>
            </a:r>
            <a:br>
              <a:rPr lang="en-CA" sz="2000" dirty="0" smtClean="0"/>
            </a:br>
            <a:r>
              <a:rPr lang="en-CA" sz="2000" dirty="0" smtClean="0"/>
              <a:t>(“Hollywood principle: don't </a:t>
            </a:r>
            <a:br>
              <a:rPr lang="en-CA" sz="2000" dirty="0" smtClean="0"/>
            </a:br>
            <a:r>
              <a:rPr lang="en-CA" sz="2000" dirty="0" smtClean="0"/>
              <a:t>call us – we'll call you!”)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Promotes code reuse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Lets you enforce overriding rules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CA" sz="2000" dirty="0" smtClean="0"/>
              <a:t>Must subclass to specialize </a:t>
            </a:r>
            <a:br>
              <a:rPr lang="en-CA" sz="2000" dirty="0" smtClean="0"/>
            </a:br>
            <a:r>
              <a:rPr lang="en-CA" sz="2000" dirty="0" smtClean="0"/>
              <a:t>behavior (</a:t>
            </a:r>
            <a:r>
              <a:rPr lang="en-CA" sz="2000" i="1" dirty="0" smtClean="0"/>
              <a:t>cf</a:t>
            </a:r>
            <a:r>
              <a:rPr lang="en-CA" sz="2000" dirty="0" smtClean="0"/>
              <a:t>. </a:t>
            </a:r>
            <a:r>
              <a:rPr lang="en-CA" sz="2000" i="1" dirty="0" smtClean="0"/>
              <a:t>Strategy</a:t>
            </a:r>
            <a:r>
              <a:rPr lang="en-CA" sz="2000" dirty="0" smtClean="0"/>
              <a:t> pattern)</a:t>
            </a:r>
            <a:endParaRPr lang="en-US" sz="2000" dirty="0" smtClean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"/>
          <p:cNvSpPr>
            <a:spLocks noChangeArrowheads="1"/>
          </p:cNvSpPr>
          <p:nvPr/>
        </p:nvSpPr>
        <p:spPr bwMode="auto">
          <a:xfrm>
            <a:off x="1773" y="1013275"/>
            <a:ext cx="8991600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A typical algorithmic </a:t>
            </a:r>
            <a:r>
              <a:rPr lang="en-US" sz="2000" dirty="0" smtClean="0"/>
              <a:t>decomposition uses </a:t>
            </a:r>
            <a:r>
              <a:rPr lang="en-US" sz="2000" dirty="0"/>
              <a:t>a switch statement &amp; a recursive function to build &amp; evaluate a tree, e.g</a:t>
            </a:r>
            <a:r>
              <a:rPr lang="en-US" sz="2000" dirty="0" smtClean="0"/>
              <a:t>.: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root, FILE *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switch(root-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&gt;tag_)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NUM: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"%d", root-&gt;num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_); break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UNARY: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"(%s",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case BINARY: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"(");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"%s",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")");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61743" y="4525334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Recursive call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 bwMode="auto">
          <a:xfrm>
            <a:off x="5380970" y="4568060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50433" y="5099076"/>
            <a:ext cx="2506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Recursive call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 bwMode="auto">
          <a:xfrm>
            <a:off x="5369660" y="5141802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-80963" y="551330"/>
            <a:ext cx="927100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Algorithmic Decomposition of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9911278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</p:bld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792" y="1166928"/>
            <a:ext cx="5354675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Enables inversion of control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(“Hollywood principle: don't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call us – we'll call you!”)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Promotes code reuse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Lets you enforce overriding rules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Must subclass to specialize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behavior (</a:t>
            </a:r>
            <a:r>
              <a:rPr lang="en-CA" sz="2000" i="1" dirty="0" smtClean="0">
                <a:solidFill>
                  <a:schemeClr val="bg1">
                    <a:lumMod val="75000"/>
                  </a:schemeClr>
                </a:solidFill>
              </a:rPr>
              <a:t>cf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CA" sz="2000" i="1" dirty="0" smtClean="0">
                <a:solidFill>
                  <a:schemeClr val="bg1">
                    <a:lumMod val="75000"/>
                  </a:schemeClr>
                </a:solidFill>
              </a:rPr>
              <a:t>Strategy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pattern)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18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/>
              <a:t>Virtual vs. non-virtual template method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/>
              <a:t>Few vs. many primitive operations (hook methods)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/>
              <a:t>Naming conventions (do_*() vs. make_*() prefix)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32834647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792" y="1166928"/>
            <a:ext cx="5354675" cy="5018088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Enables inversion of control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(“Hollywood principle: don't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call us – we'll call you!”)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Promotes code reuse</a:t>
            </a:r>
          </a:p>
          <a:p>
            <a:pPr marL="228600" lvl="1" indent="-228600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Lets you enforce overriding rules</a:t>
            </a:r>
          </a:p>
          <a:p>
            <a:pPr marL="228600" lvl="1" indent="-228600" eaLnBrk="1" hangingPunct="1">
              <a:spcBef>
                <a:spcPts val="600"/>
              </a:spcBef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Must subclass to specialize </a:t>
            </a:r>
            <a:b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behavior (</a:t>
            </a:r>
            <a:r>
              <a:rPr lang="en-CA" sz="2000" i="1" dirty="0" smtClean="0">
                <a:solidFill>
                  <a:schemeClr val="bg1">
                    <a:lumMod val="75000"/>
                  </a:schemeClr>
                </a:solidFill>
              </a:rPr>
              <a:t>cf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. </a:t>
            </a:r>
            <a:r>
              <a:rPr lang="en-CA" sz="2000" i="1" dirty="0" smtClean="0">
                <a:solidFill>
                  <a:schemeClr val="bg1">
                    <a:lumMod val="75000"/>
                  </a:schemeClr>
                </a:solidFill>
              </a:rPr>
              <a:t>Strategy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pattern)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533400" indent="-533400" eaLnBrk="1" hangingPunct="1">
              <a:spcBef>
                <a:spcPts val="18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Virtual vs. non-virtual template method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Few vs. many primitive operations (hook methods)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Naming conventions (do_*() vs. make_*() prefix)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5" y="525463"/>
            <a:ext cx="8704729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Template Method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Class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5296829" y="1166928"/>
            <a:ext cx="362305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</a:pPr>
            <a:r>
              <a:rPr lang="en-US" sz="2000" b="1" dirty="0"/>
              <a:t>Known Uses</a:t>
            </a:r>
          </a:p>
          <a:p>
            <a:pPr marL="228600" lvl="1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err="1"/>
              <a:t>InterViews</a:t>
            </a:r>
            <a:r>
              <a:rPr lang="en-US" sz="2000" dirty="0"/>
              <a:t> Kits</a:t>
            </a:r>
          </a:p>
          <a:p>
            <a:pPr marL="228600" lvl="1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ET++ </a:t>
            </a:r>
            <a:r>
              <a:rPr lang="en-US" sz="2000" dirty="0" err="1"/>
              <a:t>WindowSystem</a:t>
            </a:r>
            <a:endParaRPr lang="en-US" sz="2000" dirty="0"/>
          </a:p>
          <a:p>
            <a:pPr marL="228600" lvl="1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AWT Toolkit</a:t>
            </a:r>
          </a:p>
          <a:p>
            <a:pPr marL="228600" lvl="1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ACE &amp; The ACE </a:t>
            </a:r>
            <a:r>
              <a:rPr lang="en-US" sz="2000" dirty="0" smtClean="0"/>
              <a:t>ORB (</a:t>
            </a:r>
            <a:r>
              <a:rPr lang="en-US" sz="2000" dirty="0"/>
              <a:t>TAO</a:t>
            </a:r>
            <a:r>
              <a:rPr lang="en-US" sz="2000" dirty="0" smtClean="0"/>
              <a:t>)</a:t>
            </a:r>
          </a:p>
          <a:p>
            <a:pPr marL="228600" lvl="1" indent="-228600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/>
              <a:t>Android Activities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00272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 flipH="1">
            <a:off x="2800238" y="1725890"/>
            <a:ext cx="3503" cy="95838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B: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1758351" y="2102774"/>
            <a:ext cx="2102210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1758351" y="2420786"/>
            <a:ext cx="210221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1918075" y="14565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2681503" y="17735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36" name="Oval 39"/>
          <p:cNvSpPr>
            <a:spLocks/>
          </p:cNvSpPr>
          <p:nvPr/>
        </p:nvSpPr>
        <p:spPr bwMode="auto">
          <a:xfrm>
            <a:off x="3039653" y="25057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29635"/>
            <a:ext cx="8925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</a:t>
            </a:r>
            <a:r>
              <a:rPr lang="en-CA" sz="2000" dirty="0" smtClean="0"/>
              <a:t>strategies define </a:t>
            </a:r>
            <a:r>
              <a:rPr lang="en-CA" sz="2000" dirty="0"/>
              <a:t>variant parts</a:t>
            </a:r>
          </a:p>
        </p:txBody>
      </p:sp>
      <p:sp>
        <p:nvSpPr>
          <p:cNvPr id="48" name="Line Callout 1 47"/>
          <p:cNvSpPr/>
          <p:nvPr/>
        </p:nvSpPr>
        <p:spPr bwMode="auto">
          <a:xfrm>
            <a:off x="2300326" y="4187181"/>
            <a:ext cx="2113523" cy="923330"/>
          </a:xfrm>
          <a:prstGeom prst="borderCallout1">
            <a:avLst>
              <a:gd name="adj1" fmla="val 27862"/>
              <a:gd name="adj2" fmla="val 99966"/>
              <a:gd name="adj3" fmla="val -54831"/>
              <a:gd name="adj4" fmla="val 17352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Same template method &amp; hook methods as before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cxnSp>
        <p:nvCxnSpPr>
          <p:cNvPr id="50" name="Straight Connector 41"/>
          <p:cNvCxnSpPr>
            <a:cxnSpLocks noChangeShapeType="1"/>
          </p:cNvCxnSpPr>
          <p:nvPr/>
        </p:nvCxnSpPr>
        <p:spPr bwMode="auto">
          <a:xfrm>
            <a:off x="3211777" y="2561480"/>
            <a:ext cx="2775337" cy="3373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51" name="AutoShape 8"/>
          <p:cNvSpPr>
            <a:spLocks noChangeArrowheads="1"/>
          </p:cNvSpPr>
          <p:nvPr/>
        </p:nvSpPr>
        <p:spPr bwMode="auto">
          <a:xfrm>
            <a:off x="5987114" y="1684160"/>
            <a:ext cx="3090212" cy="3306328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rIns="0" bIns="274320" anchor="ctr" anchorCtr="0"/>
          <a:lstStyle/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  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1532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stCxn id="107531" idx="0"/>
          </p:cNvCxnSpPr>
          <p:nvPr/>
        </p:nvCxnSpPr>
        <p:spPr bwMode="auto">
          <a:xfrm>
            <a:off x="2803741" y="1773515"/>
            <a:ext cx="793" cy="21420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1764413" y="3345465"/>
            <a:ext cx="1942485" cy="1677382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Strategy_ET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err="1" smtClean="0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get_input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execute_command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43" name="Elbow Connector 42"/>
          <p:cNvCxnSpPr/>
          <p:nvPr/>
        </p:nvCxnSpPr>
        <p:spPr bwMode="auto">
          <a:xfrm rot="10800000" flipV="1">
            <a:off x="442073" y="3556659"/>
            <a:ext cx="1322342" cy="25624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diamond" w="med" len="med"/>
            <a:tailEnd type="triangle" w="med" len="med"/>
          </a:ln>
          <a:effectLst/>
        </p:spPr>
      </p:cxn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B: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1758351" y="2102774"/>
            <a:ext cx="2102210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1758351" y="2420786"/>
            <a:ext cx="210221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1918075" y="14565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2681503" y="17735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36" name="Oval 39"/>
          <p:cNvSpPr>
            <a:spLocks/>
          </p:cNvSpPr>
          <p:nvPr/>
        </p:nvSpPr>
        <p:spPr bwMode="auto">
          <a:xfrm>
            <a:off x="3039653" y="25057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7" name="Straight Connector 41"/>
          <p:cNvCxnSpPr>
            <a:cxnSpLocks noChangeShapeType="1"/>
          </p:cNvCxnSpPr>
          <p:nvPr/>
        </p:nvCxnSpPr>
        <p:spPr bwMode="auto">
          <a:xfrm>
            <a:off x="3211777" y="2561480"/>
            <a:ext cx="2775337" cy="3373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29635"/>
            <a:ext cx="8925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</a:t>
            </a:r>
            <a:r>
              <a:rPr lang="en-CA" sz="2000" dirty="0" smtClean="0"/>
              <a:t>strategies define </a:t>
            </a:r>
            <a:r>
              <a:rPr lang="en-CA" sz="2000" dirty="0"/>
              <a:t>variant parts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5987114" y="1684160"/>
            <a:ext cx="3090212" cy="3306328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rIns="0" bIns="274320" anchor="ctr" anchorCtr="0"/>
          <a:lstStyle/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  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4" name="Isosceles Triangle 12"/>
          <p:cNvSpPr>
            <a:spLocks noChangeArrowheads="1"/>
          </p:cNvSpPr>
          <p:nvPr/>
        </p:nvSpPr>
        <p:spPr bwMode="auto">
          <a:xfrm>
            <a:off x="2678000" y="2731902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1" name="Elbow Connector 30"/>
          <p:cNvCxnSpPr/>
          <p:nvPr/>
        </p:nvCxnSpPr>
        <p:spPr bwMode="auto">
          <a:xfrm rot="5400000">
            <a:off x="1112144" y="2444793"/>
            <a:ext cx="607533" cy="228294"/>
          </a:xfrm>
          <a:prstGeom prst="bentConnector3">
            <a:avLst>
              <a:gd name="adj1" fmla="val 10164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5400000">
            <a:off x="956369" y="3229696"/>
            <a:ext cx="919082" cy="228294"/>
          </a:xfrm>
          <a:prstGeom prst="bentConnector3">
            <a:avLst>
              <a:gd name="adj1" fmla="val 7243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 rot="5400000">
            <a:off x="935198" y="3913700"/>
            <a:ext cx="961424" cy="228294"/>
          </a:xfrm>
          <a:prstGeom prst="bentConnector3">
            <a:avLst>
              <a:gd name="adj1" fmla="val 86365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72737" y="2629333"/>
            <a:ext cx="1229025" cy="430887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GET_INPUT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72737" y="3255062"/>
            <a:ext cx="1229026" cy="577081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MAKE_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COMMAND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72737" y="4061611"/>
            <a:ext cx="1229026" cy="577081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EXECUTE_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COMMAND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>
            <a:off x="983876" y="2255174"/>
            <a:ext cx="54618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72737" y="2045923"/>
            <a:ext cx="1229025" cy="415498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PROMPT_USER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cxnSp>
        <p:nvCxnSpPr>
          <p:cNvPr id="42" name="Straight Connector 29"/>
          <p:cNvCxnSpPr>
            <a:cxnSpLocks noChangeShapeType="1"/>
          </p:cNvCxnSpPr>
          <p:nvPr/>
        </p:nvCxnSpPr>
        <p:spPr bwMode="auto">
          <a:xfrm>
            <a:off x="1783463" y="3882586"/>
            <a:ext cx="1942486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" name="Rectangle 5"/>
          <p:cNvSpPr/>
          <p:nvPr/>
        </p:nvSpPr>
        <p:spPr>
          <a:xfrm>
            <a:off x="3350578" y="2834132"/>
            <a:ext cx="2541286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100" b="1" dirty="0" smtClean="0">
                <a:latin typeface="Arial" pitchFamily="34" charset="0"/>
              </a:rPr>
              <a:t>PROMPT_USER_STRATEGY,</a:t>
            </a:r>
            <a:br>
              <a:rPr lang="en-US" sz="1100" b="1" dirty="0" smtClean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GET_INPUT_STRATEGY,</a:t>
            </a:r>
            <a:r>
              <a:rPr lang="en-US" sz="1100" b="1" dirty="0">
                <a:latin typeface="Arial" pitchFamily="34" charset="0"/>
              </a:rPr>
              <a:t/>
            </a:r>
            <a:br>
              <a:rPr lang="en-US" sz="1100" b="1" dirty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MAKE_COMMAND_STRATEGY,</a:t>
            </a:r>
            <a:br>
              <a:rPr lang="en-US" sz="1100" b="1" dirty="0" smtClean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EXECUTE_COMMAND_STRATEGY</a:t>
            </a:r>
          </a:p>
        </p:txBody>
      </p:sp>
      <p:sp>
        <p:nvSpPr>
          <p:cNvPr id="44" name="Line Callout 1 43"/>
          <p:cNvSpPr/>
          <p:nvPr/>
        </p:nvSpPr>
        <p:spPr bwMode="auto">
          <a:xfrm>
            <a:off x="1506431" y="5375792"/>
            <a:ext cx="5074611" cy="646331"/>
          </a:xfrm>
          <a:prstGeom prst="borderCallout1">
            <a:avLst>
              <a:gd name="adj1" fmla="val 41455"/>
              <a:gd name="adj2" fmla="val -224"/>
              <a:gd name="adj3" fmla="val -107538"/>
              <a:gd name="adj4" fmla="val -1101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Strategy objects can be passed as arguments to </a:t>
            </a:r>
            <a:r>
              <a:rPr lang="en-US" b="1" i="1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 constructor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762000" y="6419850"/>
            <a:ext cx="7381875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Strategy objects can be defined using C++ parameterized types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76317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stCxn id="107531" idx="0"/>
          </p:cNvCxnSpPr>
          <p:nvPr/>
        </p:nvCxnSpPr>
        <p:spPr bwMode="auto">
          <a:xfrm>
            <a:off x="2803741" y="1773515"/>
            <a:ext cx="793" cy="214201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1764413" y="3345465"/>
            <a:ext cx="1942485" cy="1677382"/>
          </a:xfrm>
          <a:prstGeom prst="rect">
            <a:avLst/>
          </a:prstGeom>
          <a:solidFill>
            <a:srgbClr val="D8FDCF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Strategy_ET</a:t>
            </a:r>
            <a:r>
              <a:rPr lang="en-US" sz="1400" b="1" dirty="0" smtClean="0">
                <a:latin typeface="Arial" pitchFamily="34" charset="0"/>
              </a:rPr>
              <a:t>_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err="1" smtClean="0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prompt_user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get_input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make_command</a:t>
            </a:r>
            <a:r>
              <a:rPr lang="en-US" sz="1400" dirty="0">
                <a:latin typeface="Arial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execute_command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43" name="Elbow Connector 42"/>
          <p:cNvCxnSpPr/>
          <p:nvPr/>
        </p:nvCxnSpPr>
        <p:spPr bwMode="auto">
          <a:xfrm rot="10800000" flipV="1">
            <a:off x="442073" y="3556659"/>
            <a:ext cx="1322342" cy="256249"/>
          </a:xfrm>
          <a:prstGeom prst="bentConnector3">
            <a:avLst>
              <a:gd name="adj1" fmla="val 5000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diamond" w="med" len="med"/>
            <a:tailEnd type="triangle" w="med" len="med"/>
          </a:ln>
          <a:effectLst/>
        </p:spPr>
      </p:cxnSp>
      <p:sp>
        <p:nvSpPr>
          <p:cNvPr id="45" name="Rectangle 44"/>
          <p:cNvSpPr/>
          <p:nvPr/>
        </p:nvSpPr>
        <p:spPr bwMode="auto">
          <a:xfrm>
            <a:off x="9525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 B: Encapsulate Algorithm Variability	</a:t>
            </a:r>
          </a:p>
        </p:txBody>
      </p:sp>
      <p:sp>
        <p:nvSpPr>
          <p:cNvPr id="107524" name="Rectangle 9"/>
          <p:cNvSpPr>
            <a:spLocks noChangeArrowheads="1"/>
          </p:cNvSpPr>
          <p:nvPr/>
        </p:nvSpPr>
        <p:spPr bwMode="auto">
          <a:xfrm>
            <a:off x="1758351" y="2102774"/>
            <a:ext cx="2102210" cy="6001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</p:txBody>
      </p:sp>
      <p:cxnSp>
        <p:nvCxnSpPr>
          <p:cNvPr id="107529" name="Straight Connector 29"/>
          <p:cNvCxnSpPr>
            <a:cxnSpLocks noChangeShapeType="1"/>
          </p:cNvCxnSpPr>
          <p:nvPr/>
        </p:nvCxnSpPr>
        <p:spPr bwMode="auto">
          <a:xfrm>
            <a:off x="1758351" y="2420786"/>
            <a:ext cx="210221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7530" name="Rectangle 6"/>
          <p:cNvSpPr>
            <a:spLocks noChangeArrowheads="1"/>
          </p:cNvSpPr>
          <p:nvPr/>
        </p:nvSpPr>
        <p:spPr bwMode="auto">
          <a:xfrm>
            <a:off x="1918075" y="1456575"/>
            <a:ext cx="1782762" cy="307975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07531" name="Isosceles Triangle 12"/>
          <p:cNvSpPr>
            <a:spLocks noChangeArrowheads="1"/>
          </p:cNvSpPr>
          <p:nvPr/>
        </p:nvSpPr>
        <p:spPr bwMode="auto">
          <a:xfrm>
            <a:off x="2681503" y="1773515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107536" name="Oval 39"/>
          <p:cNvSpPr>
            <a:spLocks/>
          </p:cNvSpPr>
          <p:nvPr/>
        </p:nvSpPr>
        <p:spPr bwMode="auto">
          <a:xfrm>
            <a:off x="3039653" y="2505755"/>
            <a:ext cx="127367" cy="11819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39" name="Straight Connector 43"/>
          <p:cNvCxnSpPr>
            <a:cxnSpLocks noChangeShapeType="1"/>
            <a:endCxn id="9" idx="3"/>
          </p:cNvCxnSpPr>
          <p:nvPr/>
        </p:nvCxnSpPr>
        <p:spPr bwMode="auto">
          <a:xfrm>
            <a:off x="3487232" y="4675522"/>
            <a:ext cx="2573014" cy="723632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07541" name="Oval 44"/>
          <p:cNvSpPr>
            <a:spLocks/>
          </p:cNvSpPr>
          <p:nvPr/>
        </p:nvSpPr>
        <p:spPr bwMode="auto">
          <a:xfrm>
            <a:off x="3539778" y="4821365"/>
            <a:ext cx="118904" cy="10180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107542" name="Straight Connector 45"/>
          <p:cNvCxnSpPr>
            <a:cxnSpLocks noChangeShapeType="1"/>
            <a:stCxn id="107541" idx="3"/>
          </p:cNvCxnSpPr>
          <p:nvPr/>
        </p:nvCxnSpPr>
        <p:spPr bwMode="auto">
          <a:xfrm flipH="1">
            <a:off x="2276475" y="4908263"/>
            <a:ext cx="1280716" cy="1227347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107544" name="Rectangle 47"/>
          <p:cNvSpPr>
            <a:spLocks noChangeArrowheads="1"/>
          </p:cNvSpPr>
          <p:nvPr/>
        </p:nvSpPr>
        <p:spPr bwMode="auto">
          <a:xfrm>
            <a:off x="11832" y="1029635"/>
            <a:ext cx="89259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lvl="1" indent="-234950">
              <a:buClrTx/>
              <a:buFont typeface="Arial" pitchFamily="34" charset="0"/>
              <a:buChar char="•"/>
            </a:pPr>
            <a:r>
              <a:rPr lang="en-CA" sz="2000" dirty="0"/>
              <a:t>Implement algorithm once in base class &amp; let </a:t>
            </a:r>
            <a:r>
              <a:rPr lang="en-CA" sz="2000" dirty="0" smtClean="0"/>
              <a:t>strategies define </a:t>
            </a:r>
            <a:r>
              <a:rPr lang="en-CA" sz="2000" dirty="0"/>
              <a:t>variant parts</a:t>
            </a:r>
          </a:p>
        </p:txBody>
      </p:sp>
      <p:sp>
        <p:nvSpPr>
          <p:cNvPr id="34" name="Isosceles Triangle 12"/>
          <p:cNvSpPr>
            <a:spLocks noChangeArrowheads="1"/>
          </p:cNvSpPr>
          <p:nvPr/>
        </p:nvSpPr>
        <p:spPr bwMode="auto">
          <a:xfrm>
            <a:off x="2678000" y="2731902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31" name="Elbow Connector 30"/>
          <p:cNvCxnSpPr/>
          <p:nvPr/>
        </p:nvCxnSpPr>
        <p:spPr bwMode="auto">
          <a:xfrm rot="5400000">
            <a:off x="1112144" y="2444793"/>
            <a:ext cx="607533" cy="228294"/>
          </a:xfrm>
          <a:prstGeom prst="bentConnector3">
            <a:avLst>
              <a:gd name="adj1" fmla="val 10164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Elbow Connector 32"/>
          <p:cNvCxnSpPr/>
          <p:nvPr/>
        </p:nvCxnSpPr>
        <p:spPr bwMode="auto">
          <a:xfrm rot="5400000">
            <a:off x="956369" y="3229696"/>
            <a:ext cx="919082" cy="228294"/>
          </a:xfrm>
          <a:prstGeom prst="bentConnector3">
            <a:avLst>
              <a:gd name="adj1" fmla="val 7243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Elbow Connector 35"/>
          <p:cNvCxnSpPr/>
          <p:nvPr/>
        </p:nvCxnSpPr>
        <p:spPr bwMode="auto">
          <a:xfrm rot="5400000">
            <a:off x="935198" y="3913700"/>
            <a:ext cx="961424" cy="228294"/>
          </a:xfrm>
          <a:prstGeom prst="bentConnector3">
            <a:avLst>
              <a:gd name="adj1" fmla="val 86365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72737" y="2629333"/>
            <a:ext cx="1229025" cy="430887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GET_INPUT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72737" y="3255062"/>
            <a:ext cx="1229026" cy="577081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MAKE_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COMMAND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sp>
        <p:nvSpPr>
          <p:cNvPr id="39" name="Rectangle 6"/>
          <p:cNvSpPr>
            <a:spLocks noChangeArrowheads="1"/>
          </p:cNvSpPr>
          <p:nvPr/>
        </p:nvSpPr>
        <p:spPr bwMode="auto">
          <a:xfrm>
            <a:off x="72737" y="4061611"/>
            <a:ext cx="1229026" cy="577081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EXECUTE_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COMMAND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flipH="1">
            <a:off x="983876" y="2255174"/>
            <a:ext cx="54618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Rectangle 6"/>
          <p:cNvSpPr>
            <a:spLocks noChangeArrowheads="1"/>
          </p:cNvSpPr>
          <p:nvPr/>
        </p:nvSpPr>
        <p:spPr bwMode="auto">
          <a:xfrm>
            <a:off x="72737" y="2045923"/>
            <a:ext cx="1229025" cy="415498"/>
          </a:xfrm>
          <a:prstGeom prst="rect">
            <a:avLst/>
          </a:prstGeom>
          <a:solidFill>
            <a:srgbClr val="FFFFCC"/>
          </a:solidFill>
          <a:ln w="19050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050" b="1" dirty="0" smtClean="0">
                <a:latin typeface="Arial" pitchFamily="34" charset="0"/>
              </a:rPr>
              <a:t>PROMPT_USER</a:t>
            </a:r>
            <a:br>
              <a:rPr lang="en-US" sz="1050" b="1" dirty="0" smtClean="0">
                <a:latin typeface="Arial" pitchFamily="34" charset="0"/>
              </a:rPr>
            </a:br>
            <a:r>
              <a:rPr lang="en-US" sz="1050" b="1" dirty="0" smtClean="0">
                <a:latin typeface="Arial" pitchFamily="34" charset="0"/>
              </a:rPr>
              <a:t>_STRATEGY</a:t>
            </a:r>
            <a:endParaRPr lang="en-US" sz="1050" b="1" dirty="0">
              <a:latin typeface="Arial" pitchFamily="34" charset="0"/>
            </a:endParaRPr>
          </a:p>
        </p:txBody>
      </p:sp>
      <p:sp>
        <p:nvSpPr>
          <p:cNvPr id="49" name="Line Callout 1 48"/>
          <p:cNvSpPr/>
          <p:nvPr/>
        </p:nvSpPr>
        <p:spPr bwMode="auto">
          <a:xfrm>
            <a:off x="225137" y="5868533"/>
            <a:ext cx="1498886" cy="369332"/>
          </a:xfrm>
          <a:prstGeom prst="borderCallout1">
            <a:avLst>
              <a:gd name="adj1" fmla="val 31707"/>
              <a:gd name="adj2" fmla="val 100859"/>
              <a:gd name="adj3" fmla="val 168826"/>
              <a:gd name="adj4" fmla="val 13322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sp>
        <p:nvSpPr>
          <p:cNvPr id="47" name="Line Callout 1 46"/>
          <p:cNvSpPr/>
          <p:nvPr/>
        </p:nvSpPr>
        <p:spPr bwMode="auto">
          <a:xfrm>
            <a:off x="53687" y="5300635"/>
            <a:ext cx="1929805" cy="1200329"/>
          </a:xfrm>
          <a:prstGeom prst="borderCallout1">
            <a:avLst>
              <a:gd name="adj1" fmla="val 31707"/>
              <a:gd name="adj2" fmla="val 100859"/>
              <a:gd name="adj3" fmla="val 15907"/>
              <a:gd name="adj4" fmla="val 16672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ct val="0"/>
              </a:spcBef>
              <a:buClr>
                <a:srgbClr val="0000FF"/>
              </a:buClr>
            </a:pPr>
            <a:r>
              <a:rPr lang="en-US" i="1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Hook methods forward to strategy object methods</a:t>
            </a:r>
            <a:endParaRPr lang="en-US" i="1" dirty="0">
              <a:solidFill>
                <a:srgbClr val="000000"/>
              </a:solidFill>
              <a:latin typeface="+mj-lt"/>
              <a:cs typeface="Courier New" pitchFamily="49" charset="0"/>
            </a:endParaRPr>
          </a:p>
        </p:txBody>
      </p:sp>
      <p:cxnSp>
        <p:nvCxnSpPr>
          <p:cNvPr id="42" name="Straight Connector 29"/>
          <p:cNvCxnSpPr>
            <a:cxnSpLocks noChangeShapeType="1"/>
          </p:cNvCxnSpPr>
          <p:nvPr/>
        </p:nvCxnSpPr>
        <p:spPr bwMode="auto">
          <a:xfrm>
            <a:off x="1783463" y="3882586"/>
            <a:ext cx="1942486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35" name="Oval 44"/>
          <p:cNvSpPr>
            <a:spLocks/>
          </p:cNvSpPr>
          <p:nvPr/>
        </p:nvSpPr>
        <p:spPr bwMode="auto">
          <a:xfrm>
            <a:off x="3368328" y="4611815"/>
            <a:ext cx="118904" cy="101807"/>
          </a:xfrm>
          <a:prstGeom prst="ellipse">
            <a:avLst/>
          </a:prstGeom>
          <a:solidFill>
            <a:schemeClr val="bg1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3244054" y="5399154"/>
            <a:ext cx="5632384" cy="628876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std::string &amp;input)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{ return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mc_strategy_.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(input); 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2197331" y="6135610"/>
            <a:ext cx="5703631" cy="616982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ool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std::string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input)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{ return </a:t>
            </a:r>
            <a:r>
              <a:rPr lang="en-US" sz="14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ec_strategy_.</a:t>
            </a:r>
            <a:r>
              <a:rPr lang="en-US" sz="14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(input); }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4" name="Straight Connector 41"/>
          <p:cNvCxnSpPr>
            <a:cxnSpLocks noChangeShapeType="1"/>
          </p:cNvCxnSpPr>
          <p:nvPr/>
        </p:nvCxnSpPr>
        <p:spPr bwMode="auto">
          <a:xfrm>
            <a:off x="3211777" y="2561480"/>
            <a:ext cx="2775337" cy="3373"/>
          </a:xfrm>
          <a:prstGeom prst="line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/>
            <a:tailEnd/>
          </a:ln>
        </p:spPr>
      </p:cxnSp>
      <p:sp>
        <p:nvSpPr>
          <p:cNvPr id="48" name="AutoShape 8"/>
          <p:cNvSpPr>
            <a:spLocks noChangeArrowheads="1"/>
          </p:cNvSpPr>
          <p:nvPr/>
        </p:nvSpPr>
        <p:spPr bwMode="auto">
          <a:xfrm>
            <a:off x="5987114" y="1684160"/>
            <a:ext cx="3090212" cy="3306328"/>
          </a:xfrm>
          <a:prstGeom prst="snip1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0" rIns="0" bIns="274320" anchor="ctr" anchorCtr="0"/>
          <a:lstStyle/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 {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prompt_user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::string input;</a:t>
            </a: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get_input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(input))  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 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if(!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cmd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))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Reactor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instance()</a:t>
            </a:r>
            <a:br>
              <a:rPr lang="en-US" sz="14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-&gt;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end_event_loop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350578" y="2834132"/>
            <a:ext cx="2541286" cy="7694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100" b="1" dirty="0" smtClean="0">
                <a:latin typeface="Arial" pitchFamily="34" charset="0"/>
              </a:rPr>
              <a:t>PROMPT_USER_STRATEGY,</a:t>
            </a:r>
            <a:br>
              <a:rPr lang="en-US" sz="1100" b="1" dirty="0" smtClean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GET_INPUT_STRATEGY,</a:t>
            </a:r>
            <a:r>
              <a:rPr lang="en-US" sz="1100" b="1" dirty="0">
                <a:latin typeface="Arial" pitchFamily="34" charset="0"/>
              </a:rPr>
              <a:t/>
            </a:r>
            <a:br>
              <a:rPr lang="en-US" sz="1100" b="1" dirty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MAKE_COMMAND_STRATEGY,</a:t>
            </a:r>
            <a:br>
              <a:rPr lang="en-US" sz="1100" b="1" dirty="0" smtClean="0">
                <a:latin typeface="Arial" pitchFamily="34" charset="0"/>
              </a:rPr>
            </a:br>
            <a:r>
              <a:rPr lang="en-US" sz="1100" b="1" dirty="0" smtClean="0">
                <a:latin typeface="Arial" pitchFamily="34" charset="0"/>
              </a:rPr>
              <a:t>EXECUTE_COMMAND_STRATEGY</a:t>
            </a:r>
          </a:p>
        </p:txBody>
      </p:sp>
    </p:spTree>
    <p:extLst>
      <p:ext uri="{BB962C8B-B14F-4D97-AF65-F5344CB8AC3E}">
        <p14:creationId xmlns:p14="http://schemas.microsoft.com/office/powerpoint/2010/main" val="678863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7" grpId="0" animBg="1"/>
    </p:bld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338980"/>
              </p:ext>
            </p:extLst>
          </p:nvPr>
        </p:nvGraphicFramePr>
        <p:xfrm>
          <a:off x="-16597" y="3400425"/>
          <a:ext cx="9144000" cy="1233488"/>
        </p:xfrm>
        <a:graphic>
          <a:graphicData uri="http://schemas.openxmlformats.org/drawingml/2006/table">
            <a:tbl>
              <a:tblPr/>
              <a:tblGrid>
                <a:gridCol w="2645497"/>
                <a:gridCol w="6498503"/>
              </a:tblGrid>
              <a:tr h="623888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EXECUTE_COMMAND</a:t>
                      </a:r>
                      <a:b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_STRATEGY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31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execute_command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::string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&amp;input)</a:t>
                      </a:r>
                    </a:p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085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Strategy Template Parameters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11978" y="1058228"/>
            <a:ext cx="913202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4950" indent="-234950">
              <a:buClrTx/>
              <a:buFont typeface="Arial" pitchFamily="34" charset="0"/>
              <a:buChar char="•"/>
            </a:pPr>
            <a:r>
              <a:rPr lang="en-US" sz="2000" dirty="0"/>
              <a:t>Provides </a:t>
            </a:r>
            <a:r>
              <a:rPr lang="en-US" sz="2000" dirty="0" smtClean="0"/>
              <a:t>template parameters that perform steps in the algorithm associated </a:t>
            </a:r>
            <a:r>
              <a:rPr lang="en-US" sz="2000" dirty="0"/>
              <a:t>with the expression tree </a:t>
            </a:r>
            <a:r>
              <a:rPr lang="en-US" sz="2000" dirty="0" smtClean="0"/>
              <a:t>processing app</a:t>
            </a:r>
            <a:endParaRPr lang="en-US" sz="2000" dirty="0"/>
          </a:p>
        </p:txBody>
      </p:sp>
      <p:sp>
        <p:nvSpPr>
          <p:cNvPr id="108548" name="Rectangle 6"/>
          <p:cNvSpPr>
            <a:spLocks noChangeArrowheads="1"/>
          </p:cNvSpPr>
          <p:nvPr/>
        </p:nvSpPr>
        <p:spPr bwMode="auto">
          <a:xfrm>
            <a:off x="115888" y="1816100"/>
            <a:ext cx="29498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Template Parameters</a:t>
            </a:r>
            <a:endParaRPr lang="en-US" sz="2000" b="1" dirty="0"/>
          </a:p>
        </p:txBody>
      </p:sp>
      <p:sp>
        <p:nvSpPr>
          <p:cNvPr id="108549" name="Rectangle 5"/>
          <p:cNvSpPr>
            <a:spLocks noChangeArrowheads="1"/>
          </p:cNvSpPr>
          <p:nvPr/>
        </p:nvSpPr>
        <p:spPr bwMode="auto">
          <a:xfrm>
            <a:off x="173470" y="4762293"/>
            <a:ext cx="8799080" cy="140038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</a:t>
            </a:r>
            <a:r>
              <a:rPr lang="en-US" sz="2000" dirty="0" smtClean="0"/>
              <a:t>common expected method signatures for performing steps in the expression tree processing algorithm</a:t>
            </a:r>
            <a:endParaRPr lang="en-US" sz="20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Template arguments provided to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Strategy_ET_Event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_Handler</a:t>
            </a:r>
            <a:r>
              <a:rPr lang="en-US" sz="2000" dirty="0" smtClean="0"/>
              <a:t> implement </a:t>
            </a:r>
            <a:r>
              <a:rPr lang="en-US" sz="2000" dirty="0"/>
              <a:t>various </a:t>
            </a:r>
            <a:r>
              <a:rPr lang="en-US" sz="2000" dirty="0" smtClean="0"/>
              <a:t>operation </a:t>
            </a:r>
            <a:r>
              <a:rPr lang="en-US" sz="2000" dirty="0"/>
              <a:t>modes, e.g., verbose vs. </a:t>
            </a:r>
            <a:r>
              <a:rPr lang="en-US" sz="2000" dirty="0" smtClean="0"/>
              <a:t>succinct</a:t>
            </a: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5022"/>
              </p:ext>
            </p:extLst>
          </p:nvPr>
        </p:nvGraphicFramePr>
        <p:xfrm>
          <a:off x="-238125" y="2262188"/>
          <a:ext cx="9144000" cy="914400"/>
        </p:xfrm>
        <a:graphic>
          <a:graphicData uri="http://schemas.openxmlformats.org/drawingml/2006/table">
            <a:tbl>
              <a:tblPr/>
              <a:tblGrid>
                <a:gridCol w="2933700"/>
                <a:gridCol w="6210300"/>
              </a:tblGrid>
              <a:tr h="17431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MAKE_COMMAND</a:t>
                      </a:r>
                      <a:b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_STRATEGY 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314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ET_Command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make_command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::string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&amp;input)</a:t>
                      </a:r>
                      <a:endParaRPr lang="en-US" sz="20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3949608" y="3484963"/>
            <a:ext cx="4260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Expected method signatures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370841" y="3281944"/>
            <a:ext cx="449264" cy="747162"/>
            <a:chOff x="3544023" y="4835383"/>
            <a:chExt cx="449264" cy="747162"/>
          </a:xfrm>
        </p:grpSpPr>
        <p:sp>
          <p:nvSpPr>
            <p:cNvPr id="18" name="AutoShape 7"/>
            <p:cNvSpPr>
              <a:spLocks noChangeArrowheads="1"/>
            </p:cNvSpPr>
            <p:nvPr/>
          </p:nvSpPr>
          <p:spPr bwMode="auto">
            <a:xfrm rot="16200000">
              <a:off x="3551961" y="4827445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9" name="AutoShape 7"/>
            <p:cNvSpPr>
              <a:spLocks noChangeArrowheads="1"/>
            </p:cNvSpPr>
            <p:nvPr/>
          </p:nvSpPr>
          <p:spPr bwMode="auto">
            <a:xfrm rot="5400000" flipV="1">
              <a:off x="3551962" y="5141219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20193606">
              <a:off x="3677397" y="5155669"/>
              <a:ext cx="112169" cy="4702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088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" grpId="0" animBg="1"/>
      <p:bldP spid="8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5317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37888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028" y="1129462"/>
            <a:ext cx="8778875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4950" lvl="1" indent="-223838">
              <a:buFont typeface="Arial" pitchFamily="34" charset="0"/>
              <a:buChar char="•"/>
              <a:defRPr/>
            </a:pPr>
            <a:r>
              <a:rPr lang="en-US" sz="2000" dirty="0" smtClean="0"/>
              <a:t>Define </a:t>
            </a:r>
            <a:r>
              <a:rPr lang="en-US" sz="2000" dirty="0"/>
              <a:t>a family of algorithms, encapsulate each one, &amp; make them interchangeable to let clients </a:t>
            </a:r>
            <a:r>
              <a:rPr lang="en-US" sz="2000" dirty="0" smtClean="0"/>
              <a:t>&amp; algorithms vary independently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W</a:t>
            </a:r>
            <a:r>
              <a:rPr lang="en-US" sz="2000" dirty="0" smtClean="0"/>
              <a:t>hen </a:t>
            </a:r>
            <a:r>
              <a:rPr lang="en-US" sz="2000" dirty="0"/>
              <a:t>an object should be configurable with one of many algorithms,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/>
              <a:t>and</a:t>
            </a:r>
            <a:r>
              <a:rPr lang="en-US" sz="2000" dirty="0"/>
              <a:t> all algorithms can be encapsulated,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i="1" dirty="0"/>
              <a:t>and</a:t>
            </a:r>
            <a:r>
              <a:rPr lang="en-US" sz="2000" dirty="0"/>
              <a:t> one interface </a:t>
            </a:r>
            <a:r>
              <a:rPr lang="en-US" sz="2000" dirty="0" smtClean="0"/>
              <a:t>covers all encapsulations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25501" y="4031375"/>
            <a:ext cx="8207050" cy="2820275"/>
            <a:chOff x="794921" y="4363187"/>
            <a:chExt cx="7236013" cy="2266223"/>
          </a:xfrm>
        </p:grpSpPr>
        <p:pic>
          <p:nvPicPr>
            <p:cNvPr id="111622" name="Picture 6" descr="strategy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4921" y="4363187"/>
              <a:ext cx="7236013" cy="2266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 bwMode="auto">
            <a:xfrm>
              <a:off x="1562100" y="4457700"/>
              <a:ext cx="952500" cy="2190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5372100" y="4457700"/>
              <a:ext cx="952500" cy="21907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11621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14268" y="3693422"/>
            <a:ext cx="8483601" cy="2653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/>
              <a:t>Structure</a:t>
            </a:r>
            <a:endParaRPr lang="en-US" sz="2800" b="1" dirty="0"/>
          </a:p>
        </p:txBody>
      </p:sp>
      <p:sp>
        <p:nvSpPr>
          <p:cNvPr id="12" name="Line Callout 1 11"/>
          <p:cNvSpPr/>
          <p:nvPr/>
        </p:nvSpPr>
        <p:spPr bwMode="auto">
          <a:xfrm>
            <a:off x="299990" y="5310205"/>
            <a:ext cx="2791283" cy="830997"/>
          </a:xfrm>
          <a:prstGeom prst="borderCallout1">
            <a:avLst>
              <a:gd name="adj1" fmla="val 99130"/>
              <a:gd name="adj2" fmla="val 82183"/>
              <a:gd name="adj3" fmla="val 159048"/>
              <a:gd name="adj4" fmla="val 11024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lvl="0" algn="ctr">
              <a:lnSpc>
                <a:spcPct val="100000"/>
              </a:lnSpc>
              <a:spcBef>
                <a:spcPts val="600"/>
              </a:spcBef>
              <a:buClr>
                <a:srgbClr val="0000FF"/>
              </a:buClr>
            </a:pPr>
            <a:r>
              <a:rPr lang="en-US" sz="1600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e.g., 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MAKE_COMMAND_</a:t>
            </a:r>
            <a:b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STRATEGY</a:t>
            </a:r>
            <a:r>
              <a:rPr lang="en-US" sz="1600" dirty="0">
                <a:solidFill>
                  <a:srgbClr val="000000"/>
                </a:solidFill>
                <a:cs typeface="Courier New" pitchFamily="49" charset="0"/>
              </a:rPr>
              <a:t>,</a:t>
            </a: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EXECUTE_</a:t>
            </a:r>
            <a:b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COMMAND_STRATEGY</a:t>
            </a:r>
            <a:r>
              <a:rPr lang="en-US" sz="1600" dirty="0">
                <a:solidFill>
                  <a:srgbClr val="000000"/>
                </a:solidFill>
                <a:cs typeface="Courier New" pitchFamily="49" charset="0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cs typeface="Courier New" pitchFamily="49" charset="0"/>
              </a:rPr>
              <a:t>etc.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Strategy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Customize algorithm behavior by composition/forwarding vs. inheritance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template &lt;...,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MAKE_COMMAND_STRATEGY,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EXECUTE_COMMAND_STRATEGY&gt;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 public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(...,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MAKE_COMMAND_STRATEGY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mc_strategy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EXECUTE_COMMAND_STRATEGY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ec_strategy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6200000">
            <a:off x="5577992" y="297006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019318" y="3023233"/>
            <a:ext cx="2999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Reuse </a:t>
            </a:r>
            <a:r>
              <a:rPr lang="en-US" b="1" dirty="0" err="1" smtClean="0">
                <a:solidFill>
                  <a:srgbClr val="336699"/>
                </a:solidFill>
              </a:rPr>
              <a:t>handle_input</a:t>
            </a:r>
            <a:r>
              <a:rPr lang="en-US" b="1" dirty="0" smtClean="0">
                <a:solidFill>
                  <a:srgbClr val="336699"/>
                </a:solidFill>
              </a:rPr>
              <a:t>() template method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6200000">
            <a:off x="2447875" y="432731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61995" y="4537143"/>
            <a:ext cx="50097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Pass strategy objects via constructor &amp; assign to corresponding data members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117" y="1978650"/>
            <a:ext cx="22579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Parameterized type strategies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6449623" y="2159875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1083827" y="6419850"/>
            <a:ext cx="6846278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combination of </a:t>
            </a:r>
            <a:r>
              <a:rPr lang="en-US" sz="2000" i="1" dirty="0" smtClean="0"/>
              <a:t>Template</a:t>
            </a:r>
            <a:r>
              <a:rPr lang="en-US" sz="2000" dirty="0" smtClean="0"/>
              <a:t> </a:t>
            </a:r>
            <a:r>
              <a:rPr lang="en-US" sz="2000" i="1" dirty="0" smtClean="0"/>
              <a:t>Method</a:t>
            </a:r>
            <a:r>
              <a:rPr lang="en-US" sz="2000" dirty="0" smtClean="0"/>
              <a:t> &amp; </a:t>
            </a:r>
            <a:r>
              <a:rPr lang="en-US" sz="2000" i="1" dirty="0" smtClean="0"/>
              <a:t>Strategy</a:t>
            </a:r>
            <a:r>
              <a:rPr lang="en-US" sz="2000" dirty="0" smtClean="0"/>
              <a:t>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9241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3" grpId="0" animBg="1"/>
      <p:bldP spid="20" grpId="0"/>
      <p:bldP spid="9" grpId="0"/>
      <p:bldP spid="10" grpId="0" animBg="1"/>
      <p:bldP spid="14" grpId="0" animBg="1"/>
    </p:bld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35373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Strategy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Customize algorithm behavior by composition/forwarding vs. inheritance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template &lt;...,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MAKE_COMMAND_STRATEGY,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EXECUTE_COMMAND_STRATEGY&gt;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(...,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MAKE_COMMAND_STRATEGY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::string &amp;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user_input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{ return 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mc_strategy_.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user_input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); 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&amp;command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)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{ return </a:t>
            </a:r>
            <a:r>
              <a:rPr lang="en-US" sz="18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ec_strategy_.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execute_command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(command); 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10626" y="5504822"/>
            <a:ext cx="533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Hook methods forward to strategy objects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389641" y="5291719"/>
            <a:ext cx="449264" cy="747162"/>
            <a:chOff x="3544023" y="4835383"/>
            <a:chExt cx="449264" cy="747162"/>
          </a:xfrm>
        </p:grpSpPr>
        <p:sp>
          <p:nvSpPr>
            <p:cNvPr id="17" name="AutoShape 7"/>
            <p:cNvSpPr>
              <a:spLocks noChangeArrowheads="1"/>
            </p:cNvSpPr>
            <p:nvPr/>
          </p:nvSpPr>
          <p:spPr bwMode="auto">
            <a:xfrm rot="16200000">
              <a:off x="3551961" y="4827445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8" name="AutoShape 7"/>
            <p:cNvSpPr>
              <a:spLocks noChangeArrowheads="1"/>
            </p:cNvSpPr>
            <p:nvPr/>
          </p:nvSpPr>
          <p:spPr bwMode="auto">
            <a:xfrm rot="5400000" flipV="1">
              <a:off x="3551962" y="5141219"/>
              <a:ext cx="433388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 rot="20193606">
              <a:off x="3677397" y="5155669"/>
              <a:ext cx="112169" cy="47029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345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635373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Strategy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Customize algorithm behavior by composition/forwarding vs. inheritance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template &lt;...,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MAKE_COMMAND_STRATEGY,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EXECUTE_COMMAND_STRATEGY&gt;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(...,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MAKE_COMMAND_STRATEGY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 smtClean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Macro_Command_Strategy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{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public: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...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make_command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::string &amp;input)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{ return 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command_factory_.</a:t>
            </a:r>
            <a:r>
              <a:rPr lang="en-US" sz="1800" b="1" dirty="0" err="1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make_macro_command</a:t>
            </a:r>
            <a:r>
              <a:rPr lang="en-US" sz="1800" b="1" dirty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(input</a:t>
            </a:r>
            <a:r>
              <a:rPr lang="en-US" sz="1800" b="1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; } </a:t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18818" y="6397013"/>
            <a:ext cx="533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Creates a macro command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>
            <a:off x="1548917" y="619213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06544" y="4464675"/>
            <a:ext cx="43660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Will be used as argument to the </a:t>
            </a:r>
            <a:r>
              <a:rPr lang="en-US" sz="2000" b="1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2000" b="1" dirty="0" smtClean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parameterized type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eft Arrow 14"/>
          <p:cNvSpPr/>
          <p:nvPr/>
        </p:nvSpPr>
        <p:spPr bwMode="auto">
          <a:xfrm>
            <a:off x="4370051" y="4788775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856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587" y="1065213"/>
            <a:ext cx="565831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Limitations with algorithmic decomposition</a:t>
            </a:r>
          </a:p>
          <a:p>
            <a:pPr marL="458788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Little/no encapsulation</a:t>
            </a:r>
          </a:p>
        </p:txBody>
      </p:sp>
      <p:sp>
        <p:nvSpPr>
          <p:cNvPr id="6" name="Line Callout 1 5"/>
          <p:cNvSpPr/>
          <p:nvPr/>
        </p:nvSpPr>
        <p:spPr bwMode="auto">
          <a:xfrm>
            <a:off x="5810250" y="1626267"/>
            <a:ext cx="2577752" cy="646331"/>
          </a:xfrm>
          <a:prstGeom prst="borderCallout1">
            <a:avLst>
              <a:gd name="adj1" fmla="val 62002"/>
              <a:gd name="adj2" fmla="val -1258"/>
              <a:gd name="adj3" fmla="val 91810"/>
              <a:gd name="adj4" fmla="val -8160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defRPr/>
            </a:pPr>
            <a:r>
              <a:rPr lang="en-US" i="1" dirty="0"/>
              <a:t>Implementation details available to clients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4572000" y="3559072"/>
            <a:ext cx="2781300" cy="646331"/>
          </a:xfrm>
          <a:prstGeom prst="borderCallout1">
            <a:avLst>
              <a:gd name="adj1" fmla="val 38423"/>
              <a:gd name="adj2" fmla="val -275"/>
              <a:gd name="adj3" fmla="val -149877"/>
              <a:gd name="adj4" fmla="val -5238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defRPr/>
            </a:pPr>
            <a:r>
              <a:rPr lang="en-US" i="1" dirty="0"/>
              <a:t>Small changes ripple through </a:t>
            </a:r>
            <a:r>
              <a:rPr lang="en-US" i="1" dirty="0" smtClean="0"/>
              <a:t>entire </a:t>
            </a:r>
            <a:r>
              <a:rPr lang="en-US" i="1" dirty="0"/>
              <a:t>program</a:t>
            </a:r>
          </a:p>
        </p:txBody>
      </p:sp>
      <p:sp>
        <p:nvSpPr>
          <p:cNvPr id="9" name="Line Callout 1 8"/>
          <p:cNvSpPr/>
          <p:nvPr/>
        </p:nvSpPr>
        <p:spPr bwMode="auto">
          <a:xfrm>
            <a:off x="4572000" y="5492868"/>
            <a:ext cx="2781300" cy="646331"/>
          </a:xfrm>
          <a:prstGeom prst="borderCallout1">
            <a:avLst>
              <a:gd name="adj1" fmla="val 22212"/>
              <a:gd name="adj2" fmla="val 68"/>
              <a:gd name="adj3" fmla="val 77073"/>
              <a:gd name="adj4" fmla="val -12293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defRPr/>
            </a:pPr>
            <a:r>
              <a:rPr lang="en-US" i="1" dirty="0" smtClean="0"/>
              <a:t>Use of macros pollutes global namespace</a:t>
            </a:r>
            <a:endParaRPr lang="en-US" i="1" dirty="0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1773" y="1991300"/>
            <a:ext cx="89916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NUM, UNARY, BINARY } tag_;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short use_;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char op_[2];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num_;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num_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o.num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op_  o.op_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*unary_;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*l_,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*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r_;} binary_;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unary_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c.unary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binary_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c.binary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6353736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1107562"/>
            <a:ext cx="9222060" cy="560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en-US" sz="2000" b="1" dirty="0" smtClean="0"/>
              <a:t>Strategy example in C++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Customize algorithm behavior by composition/forwarding vs. inheritance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template &lt;...,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MAKE_COMMAND_STRATEGY,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EXECUTE_COMMAND_STRATEGY&gt;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: public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(...,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MAKE_COMMAND_STRATEGY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None/>
            </a:pP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EXECUTE_COMMAND_STRATEGY 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sz="1800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ec_strategy</a:t>
            </a:r>
            <a:r>
              <a:rPr lang="en-US" sz="18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8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...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*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make_handler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               (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bool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verbose)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return verbose ? new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&lt;...,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Command_Strategy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 ...&gt;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: new </a:t>
            </a:r>
            <a:r>
              <a:rPr lang="en-US" sz="1800" b="1" dirty="0" err="1" smtClean="0">
                <a:latin typeface="Courier New" pitchFamily="49" charset="0"/>
                <a:cs typeface="Courier New" pitchFamily="49" charset="0"/>
              </a:rPr>
              <a:t>Strategy_ET_Event_Handler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                        &lt;..., </a:t>
            </a:r>
            <a:r>
              <a:rPr lang="en-US" sz="1800" b="1" dirty="0" err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Macro_Command_Strategy</a:t>
            </a: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, ...&gt;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39276" y="4454080"/>
            <a:ext cx="5338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 dirty="0" smtClean="0">
                <a:solidFill>
                  <a:srgbClr val="336699"/>
                </a:solidFill>
              </a:rPr>
              <a:t>Factory creates appropriate strategy objects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 flipH="1" flipV="1">
            <a:off x="7814302" y="454003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76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023" y="1120775"/>
            <a:ext cx="4690791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G</a:t>
            </a:r>
            <a:r>
              <a:rPr lang="en-US" sz="2000" dirty="0" smtClean="0"/>
              <a:t>reater flexibility, reuse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/>
              <a:t>C</a:t>
            </a:r>
            <a:r>
              <a:rPr lang="en-US" sz="2000" dirty="0" smtClean="0"/>
              <a:t>an change algorithms dynamically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S</a:t>
            </a:r>
            <a:r>
              <a:rPr lang="en-US" sz="2000" dirty="0" smtClean="0"/>
              <a:t>trategy creation &amp; communication overhead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I</a:t>
            </a:r>
            <a:r>
              <a:rPr lang="en-US" sz="2000" dirty="0" smtClean="0"/>
              <a:t>nflexible Strategy interface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/>
              <a:t>S</a:t>
            </a:r>
            <a:r>
              <a:rPr lang="en-US" sz="2000" dirty="0" smtClean="0"/>
              <a:t>emantic incompatibility of multiple strategies used together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023" y="1120775"/>
            <a:ext cx="6068277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reater flexibility, reuse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change algorithms dynamically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trategy creation &amp; communication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overhead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nflexible strategy interface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emantic incompatibility of multiple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strategies used together</a:t>
            </a:r>
          </a:p>
          <a:p>
            <a:pPr marL="55563" indent="-55563" eaLnBrk="1" hangingPunct="1">
              <a:spcBef>
                <a:spcPts val="18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31775" lvl="1" indent="-231775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xchanging information between </a:t>
            </a:r>
            <a:br>
              <a:rPr lang="en-US" sz="2000" dirty="0" smtClean="0"/>
            </a:br>
            <a:r>
              <a:rPr lang="en-US" sz="2000" dirty="0" smtClean="0"/>
              <a:t>a strategy &amp; its context</a:t>
            </a:r>
          </a:p>
          <a:p>
            <a:pPr marL="460375" lvl="1" indent="-231775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Context is not always necessary</a:t>
            </a:r>
          </a:p>
          <a:p>
            <a:pPr marL="231775" lvl="1" indent="-231775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</a:t>
            </a:r>
            <a:r>
              <a:rPr lang="en-US" sz="2000" dirty="0" smtClean="0"/>
              <a:t>tatic binding of strategy selection </a:t>
            </a:r>
            <a:br>
              <a:rPr lang="en-US" sz="2000" dirty="0" smtClean="0"/>
            </a:br>
            <a:r>
              <a:rPr lang="en-US" sz="2000" dirty="0" smtClean="0"/>
              <a:t>via parameterized types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18921450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023" y="1120775"/>
            <a:ext cx="4690791" cy="4724400"/>
          </a:xfrm>
        </p:spPr>
        <p:txBody>
          <a:bodyPr/>
          <a:lstStyle/>
          <a:p>
            <a:pPr marL="55563" indent="-55563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reater flexibility, reuse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change algorithms dynamically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trategy creation &amp; communication overhead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nflexible strategy interface</a:t>
            </a:r>
          </a:p>
          <a:p>
            <a:pPr marL="231775" lvl="1" indent="-231775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emantic incompatibility of multiple strategies used together</a:t>
            </a:r>
          </a:p>
          <a:p>
            <a:pPr marL="55563" indent="-55563" eaLnBrk="1" hangingPunct="1">
              <a:spcBef>
                <a:spcPts val="18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Exchanging information between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strategy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its context</a:t>
            </a:r>
          </a:p>
          <a:p>
            <a:pPr marL="4603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Context is not always necessary</a:t>
            </a:r>
          </a:p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Static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binding of strategy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selection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parameterized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types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939991" y="1120775"/>
            <a:ext cx="409249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5563" indent="-55563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text formatting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RTL register allocation &amp; scheduling strategies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ET++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SwapsManager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calculation engines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The ACE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ORB (TAO</a:t>
            </a:r>
            <a:r>
              <a:rPr lang="en-US" sz="2000" kern="0" dirty="0">
                <a:latin typeface="+mn-lt"/>
                <a:ea typeface="+mn-ea"/>
                <a:cs typeface="+mn-cs"/>
              </a:rPr>
              <a:t>)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real-time object request broker middleware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55563" indent="-55563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See Also</a:t>
            </a:r>
          </a:p>
          <a:p>
            <a:pPr marL="231775" lvl="1" indent="-231775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i="1" kern="0" dirty="0">
                <a:latin typeface="+mn-lt"/>
                <a:ea typeface="+mn-ea"/>
                <a:cs typeface="+mn-cs"/>
              </a:rPr>
              <a:t>Bridge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pattern (object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structural)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1" y="525463"/>
            <a:ext cx="8776446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Strategy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</p:spTree>
    <p:extLst>
      <p:ext uri="{BB962C8B-B14F-4D97-AF65-F5344CB8AC3E}">
        <p14:creationId xmlns:p14="http://schemas.microsoft.com/office/powerpoint/2010/main" val="4117991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smtClean="0"/>
              <a:t>Comparing Strategy with Template Method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3944938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None/>
            </a:pPr>
            <a:r>
              <a:rPr lang="en-CA" sz="2000" b="1" dirty="0" smtClean="0"/>
              <a:t>Strategy</a:t>
            </a:r>
          </a:p>
          <a:p>
            <a:pPr lvl="1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Provides for clean separation between components via “black-box” interfaces</a:t>
            </a:r>
          </a:p>
          <a:p>
            <a:pPr lvl="1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Allows for strategy composition at runtime</a:t>
            </a:r>
          </a:p>
          <a:p>
            <a:pPr lvl="1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/>
              <a:t>Supports flexible mixing &amp; matching of features</a:t>
            </a:r>
          </a:p>
          <a:p>
            <a:pPr lvl="1" eaLnBrk="1" hangingPunct="1">
              <a:spcBef>
                <a:spcPts val="600"/>
              </a:spcBef>
            </a:pPr>
            <a:r>
              <a:rPr lang="en-CA" sz="2000" dirty="0" smtClean="0"/>
              <a:t>Incurs the overhead of forwarding</a:t>
            </a:r>
          </a:p>
          <a:p>
            <a:pPr lvl="1" eaLnBrk="1" hangingPunct="1">
              <a:spcBef>
                <a:spcPts val="600"/>
              </a:spcBef>
            </a:pPr>
            <a:r>
              <a:rPr lang="en-CA" sz="2000" dirty="0" smtClean="0"/>
              <a:t>May yield many strategy classes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55468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smtClean="0"/>
              <a:t>Comparing Strategy with Template Method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066800"/>
            <a:ext cx="3944938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Tx/>
              <a:buNone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Strategy</a:t>
            </a:r>
          </a:p>
          <a:p>
            <a:pPr lvl="1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Provides for clean separation between components via “black-box” interfaces</a:t>
            </a:r>
          </a:p>
          <a:p>
            <a:pPr lvl="1">
              <a:spcBef>
                <a:spcPts val="600"/>
              </a:spcBef>
              <a:buFontTx/>
              <a:buChar char="+"/>
            </a:pP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Allows for strategy composition at runtime</a:t>
            </a:r>
          </a:p>
          <a:p>
            <a:pPr lvl="1" eaLnBrk="1" hangingPunct="1">
              <a:spcBef>
                <a:spcPts val="600"/>
              </a:spcBef>
              <a:buFontTx/>
              <a:buChar char="+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Supports flexible mixing &amp; matching of features</a:t>
            </a:r>
          </a:p>
          <a:p>
            <a:pPr lvl="1" eaLnBrk="1" hangingPunct="1">
              <a:spcBef>
                <a:spcPts val="600"/>
              </a:spcBef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Incurs the overhead of forwarding</a:t>
            </a:r>
          </a:p>
          <a:p>
            <a:pPr lvl="1" eaLnBrk="1" hangingPunct="1">
              <a:spcBef>
                <a:spcPts val="600"/>
              </a:spcBef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May yield many strategy classes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097338" y="1066800"/>
            <a:ext cx="5046662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lang="en-CA" sz="2000" b="1" kern="0" dirty="0">
                <a:latin typeface="+mn-lt"/>
                <a:ea typeface="+mn-ea"/>
                <a:cs typeface="+mn-cs"/>
              </a:rPr>
              <a:t>Template Method</a:t>
            </a:r>
          </a:p>
          <a:p>
            <a:pPr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+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No explicit forwarding </a:t>
            </a:r>
            <a:r>
              <a:rPr lang="en-CA" sz="2000" kern="0" dirty="0" smtClean="0">
                <a:latin typeface="+mn-lt"/>
                <a:ea typeface="+mn-ea"/>
                <a:cs typeface="+mn-cs"/>
              </a:rPr>
              <a:t>necessary</a:t>
            </a:r>
          </a:p>
          <a:p>
            <a:pPr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+"/>
              <a:defRPr/>
            </a:pPr>
            <a:r>
              <a:rPr lang="en-CA" sz="2000" kern="0" dirty="0" smtClean="0">
                <a:latin typeface="+mn-lt"/>
                <a:ea typeface="+mn-ea"/>
                <a:cs typeface="+mn-cs"/>
              </a:rPr>
              <a:t>May be easier for small use cases</a:t>
            </a:r>
            <a:endParaRPr lang="en-CA" sz="2000" kern="0" dirty="0">
              <a:latin typeface="+mn-lt"/>
              <a:ea typeface="+mn-ea"/>
              <a:cs typeface="+mn-cs"/>
            </a:endParaRPr>
          </a:p>
          <a:p>
            <a:pPr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Close coupling between subclass(</a:t>
            </a:r>
            <a:r>
              <a:rPr lang="en-CA" sz="2000" kern="0" dirty="0" err="1">
                <a:latin typeface="+mn-lt"/>
                <a:ea typeface="+mn-ea"/>
                <a:cs typeface="+mn-cs"/>
              </a:rPr>
              <a:t>es</a:t>
            </a:r>
            <a:r>
              <a:rPr lang="en-CA" sz="2000" kern="0" dirty="0">
                <a:latin typeface="+mn-lt"/>
                <a:ea typeface="+mn-ea"/>
                <a:cs typeface="+mn-cs"/>
              </a:rPr>
              <a:t>) </a:t>
            </a:r>
            <a:r>
              <a:rPr lang="en-CA" sz="2000" kern="0" dirty="0" smtClean="0">
                <a:latin typeface="+mn-lt"/>
                <a:ea typeface="+mn-ea"/>
                <a:cs typeface="+mn-cs"/>
              </a:rPr>
              <a:t/>
            </a:r>
            <a:br>
              <a:rPr lang="en-CA" sz="2000" kern="0" dirty="0" smtClean="0">
                <a:latin typeface="+mn-lt"/>
                <a:ea typeface="+mn-ea"/>
                <a:cs typeface="+mn-cs"/>
              </a:rPr>
            </a:br>
            <a:r>
              <a:rPr lang="en-CA" sz="2000" kern="0" dirty="0" smtClean="0">
                <a:latin typeface="+mn-lt"/>
                <a:ea typeface="+mn-ea"/>
                <a:cs typeface="+mn-cs"/>
              </a:rPr>
              <a:t>&amp; </a:t>
            </a:r>
            <a:r>
              <a:rPr lang="en-CA" sz="2000" kern="0" dirty="0">
                <a:latin typeface="+mn-lt"/>
                <a:ea typeface="+mn-ea"/>
                <a:cs typeface="+mn-cs"/>
              </a:rPr>
              <a:t>base class</a:t>
            </a:r>
          </a:p>
          <a:p>
            <a:pPr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Inheritance hierarchies are static &amp; cannot be reconfigured at runtime</a:t>
            </a:r>
          </a:p>
          <a:p>
            <a:pPr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Adding features </a:t>
            </a:r>
            <a:r>
              <a:rPr lang="en-CA" sz="2000" kern="0" dirty="0" smtClean="0">
                <a:latin typeface="+mn-lt"/>
                <a:ea typeface="+mn-ea"/>
                <a:cs typeface="+mn-cs"/>
              </a:rPr>
              <a:t>via inheritance may yield combinatorial subclass explosion</a:t>
            </a:r>
            <a:endParaRPr lang="en-CA" sz="2000" kern="0" dirty="0">
              <a:latin typeface="+mn-lt"/>
              <a:ea typeface="+mn-ea"/>
              <a:cs typeface="+mn-cs"/>
            </a:endParaRPr>
          </a:p>
          <a:p>
            <a:pPr marL="749300"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Beware </a:t>
            </a:r>
            <a:r>
              <a:rPr lang="en-CA" sz="2000" kern="0" dirty="0" smtClean="0">
                <a:latin typeface="+mn-lt"/>
                <a:ea typeface="+mn-ea"/>
                <a:cs typeface="+mn-cs"/>
              </a:rPr>
              <a:t>overusing inheritance since it’s </a:t>
            </a:r>
            <a:r>
              <a:rPr lang="en-CA" sz="2000" kern="0" dirty="0">
                <a:latin typeface="+mn-lt"/>
                <a:ea typeface="+mn-ea"/>
                <a:cs typeface="+mn-cs"/>
              </a:rPr>
              <a:t>not always the best choice</a:t>
            </a:r>
          </a:p>
          <a:p>
            <a:pPr marL="749300" lvl="1" indent="-287338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Char char="–"/>
              <a:defRPr/>
            </a:pPr>
            <a:r>
              <a:rPr lang="en-CA" sz="2000" kern="0" dirty="0">
                <a:latin typeface="+mn-lt"/>
                <a:ea typeface="+mn-ea"/>
                <a:cs typeface="+mn-cs"/>
              </a:rPr>
              <a:t>Deep inheritance </a:t>
            </a:r>
            <a:r>
              <a:rPr lang="en-CA" sz="2000" kern="0" dirty="0" smtClean="0">
                <a:latin typeface="+mn-lt"/>
                <a:ea typeface="+mn-ea"/>
                <a:cs typeface="+mn-cs"/>
              </a:rPr>
              <a:t>hierarchies in an app are a </a:t>
            </a:r>
            <a:r>
              <a:rPr lang="en-CA" sz="2000" kern="0" dirty="0">
                <a:latin typeface="+mn-lt"/>
                <a:ea typeface="+mn-ea"/>
                <a:cs typeface="+mn-cs"/>
              </a:rPr>
              <a:t>red flag</a:t>
            </a:r>
          </a:p>
        </p:txBody>
      </p:sp>
      <p:sp>
        <p:nvSpPr>
          <p:cNvPr id="113669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889473" y="5916737"/>
            <a:ext cx="7205663" cy="704850"/>
          </a:xfrm>
          <a:prstGeom prst="rect">
            <a:avLst/>
          </a:prstGeom>
          <a:solidFill>
            <a:srgbClr val="FFFF99"/>
          </a:solidFill>
          <a:ln w="9525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buSzTx/>
            </a:pPr>
            <a:r>
              <a:rPr lang="en-US" sz="2000" i="1" dirty="0"/>
              <a:t>Strategy</a:t>
            </a:r>
            <a:r>
              <a:rPr lang="en-US" sz="2000" dirty="0"/>
              <a:t> is commonly used for </a:t>
            </a:r>
            <a:r>
              <a:rPr lang="en-US" sz="2000" dirty="0" smtClean="0"/>
              <a:t>Black-box </a:t>
            </a:r>
            <a:r>
              <a:rPr lang="en-US" sz="2000" dirty="0"/>
              <a:t>frameworks </a:t>
            </a:r>
          </a:p>
          <a:p>
            <a:pPr algn="ctr">
              <a:buSzTx/>
            </a:pPr>
            <a:r>
              <a:rPr lang="en-US" sz="2000" i="1" dirty="0"/>
              <a:t>Template Method </a:t>
            </a:r>
            <a:r>
              <a:rPr lang="en-US" sz="2000" dirty="0"/>
              <a:t>is commonly used for </a:t>
            </a:r>
            <a:r>
              <a:rPr lang="en-US" sz="2000" dirty="0" smtClean="0"/>
              <a:t>White-box </a:t>
            </a:r>
            <a:r>
              <a:rPr lang="en-US" sz="2000" dirty="0"/>
              <a:t>frameworks</a:t>
            </a:r>
          </a:p>
        </p:txBody>
      </p:sp>
    </p:spTree>
    <p:extLst>
      <p:ext uri="{BB962C8B-B14F-4D97-AF65-F5344CB8AC3E}">
        <p14:creationId xmlns:p14="http://schemas.microsoft.com/office/powerpoint/2010/main" val="84128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3669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"/>
          <p:cNvSpPr txBox="1">
            <a:spLocks noChangeArrowheads="1"/>
          </p:cNvSpPr>
          <p:nvPr/>
        </p:nvSpPr>
        <p:spPr bwMode="auto">
          <a:xfrm>
            <a:off x="72737" y="772393"/>
            <a:ext cx="8991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smtClean="0"/>
              <a:t>Overview of Algorithm Variability </a:t>
            </a:r>
            <a:br>
              <a:rPr lang="en-US" sz="3200" smtClean="0"/>
            </a:br>
            <a:r>
              <a:rPr lang="en-US" sz="3200" smtClean="0"/>
              <a:t>Encapsulation Patterns </a:t>
            </a:r>
            <a:endParaRPr lang="en-US" sz="3200" dirty="0"/>
          </a:p>
        </p:txBody>
      </p:sp>
      <p:sp>
        <p:nvSpPr>
          <p:cNvPr id="35" name="Rectangle 8"/>
          <p:cNvSpPr>
            <a:spLocks noChangeArrowheads="1"/>
          </p:cNvSpPr>
          <p:nvPr/>
        </p:nvSpPr>
        <p:spPr bwMode="auto">
          <a:xfrm>
            <a:off x="862443" y="6430241"/>
            <a:ext cx="7120973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These patterns avoid limitations of algorithmic decomposition</a:t>
            </a:r>
            <a:endParaRPr lang="en-US" sz="2000" dirty="0"/>
          </a:p>
        </p:txBody>
      </p:sp>
      <p:sp>
        <p:nvSpPr>
          <p:cNvPr id="73" name="Rectangle 72"/>
          <p:cNvSpPr/>
          <p:nvPr/>
        </p:nvSpPr>
        <p:spPr>
          <a:xfrm>
            <a:off x="313591" y="1552034"/>
            <a:ext cx="88304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The </a:t>
            </a:r>
            <a:r>
              <a:rPr lang="en-US" sz="2000" i="1" dirty="0" smtClean="0"/>
              <a:t>Strategy</a:t>
            </a:r>
            <a:r>
              <a:rPr lang="en-US" sz="2000" dirty="0" smtClean="0"/>
              <a:t> &amp; </a:t>
            </a:r>
            <a:r>
              <a:rPr lang="en-US" sz="2000" i="1" dirty="0" smtClean="0"/>
              <a:t>Template Method</a:t>
            </a:r>
            <a:r>
              <a:rPr lang="en-US" sz="2000" dirty="0" smtClean="0"/>
              <a:t> patterns simplify </a:t>
            </a:r>
            <a:r>
              <a:rPr lang="en-US" sz="2000" dirty="0"/>
              <a:t>processing of multiple </a:t>
            </a:r>
            <a:r>
              <a:rPr lang="en-US" sz="2000" dirty="0" smtClean="0"/>
              <a:t>operation </a:t>
            </a:r>
            <a:r>
              <a:rPr lang="en-US" sz="2000" dirty="0"/>
              <a:t>modes</a:t>
            </a:r>
          </a:p>
        </p:txBody>
      </p:sp>
      <p:grpSp>
        <p:nvGrpSpPr>
          <p:cNvPr id="5" name="Group 40"/>
          <p:cNvGrpSpPr/>
          <p:nvPr/>
        </p:nvGrpSpPr>
        <p:grpSpPr>
          <a:xfrm>
            <a:off x="2850328" y="3541141"/>
            <a:ext cx="3429000" cy="2214883"/>
            <a:chOff x="2660178" y="3070409"/>
            <a:chExt cx="3429000" cy="2214883"/>
          </a:xfrm>
        </p:grpSpPr>
        <p:sp>
          <p:nvSpPr>
            <p:cNvPr id="6" name="Rectangle 146"/>
            <p:cNvSpPr>
              <a:spLocks noChangeArrowheads="1"/>
            </p:cNvSpPr>
            <p:nvPr/>
          </p:nvSpPr>
          <p:spPr bwMode="auto">
            <a:xfrm flipV="1">
              <a:off x="3411065" y="3070409"/>
              <a:ext cx="1943099" cy="1246909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39"/>
            <p:cNvGrpSpPr/>
            <p:nvPr/>
          </p:nvGrpSpPr>
          <p:grpSpPr>
            <a:xfrm>
              <a:off x="2660178" y="3891292"/>
              <a:ext cx="3429000" cy="1394000"/>
              <a:chOff x="2660178" y="3891292"/>
              <a:chExt cx="3429000" cy="1394000"/>
            </a:xfrm>
          </p:grpSpPr>
          <p:sp>
            <p:nvSpPr>
              <p:cNvPr id="8" name="Rectangle 145"/>
              <p:cNvSpPr>
                <a:spLocks noChangeArrowheads="1"/>
              </p:cNvSpPr>
              <p:nvPr/>
            </p:nvSpPr>
            <p:spPr bwMode="auto">
              <a:xfrm flipV="1">
                <a:off x="2660178" y="3891292"/>
                <a:ext cx="3429000" cy="1007918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Text Box 28"/>
              <p:cNvSpPr txBox="1">
                <a:spLocks noChangeArrowheads="1"/>
              </p:cNvSpPr>
              <p:nvPr/>
            </p:nvSpPr>
            <p:spPr bwMode="auto">
              <a:xfrm>
                <a:off x="2935678" y="4943660"/>
                <a:ext cx="3092257" cy="3416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Strategy &amp; Template Method</a:t>
                </a:r>
                <a:endParaRPr lang="en-US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618158" y="3693542"/>
            <a:ext cx="159258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</a:rPr>
              <a:t>ET_Command_Factory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904158" y="3693542"/>
            <a:ext cx="130302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ET_Event_Handler</a:t>
            </a:r>
            <a:endParaRPr lang="en-US" sz="1100" dirty="0"/>
          </a:p>
        </p:txBody>
      </p:sp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1848615" y="5477522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ET_Command</a:t>
            </a:r>
            <a:endParaRPr lang="en-US" sz="1100" dirty="0"/>
          </a:p>
        </p:txBody>
      </p: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963415" y="3693542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/>
              <a:t>ET_Context</a:t>
            </a:r>
            <a:endParaRPr lang="en-US" sz="1100" dirty="0"/>
          </a:p>
        </p:txBody>
      </p:sp>
      <p:cxnSp>
        <p:nvCxnSpPr>
          <p:cNvPr id="24" name="AutoShape 8"/>
          <p:cNvCxnSpPr>
            <a:cxnSpLocks noChangeShapeType="1"/>
            <a:stCxn id="20" idx="2"/>
            <a:endCxn id="22" idx="0"/>
          </p:cNvCxnSpPr>
          <p:nvPr/>
        </p:nvCxnSpPr>
        <p:spPr bwMode="auto">
          <a:xfrm>
            <a:off x="2414448" y="4074542"/>
            <a:ext cx="5667" cy="140298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25" name="AutoShape 9"/>
          <p:cNvCxnSpPr>
            <a:cxnSpLocks noChangeShapeType="1"/>
            <a:stCxn id="21" idx="3"/>
            <a:endCxn id="23" idx="1"/>
          </p:cNvCxnSpPr>
          <p:nvPr/>
        </p:nvCxnSpPr>
        <p:spPr bwMode="auto">
          <a:xfrm>
            <a:off x="5207178" y="3884042"/>
            <a:ext cx="756237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3108154" y="4684142"/>
            <a:ext cx="140058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Verbose_Expression</a:t>
            </a:r>
            <a:r>
              <a:rPr lang="en-US" sz="1100" dirty="0"/>
              <a:t>_</a:t>
            </a:r>
          </a:p>
          <a:p>
            <a:pPr algn="ctr"/>
            <a:r>
              <a:rPr lang="en-US" sz="1100" dirty="0" err="1"/>
              <a:t>Tree_Event_Handler</a:t>
            </a:r>
            <a:endParaRPr lang="en-US" sz="1100" dirty="0"/>
          </a:p>
        </p:txBody>
      </p:sp>
      <p:sp>
        <p:nvSpPr>
          <p:cNvPr id="27" name="Rectangle 11"/>
          <p:cNvSpPr>
            <a:spLocks noChangeArrowheads="1"/>
          </p:cNvSpPr>
          <p:nvPr/>
        </p:nvSpPr>
        <p:spPr bwMode="auto">
          <a:xfrm>
            <a:off x="4636639" y="4684142"/>
            <a:ext cx="140058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Macro_Expression</a:t>
            </a:r>
            <a:r>
              <a:rPr lang="en-US" sz="1100" dirty="0"/>
              <a:t>_</a:t>
            </a:r>
          </a:p>
          <a:p>
            <a:pPr algn="ctr"/>
            <a:r>
              <a:rPr lang="en-US" sz="1100" dirty="0" err="1"/>
              <a:t>Tree_Event_Handler</a:t>
            </a:r>
            <a:endParaRPr lang="en-US" sz="1100" dirty="0"/>
          </a:p>
        </p:txBody>
      </p:sp>
      <p:cxnSp>
        <p:nvCxnSpPr>
          <p:cNvPr id="28" name="AutoShape 12"/>
          <p:cNvCxnSpPr>
            <a:cxnSpLocks noChangeShapeType="1"/>
            <a:stCxn id="26" idx="0"/>
            <a:endCxn id="21" idx="2"/>
          </p:cNvCxnSpPr>
          <p:nvPr/>
        </p:nvCxnSpPr>
        <p:spPr bwMode="auto">
          <a:xfrm rot="5400000" flipH="1" flipV="1">
            <a:off x="3877257" y="4005732"/>
            <a:ext cx="609600" cy="747221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29" name="AutoShape 13"/>
          <p:cNvCxnSpPr>
            <a:cxnSpLocks noChangeShapeType="1"/>
            <a:stCxn id="27" idx="0"/>
            <a:endCxn id="21" idx="2"/>
          </p:cNvCxnSpPr>
          <p:nvPr/>
        </p:nvCxnSpPr>
        <p:spPr bwMode="auto">
          <a:xfrm rot="16200000" flipV="1">
            <a:off x="4641500" y="3988710"/>
            <a:ext cx="609600" cy="781264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1467615" y="4607942"/>
            <a:ext cx="904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/>
              <a:t>&lt;&lt; create &gt;&gt;</a:t>
            </a:r>
          </a:p>
        </p:txBody>
      </p:sp>
      <p:cxnSp>
        <p:nvCxnSpPr>
          <p:cNvPr id="31" name="AutoShape 15"/>
          <p:cNvCxnSpPr>
            <a:cxnSpLocks noChangeShapeType="1"/>
            <a:stCxn id="21" idx="1"/>
            <a:endCxn id="20" idx="3"/>
          </p:cNvCxnSpPr>
          <p:nvPr/>
        </p:nvCxnSpPr>
        <p:spPr bwMode="auto">
          <a:xfrm flipH="1">
            <a:off x="3210738" y="3884042"/>
            <a:ext cx="69342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3982215" y="2855342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/>
              <a:t>Event_Handler</a:t>
            </a:r>
            <a:endParaRPr lang="en-US" sz="1100" dirty="0"/>
          </a:p>
        </p:txBody>
      </p:sp>
      <p:cxnSp>
        <p:nvCxnSpPr>
          <p:cNvPr id="33" name="AutoShape 17"/>
          <p:cNvCxnSpPr>
            <a:cxnSpLocks noChangeShapeType="1"/>
          </p:cNvCxnSpPr>
          <p:nvPr/>
        </p:nvCxnSpPr>
        <p:spPr bwMode="auto">
          <a:xfrm rot="16200000">
            <a:off x="4316150" y="3464942"/>
            <a:ext cx="457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sp>
        <p:nvSpPr>
          <p:cNvPr id="34" name="Rectangle 18"/>
          <p:cNvSpPr>
            <a:spLocks noChangeArrowheads="1"/>
          </p:cNvSpPr>
          <p:nvPr/>
        </p:nvSpPr>
        <p:spPr bwMode="auto">
          <a:xfrm>
            <a:off x="5582415" y="2855342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/>
              <a:t>Options</a:t>
            </a:r>
          </a:p>
        </p:txBody>
      </p:sp>
      <p:sp>
        <p:nvSpPr>
          <p:cNvPr id="36" name="Rectangle 19"/>
          <p:cNvSpPr>
            <a:spLocks noChangeArrowheads="1"/>
          </p:cNvSpPr>
          <p:nvPr/>
        </p:nvSpPr>
        <p:spPr bwMode="auto">
          <a:xfrm>
            <a:off x="2305815" y="2855342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/>
              <a:t>Reactor</a:t>
            </a:r>
          </a:p>
        </p:txBody>
      </p:sp>
      <p:cxnSp>
        <p:nvCxnSpPr>
          <p:cNvPr id="37" name="AutoShape 20"/>
          <p:cNvCxnSpPr>
            <a:cxnSpLocks noChangeShapeType="1"/>
            <a:stCxn id="36" idx="3"/>
            <a:endCxn id="32" idx="1"/>
          </p:cNvCxnSpPr>
          <p:nvPr/>
        </p:nvCxnSpPr>
        <p:spPr bwMode="auto">
          <a:xfrm>
            <a:off x="3448815" y="3045842"/>
            <a:ext cx="5334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8" name="Isosceles Triangle 37"/>
          <p:cNvSpPr/>
          <p:nvPr/>
        </p:nvSpPr>
        <p:spPr bwMode="auto">
          <a:xfrm>
            <a:off x="4477123" y="3245317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Isosceles Triangle 38"/>
          <p:cNvSpPr/>
          <p:nvPr/>
        </p:nvSpPr>
        <p:spPr bwMode="auto">
          <a:xfrm>
            <a:off x="4477118" y="4079057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Major improvements over the original algorithmic decomposition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72" y="2161611"/>
            <a:ext cx="1780497" cy="3960161"/>
          </a:xfrm>
          <a:prstGeom prst="rect">
            <a:avLst/>
          </a:prstGeom>
        </p:spPr>
      </p:pic>
      <p:sp>
        <p:nvSpPr>
          <p:cNvPr id="50" name="Rectangle 49"/>
          <p:cNvSpPr>
            <a:spLocks noChangeAspect="1"/>
          </p:cNvSpPr>
          <p:nvPr/>
        </p:nvSpPr>
        <p:spPr bwMode="auto">
          <a:xfrm>
            <a:off x="1056231" y="5150930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51" name="Freeform 1039"/>
          <p:cNvSpPr>
            <a:spLocks/>
          </p:cNvSpPr>
          <p:nvPr/>
        </p:nvSpPr>
        <p:spPr bwMode="auto">
          <a:xfrm>
            <a:off x="2197847" y="5394378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3707" y="5052746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91400" y="5928841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6612125" y="1335390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4" idx="3"/>
            <a:endCxn id="59" idx="3"/>
          </p:cNvCxnSpPr>
          <p:nvPr/>
        </p:nvCxnSpPr>
        <p:spPr bwMode="auto">
          <a:xfrm>
            <a:off x="7983726" y="1563990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56" name="AutoShape 173"/>
          <p:cNvCxnSpPr>
            <a:cxnSpLocks noChangeShapeType="1"/>
          </p:cNvCxnSpPr>
          <p:nvPr/>
        </p:nvCxnSpPr>
        <p:spPr bwMode="auto">
          <a:xfrm flipV="1">
            <a:off x="6399967" y="4125039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6331585" y="447157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AutoShape 173"/>
          <p:cNvCxnSpPr>
            <a:cxnSpLocks noChangeShapeType="1"/>
          </p:cNvCxnSpPr>
          <p:nvPr/>
        </p:nvCxnSpPr>
        <p:spPr bwMode="auto">
          <a:xfrm flipV="1">
            <a:off x="7067276" y="3279351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171"/>
          <p:cNvSpPr>
            <a:spLocks noChangeArrowheads="1"/>
          </p:cNvSpPr>
          <p:nvPr/>
        </p:nvSpPr>
        <p:spPr bwMode="auto">
          <a:xfrm>
            <a:off x="6611054" y="2334766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AutoShape 173"/>
          <p:cNvCxnSpPr>
            <a:cxnSpLocks noChangeShapeType="1"/>
          </p:cNvCxnSpPr>
          <p:nvPr/>
        </p:nvCxnSpPr>
        <p:spPr bwMode="auto">
          <a:xfrm flipV="1">
            <a:off x="7178786" y="2791966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AutoShape 175"/>
          <p:cNvCxnSpPr>
            <a:cxnSpLocks noChangeShapeType="1"/>
          </p:cNvCxnSpPr>
          <p:nvPr/>
        </p:nvCxnSpPr>
        <p:spPr bwMode="auto">
          <a:xfrm rot="16200000" flipV="1">
            <a:off x="7816733" y="2243731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0"/>
          <p:cNvCxnSpPr>
            <a:cxnSpLocks noChangeShapeType="1"/>
          </p:cNvCxnSpPr>
          <p:nvPr/>
        </p:nvCxnSpPr>
        <p:spPr bwMode="auto">
          <a:xfrm rot="5400000" flipH="1" flipV="1">
            <a:off x="6284209" y="4408259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1"/>
          <p:cNvCxnSpPr>
            <a:cxnSpLocks noChangeShapeType="1"/>
          </p:cNvCxnSpPr>
          <p:nvPr/>
        </p:nvCxnSpPr>
        <p:spPr bwMode="auto">
          <a:xfrm flipV="1">
            <a:off x="7656881" y="476325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AutoShape 185"/>
          <p:cNvCxnSpPr>
            <a:cxnSpLocks noChangeShapeType="1"/>
          </p:cNvCxnSpPr>
          <p:nvPr/>
        </p:nvCxnSpPr>
        <p:spPr bwMode="auto">
          <a:xfrm flipV="1">
            <a:off x="6823242" y="4753530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AutoShape 186"/>
          <p:cNvCxnSpPr>
            <a:cxnSpLocks noChangeShapeType="1"/>
          </p:cNvCxnSpPr>
          <p:nvPr/>
        </p:nvCxnSpPr>
        <p:spPr bwMode="auto">
          <a:xfrm rot="5400000" flipH="1" flipV="1">
            <a:off x="8049620" y="5253161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Isosceles Triangle 65"/>
          <p:cNvSpPr/>
          <p:nvPr/>
        </p:nvSpPr>
        <p:spPr bwMode="auto">
          <a:xfrm>
            <a:off x="7101239" y="2820545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6381368" y="3902623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>
            <a:off x="6987787" y="3632377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176"/>
          <p:cNvSpPr>
            <a:spLocks noChangeArrowheads="1"/>
          </p:cNvSpPr>
          <p:nvPr/>
        </p:nvSpPr>
        <p:spPr bwMode="auto">
          <a:xfrm>
            <a:off x="5699478" y="3999302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7513985" y="3999302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AutoShape 61"/>
          <p:cNvCxnSpPr>
            <a:cxnSpLocks noChangeShapeType="1"/>
            <a:stCxn id="69" idx="1"/>
            <a:endCxn id="59" idx="1"/>
          </p:cNvCxnSpPr>
          <p:nvPr/>
        </p:nvCxnSpPr>
        <p:spPr bwMode="auto">
          <a:xfrm rot="10800000" flipH="1">
            <a:off x="5699478" y="2563366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2" name="AutoShape 61"/>
          <p:cNvCxnSpPr>
            <a:cxnSpLocks noChangeShapeType="1"/>
            <a:stCxn id="78" idx="1"/>
            <a:endCxn id="59" idx="1"/>
          </p:cNvCxnSpPr>
          <p:nvPr/>
        </p:nvCxnSpPr>
        <p:spPr bwMode="auto">
          <a:xfrm rot="10800000" flipH="1">
            <a:off x="6147304" y="2563366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" name="Rectangle 179"/>
          <p:cNvSpPr>
            <a:spLocks noChangeArrowheads="1"/>
          </p:cNvSpPr>
          <p:nvPr/>
        </p:nvSpPr>
        <p:spPr bwMode="auto">
          <a:xfrm>
            <a:off x="5208533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4" name="Rectangle 183"/>
          <p:cNvSpPr>
            <a:spLocks noChangeArrowheads="1"/>
          </p:cNvSpPr>
          <p:nvPr/>
        </p:nvSpPr>
        <p:spPr bwMode="auto">
          <a:xfrm>
            <a:off x="5892120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84"/>
          <p:cNvSpPr>
            <a:spLocks noChangeArrowheads="1"/>
          </p:cNvSpPr>
          <p:nvPr/>
        </p:nvSpPr>
        <p:spPr bwMode="auto">
          <a:xfrm>
            <a:off x="7638045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8"/>
          <p:cNvSpPr>
            <a:spLocks noChangeArrowheads="1"/>
          </p:cNvSpPr>
          <p:nvPr/>
        </p:nvSpPr>
        <p:spPr bwMode="auto">
          <a:xfrm>
            <a:off x="6966198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4"/>
          <p:cNvSpPr>
            <a:spLocks noChangeArrowheads="1"/>
          </p:cNvSpPr>
          <p:nvPr/>
        </p:nvSpPr>
        <p:spPr bwMode="auto">
          <a:xfrm>
            <a:off x="7637112" y="3162806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2"/>
          <p:cNvSpPr>
            <a:spLocks noChangeArrowheads="1"/>
          </p:cNvSpPr>
          <p:nvPr/>
        </p:nvSpPr>
        <p:spPr bwMode="auto">
          <a:xfrm>
            <a:off x="6147305" y="3162806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2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Major improvements over the original algorithmic decomposition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Much more </a:t>
            </a:r>
            <a:r>
              <a:rPr lang="en-US" sz="2000" dirty="0" smtClean="0"/>
              <a:t>modular</a:t>
            </a:r>
            <a:br>
              <a:rPr lang="en-US" sz="2000" dirty="0" smtClean="0"/>
            </a:br>
            <a:r>
              <a:rPr lang="en-US" sz="2000" dirty="0" smtClean="0"/>
              <a:t>&amp; extensible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72" y="2161611"/>
            <a:ext cx="1780497" cy="3960161"/>
          </a:xfrm>
          <a:prstGeom prst="rect">
            <a:avLst/>
          </a:prstGeom>
        </p:spPr>
      </p:pic>
      <p:sp>
        <p:nvSpPr>
          <p:cNvPr id="50" name="Rectangle 49"/>
          <p:cNvSpPr>
            <a:spLocks noChangeAspect="1"/>
          </p:cNvSpPr>
          <p:nvPr/>
        </p:nvSpPr>
        <p:spPr bwMode="auto">
          <a:xfrm>
            <a:off x="1056231" y="5150930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51" name="Freeform 1039"/>
          <p:cNvSpPr>
            <a:spLocks/>
          </p:cNvSpPr>
          <p:nvPr/>
        </p:nvSpPr>
        <p:spPr bwMode="auto">
          <a:xfrm>
            <a:off x="2197847" y="5394378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3707" y="5052746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91400" y="5928841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6612125" y="1335390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4" idx="3"/>
            <a:endCxn id="59" idx="3"/>
          </p:cNvCxnSpPr>
          <p:nvPr/>
        </p:nvCxnSpPr>
        <p:spPr bwMode="auto">
          <a:xfrm>
            <a:off x="7983726" y="1563990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56" name="AutoShape 173"/>
          <p:cNvCxnSpPr>
            <a:cxnSpLocks noChangeShapeType="1"/>
          </p:cNvCxnSpPr>
          <p:nvPr/>
        </p:nvCxnSpPr>
        <p:spPr bwMode="auto">
          <a:xfrm flipV="1">
            <a:off x="6399967" y="4125039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6331585" y="447157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AutoShape 173"/>
          <p:cNvCxnSpPr>
            <a:cxnSpLocks noChangeShapeType="1"/>
          </p:cNvCxnSpPr>
          <p:nvPr/>
        </p:nvCxnSpPr>
        <p:spPr bwMode="auto">
          <a:xfrm flipV="1">
            <a:off x="7067276" y="3279351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171"/>
          <p:cNvSpPr>
            <a:spLocks noChangeArrowheads="1"/>
          </p:cNvSpPr>
          <p:nvPr/>
        </p:nvSpPr>
        <p:spPr bwMode="auto">
          <a:xfrm>
            <a:off x="6611054" y="2334766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AutoShape 173"/>
          <p:cNvCxnSpPr>
            <a:cxnSpLocks noChangeShapeType="1"/>
          </p:cNvCxnSpPr>
          <p:nvPr/>
        </p:nvCxnSpPr>
        <p:spPr bwMode="auto">
          <a:xfrm flipV="1">
            <a:off x="7178786" y="2791966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AutoShape 175"/>
          <p:cNvCxnSpPr>
            <a:cxnSpLocks noChangeShapeType="1"/>
          </p:cNvCxnSpPr>
          <p:nvPr/>
        </p:nvCxnSpPr>
        <p:spPr bwMode="auto">
          <a:xfrm rot="16200000" flipV="1">
            <a:off x="7816733" y="2243731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0"/>
          <p:cNvCxnSpPr>
            <a:cxnSpLocks noChangeShapeType="1"/>
          </p:cNvCxnSpPr>
          <p:nvPr/>
        </p:nvCxnSpPr>
        <p:spPr bwMode="auto">
          <a:xfrm rot="5400000" flipH="1" flipV="1">
            <a:off x="6284209" y="4408259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1"/>
          <p:cNvCxnSpPr>
            <a:cxnSpLocks noChangeShapeType="1"/>
          </p:cNvCxnSpPr>
          <p:nvPr/>
        </p:nvCxnSpPr>
        <p:spPr bwMode="auto">
          <a:xfrm flipV="1">
            <a:off x="7656881" y="476325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AutoShape 185"/>
          <p:cNvCxnSpPr>
            <a:cxnSpLocks noChangeShapeType="1"/>
          </p:cNvCxnSpPr>
          <p:nvPr/>
        </p:nvCxnSpPr>
        <p:spPr bwMode="auto">
          <a:xfrm flipV="1">
            <a:off x="6823242" y="4753530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AutoShape 186"/>
          <p:cNvCxnSpPr>
            <a:cxnSpLocks noChangeShapeType="1"/>
          </p:cNvCxnSpPr>
          <p:nvPr/>
        </p:nvCxnSpPr>
        <p:spPr bwMode="auto">
          <a:xfrm rot="5400000" flipH="1" flipV="1">
            <a:off x="8049620" y="5253161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Isosceles Triangle 65"/>
          <p:cNvSpPr/>
          <p:nvPr/>
        </p:nvSpPr>
        <p:spPr bwMode="auto">
          <a:xfrm>
            <a:off x="7101239" y="2820545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6381368" y="3902623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>
            <a:off x="6987787" y="3632377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176"/>
          <p:cNvSpPr>
            <a:spLocks noChangeArrowheads="1"/>
          </p:cNvSpPr>
          <p:nvPr/>
        </p:nvSpPr>
        <p:spPr bwMode="auto">
          <a:xfrm>
            <a:off x="5699478" y="3999302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7513985" y="3999302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AutoShape 61"/>
          <p:cNvCxnSpPr>
            <a:cxnSpLocks noChangeShapeType="1"/>
            <a:stCxn id="69" idx="1"/>
            <a:endCxn id="59" idx="1"/>
          </p:cNvCxnSpPr>
          <p:nvPr/>
        </p:nvCxnSpPr>
        <p:spPr bwMode="auto">
          <a:xfrm rot="10800000" flipH="1">
            <a:off x="5699478" y="2563366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2" name="AutoShape 61"/>
          <p:cNvCxnSpPr>
            <a:cxnSpLocks noChangeShapeType="1"/>
            <a:stCxn id="78" idx="1"/>
            <a:endCxn id="59" idx="1"/>
          </p:cNvCxnSpPr>
          <p:nvPr/>
        </p:nvCxnSpPr>
        <p:spPr bwMode="auto">
          <a:xfrm rot="10800000" flipH="1">
            <a:off x="6147304" y="2563366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" name="Rectangle 179"/>
          <p:cNvSpPr>
            <a:spLocks noChangeArrowheads="1"/>
          </p:cNvSpPr>
          <p:nvPr/>
        </p:nvSpPr>
        <p:spPr bwMode="auto">
          <a:xfrm>
            <a:off x="5208533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4" name="Rectangle 183"/>
          <p:cNvSpPr>
            <a:spLocks noChangeArrowheads="1"/>
          </p:cNvSpPr>
          <p:nvPr/>
        </p:nvSpPr>
        <p:spPr bwMode="auto">
          <a:xfrm>
            <a:off x="5892120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84"/>
          <p:cNvSpPr>
            <a:spLocks noChangeArrowheads="1"/>
          </p:cNvSpPr>
          <p:nvPr/>
        </p:nvSpPr>
        <p:spPr bwMode="auto">
          <a:xfrm>
            <a:off x="7638045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8"/>
          <p:cNvSpPr>
            <a:spLocks noChangeArrowheads="1"/>
          </p:cNvSpPr>
          <p:nvPr/>
        </p:nvSpPr>
        <p:spPr bwMode="auto">
          <a:xfrm>
            <a:off x="6966198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4"/>
          <p:cNvSpPr>
            <a:spLocks noChangeArrowheads="1"/>
          </p:cNvSpPr>
          <p:nvPr/>
        </p:nvSpPr>
        <p:spPr bwMode="auto">
          <a:xfrm>
            <a:off x="7637112" y="3162806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2"/>
          <p:cNvSpPr>
            <a:spLocks noChangeArrowheads="1"/>
          </p:cNvSpPr>
          <p:nvPr/>
        </p:nvSpPr>
        <p:spPr bwMode="auto">
          <a:xfrm>
            <a:off x="6147305" y="3162806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0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Major improvements over the original algorithmic decomposition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Much 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extensible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Design matches the “domain” better</a:t>
            </a:r>
          </a:p>
          <a:p>
            <a:pPr marL="452438" lvl="1" indent="0">
              <a:spcBef>
                <a:spcPts val="600"/>
              </a:spcBef>
              <a:buNone/>
            </a:pPr>
            <a:endParaRPr lang="en-US" sz="2000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72" y="2161611"/>
            <a:ext cx="1780497" cy="3960161"/>
          </a:xfrm>
          <a:prstGeom prst="rect">
            <a:avLst/>
          </a:prstGeom>
        </p:spPr>
      </p:pic>
      <p:sp>
        <p:nvSpPr>
          <p:cNvPr id="50" name="Rectangle 49"/>
          <p:cNvSpPr>
            <a:spLocks noChangeAspect="1"/>
          </p:cNvSpPr>
          <p:nvPr/>
        </p:nvSpPr>
        <p:spPr bwMode="auto">
          <a:xfrm>
            <a:off x="1056231" y="5150930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51" name="Freeform 1039"/>
          <p:cNvSpPr>
            <a:spLocks/>
          </p:cNvSpPr>
          <p:nvPr/>
        </p:nvSpPr>
        <p:spPr bwMode="auto">
          <a:xfrm>
            <a:off x="2197847" y="5394378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3707" y="5052746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91400" y="5928841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6612125" y="1335390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4" idx="3"/>
            <a:endCxn id="59" idx="3"/>
          </p:cNvCxnSpPr>
          <p:nvPr/>
        </p:nvCxnSpPr>
        <p:spPr bwMode="auto">
          <a:xfrm>
            <a:off x="7983726" y="1563990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56" name="AutoShape 173"/>
          <p:cNvCxnSpPr>
            <a:cxnSpLocks noChangeShapeType="1"/>
          </p:cNvCxnSpPr>
          <p:nvPr/>
        </p:nvCxnSpPr>
        <p:spPr bwMode="auto">
          <a:xfrm flipV="1">
            <a:off x="6399967" y="4125039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6331585" y="447157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AutoShape 173"/>
          <p:cNvCxnSpPr>
            <a:cxnSpLocks noChangeShapeType="1"/>
          </p:cNvCxnSpPr>
          <p:nvPr/>
        </p:nvCxnSpPr>
        <p:spPr bwMode="auto">
          <a:xfrm flipV="1">
            <a:off x="7067276" y="3279351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171"/>
          <p:cNvSpPr>
            <a:spLocks noChangeArrowheads="1"/>
          </p:cNvSpPr>
          <p:nvPr/>
        </p:nvSpPr>
        <p:spPr bwMode="auto">
          <a:xfrm>
            <a:off x="6611054" y="2334766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AutoShape 173"/>
          <p:cNvCxnSpPr>
            <a:cxnSpLocks noChangeShapeType="1"/>
          </p:cNvCxnSpPr>
          <p:nvPr/>
        </p:nvCxnSpPr>
        <p:spPr bwMode="auto">
          <a:xfrm flipV="1">
            <a:off x="7178786" y="2791966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AutoShape 175"/>
          <p:cNvCxnSpPr>
            <a:cxnSpLocks noChangeShapeType="1"/>
          </p:cNvCxnSpPr>
          <p:nvPr/>
        </p:nvCxnSpPr>
        <p:spPr bwMode="auto">
          <a:xfrm rot="16200000" flipV="1">
            <a:off x="7816733" y="2243731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0"/>
          <p:cNvCxnSpPr>
            <a:cxnSpLocks noChangeShapeType="1"/>
          </p:cNvCxnSpPr>
          <p:nvPr/>
        </p:nvCxnSpPr>
        <p:spPr bwMode="auto">
          <a:xfrm rot="5400000" flipH="1" flipV="1">
            <a:off x="6284209" y="4408259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1"/>
          <p:cNvCxnSpPr>
            <a:cxnSpLocks noChangeShapeType="1"/>
          </p:cNvCxnSpPr>
          <p:nvPr/>
        </p:nvCxnSpPr>
        <p:spPr bwMode="auto">
          <a:xfrm flipV="1">
            <a:off x="7656881" y="476325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AutoShape 185"/>
          <p:cNvCxnSpPr>
            <a:cxnSpLocks noChangeShapeType="1"/>
          </p:cNvCxnSpPr>
          <p:nvPr/>
        </p:nvCxnSpPr>
        <p:spPr bwMode="auto">
          <a:xfrm flipV="1">
            <a:off x="6823242" y="4753530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AutoShape 186"/>
          <p:cNvCxnSpPr>
            <a:cxnSpLocks noChangeShapeType="1"/>
          </p:cNvCxnSpPr>
          <p:nvPr/>
        </p:nvCxnSpPr>
        <p:spPr bwMode="auto">
          <a:xfrm rot="5400000" flipH="1" flipV="1">
            <a:off x="8049620" y="5253161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Isosceles Triangle 65"/>
          <p:cNvSpPr/>
          <p:nvPr/>
        </p:nvSpPr>
        <p:spPr bwMode="auto">
          <a:xfrm>
            <a:off x="7101239" y="2820545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6381368" y="3902623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>
            <a:off x="6987787" y="3632377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176"/>
          <p:cNvSpPr>
            <a:spLocks noChangeArrowheads="1"/>
          </p:cNvSpPr>
          <p:nvPr/>
        </p:nvSpPr>
        <p:spPr bwMode="auto">
          <a:xfrm>
            <a:off x="5699478" y="3999302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7513985" y="3999302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AutoShape 61"/>
          <p:cNvCxnSpPr>
            <a:cxnSpLocks noChangeShapeType="1"/>
            <a:stCxn id="69" idx="1"/>
            <a:endCxn id="59" idx="1"/>
          </p:cNvCxnSpPr>
          <p:nvPr/>
        </p:nvCxnSpPr>
        <p:spPr bwMode="auto">
          <a:xfrm rot="10800000" flipH="1">
            <a:off x="5699478" y="2563366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2" name="AutoShape 61"/>
          <p:cNvCxnSpPr>
            <a:cxnSpLocks noChangeShapeType="1"/>
            <a:stCxn id="78" idx="1"/>
            <a:endCxn id="59" idx="1"/>
          </p:cNvCxnSpPr>
          <p:nvPr/>
        </p:nvCxnSpPr>
        <p:spPr bwMode="auto">
          <a:xfrm rot="10800000" flipH="1">
            <a:off x="6147304" y="2563366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" name="Rectangle 179"/>
          <p:cNvSpPr>
            <a:spLocks noChangeArrowheads="1"/>
          </p:cNvSpPr>
          <p:nvPr/>
        </p:nvSpPr>
        <p:spPr bwMode="auto">
          <a:xfrm>
            <a:off x="5208533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4" name="Rectangle 183"/>
          <p:cNvSpPr>
            <a:spLocks noChangeArrowheads="1"/>
          </p:cNvSpPr>
          <p:nvPr/>
        </p:nvSpPr>
        <p:spPr bwMode="auto">
          <a:xfrm>
            <a:off x="5892120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84"/>
          <p:cNvSpPr>
            <a:spLocks noChangeArrowheads="1"/>
          </p:cNvSpPr>
          <p:nvPr/>
        </p:nvSpPr>
        <p:spPr bwMode="auto">
          <a:xfrm>
            <a:off x="7638045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8"/>
          <p:cNvSpPr>
            <a:spLocks noChangeArrowheads="1"/>
          </p:cNvSpPr>
          <p:nvPr/>
        </p:nvSpPr>
        <p:spPr bwMode="auto">
          <a:xfrm>
            <a:off x="6966198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4"/>
          <p:cNvSpPr>
            <a:spLocks noChangeArrowheads="1"/>
          </p:cNvSpPr>
          <p:nvPr/>
        </p:nvSpPr>
        <p:spPr bwMode="auto">
          <a:xfrm>
            <a:off x="7637112" y="3162806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2"/>
          <p:cNvSpPr>
            <a:spLocks noChangeArrowheads="1"/>
          </p:cNvSpPr>
          <p:nvPr/>
        </p:nvSpPr>
        <p:spPr bwMode="auto">
          <a:xfrm>
            <a:off x="6147305" y="3162806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6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-1587" y="1065213"/>
            <a:ext cx="56583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Limitations with algorithmic decomposition</a:t>
            </a:r>
          </a:p>
          <a:p>
            <a:pPr marL="458788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Incomplete modeling of application domain</a:t>
            </a:r>
          </a:p>
          <a:p>
            <a:pPr marL="458788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 smtClean="0">
              <a:ea typeface="+mn-ea"/>
              <a:cs typeface="+mn-cs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3816523" y="2933358"/>
            <a:ext cx="1679401" cy="1200329"/>
          </a:xfrm>
          <a:prstGeom prst="borderCallout1">
            <a:avLst>
              <a:gd name="adj1" fmla="val 62002"/>
              <a:gd name="adj2" fmla="val -1258"/>
              <a:gd name="adj3" fmla="val 37056"/>
              <a:gd name="adj4" fmla="val -9011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i="1" dirty="0"/>
              <a:t>Tight coupling between nodes/edges in union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4694323" y="5379765"/>
            <a:ext cx="2116051" cy="1200329"/>
          </a:xfrm>
          <a:prstGeom prst="borderCallout1">
            <a:avLst>
              <a:gd name="adj1" fmla="val 62002"/>
              <a:gd name="adj2" fmla="val -1258"/>
              <a:gd name="adj3" fmla="val 9679"/>
              <a:gd name="adj4" fmla="val -404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i="1" dirty="0"/>
              <a:t>Wastes space by making worst-case assumptions </a:t>
            </a:r>
            <a:r>
              <a:rPr lang="en-US" i="1" dirty="0" err="1"/>
              <a:t>wrt</a:t>
            </a:r>
            <a:r>
              <a:rPr lang="en-US" i="1" dirty="0"/>
              <a:t> </a:t>
            </a:r>
            <a:r>
              <a:rPr lang="en-US" i="1" dirty="0" err="1"/>
              <a:t>structs</a:t>
            </a:r>
            <a:r>
              <a:rPr lang="en-US" i="1" dirty="0"/>
              <a:t> &amp; unions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7069657" y="1465323"/>
            <a:ext cx="1607202" cy="4207916"/>
            <a:chOff x="5205974" y="2542145"/>
            <a:chExt cx="1607202" cy="4207916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974" y="2542145"/>
              <a:ext cx="1607202" cy="42079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5810001" y="2568990"/>
              <a:ext cx="399148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latin typeface="Arial" charset="0"/>
                </a:rPr>
                <a:t>t</a:t>
              </a:r>
              <a:r>
                <a:rPr lang="en-US" sz="1600" dirty="0" smtClean="0">
                  <a:latin typeface="Arial" charset="0"/>
                </a:rPr>
                <a:t>ag_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87559" y="3029075"/>
              <a:ext cx="444032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use_</a:t>
              </a:r>
              <a:endParaRPr lang="en-US" sz="16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38855" y="3542950"/>
              <a:ext cx="341440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op_</a:t>
              </a:r>
              <a:endParaRPr lang="en-US" sz="16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53095" y="4122799"/>
              <a:ext cx="512961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err="1" smtClean="0">
                  <a:latin typeface="Arial" charset="0"/>
                </a:rPr>
                <a:t>num</a:t>
              </a:r>
              <a:r>
                <a:rPr lang="en-US" sz="1600" dirty="0" smtClean="0">
                  <a:latin typeface="Arial" charset="0"/>
                </a:rPr>
                <a:t>_</a:t>
              </a:r>
              <a:endParaRPr lang="en-US" sz="16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696188" y="4988910"/>
              <a:ext cx="626775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unary_</a:t>
              </a:r>
              <a:endParaRPr lang="en-US" sz="16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673746" y="6071624"/>
              <a:ext cx="671659" cy="2215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 smtClean="0">
                  <a:latin typeface="Arial" charset="0"/>
                </a:rPr>
                <a:t>binary_</a:t>
              </a:r>
              <a:endParaRPr lang="en-US" sz="1600" dirty="0"/>
            </a:p>
          </p:txBody>
        </p:sp>
      </p:grp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1773" y="1991300"/>
            <a:ext cx="89916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NUM, UNARY, BINARY } tag_;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short use_;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char op_[2];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num_;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o;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num_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o.num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op_  o.op_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union {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*unary_;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{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*l_,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*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r_;} binary_;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} c;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unary_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c.unary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#define binary_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c.binary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2270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Major improvements over the original algorithmic decomposition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Much 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extensible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matches the “domain” better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Less space </a:t>
            </a:r>
            <a:br>
              <a:rPr lang="en-US" sz="2000" dirty="0" smtClean="0"/>
            </a:br>
            <a:r>
              <a:rPr lang="en-US" sz="2000" dirty="0" smtClean="0"/>
              <a:t>overhead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endParaRPr lang="en-US" sz="2000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72" y="2161611"/>
            <a:ext cx="1780497" cy="3960161"/>
          </a:xfrm>
          <a:prstGeom prst="rect">
            <a:avLst/>
          </a:prstGeom>
        </p:spPr>
      </p:pic>
      <p:sp>
        <p:nvSpPr>
          <p:cNvPr id="50" name="Rectangle 49"/>
          <p:cNvSpPr>
            <a:spLocks noChangeAspect="1"/>
          </p:cNvSpPr>
          <p:nvPr/>
        </p:nvSpPr>
        <p:spPr bwMode="auto">
          <a:xfrm>
            <a:off x="1056231" y="5150930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51" name="Freeform 1039"/>
          <p:cNvSpPr>
            <a:spLocks/>
          </p:cNvSpPr>
          <p:nvPr/>
        </p:nvSpPr>
        <p:spPr bwMode="auto">
          <a:xfrm>
            <a:off x="2197847" y="5394378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33707" y="5052746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91400" y="5928841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38"/>
          <p:cNvSpPr>
            <a:spLocks noChangeArrowheads="1"/>
          </p:cNvSpPr>
          <p:nvPr/>
        </p:nvSpPr>
        <p:spPr bwMode="auto">
          <a:xfrm>
            <a:off x="6612125" y="1335390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4" idx="3"/>
            <a:endCxn id="59" idx="3"/>
          </p:cNvCxnSpPr>
          <p:nvPr/>
        </p:nvCxnSpPr>
        <p:spPr bwMode="auto">
          <a:xfrm>
            <a:off x="7983726" y="1563990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56" name="AutoShape 173"/>
          <p:cNvCxnSpPr>
            <a:cxnSpLocks noChangeShapeType="1"/>
          </p:cNvCxnSpPr>
          <p:nvPr/>
        </p:nvCxnSpPr>
        <p:spPr bwMode="auto">
          <a:xfrm flipV="1">
            <a:off x="6399967" y="4125039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6331585" y="447157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AutoShape 173"/>
          <p:cNvCxnSpPr>
            <a:cxnSpLocks noChangeShapeType="1"/>
          </p:cNvCxnSpPr>
          <p:nvPr/>
        </p:nvCxnSpPr>
        <p:spPr bwMode="auto">
          <a:xfrm flipV="1">
            <a:off x="7067276" y="3279351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9" name="Rectangle 171"/>
          <p:cNvSpPr>
            <a:spLocks noChangeArrowheads="1"/>
          </p:cNvSpPr>
          <p:nvPr/>
        </p:nvSpPr>
        <p:spPr bwMode="auto">
          <a:xfrm>
            <a:off x="6611054" y="2334766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AutoShape 173"/>
          <p:cNvCxnSpPr>
            <a:cxnSpLocks noChangeShapeType="1"/>
          </p:cNvCxnSpPr>
          <p:nvPr/>
        </p:nvCxnSpPr>
        <p:spPr bwMode="auto">
          <a:xfrm flipV="1">
            <a:off x="7178786" y="2791966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AutoShape 175"/>
          <p:cNvCxnSpPr>
            <a:cxnSpLocks noChangeShapeType="1"/>
          </p:cNvCxnSpPr>
          <p:nvPr/>
        </p:nvCxnSpPr>
        <p:spPr bwMode="auto">
          <a:xfrm rot="16200000" flipV="1">
            <a:off x="7816733" y="2243731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0"/>
          <p:cNvCxnSpPr>
            <a:cxnSpLocks noChangeShapeType="1"/>
          </p:cNvCxnSpPr>
          <p:nvPr/>
        </p:nvCxnSpPr>
        <p:spPr bwMode="auto">
          <a:xfrm rot="5400000" flipH="1" flipV="1">
            <a:off x="6284209" y="4408259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1"/>
          <p:cNvCxnSpPr>
            <a:cxnSpLocks noChangeShapeType="1"/>
          </p:cNvCxnSpPr>
          <p:nvPr/>
        </p:nvCxnSpPr>
        <p:spPr bwMode="auto">
          <a:xfrm flipV="1">
            <a:off x="7656881" y="476325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AutoShape 185"/>
          <p:cNvCxnSpPr>
            <a:cxnSpLocks noChangeShapeType="1"/>
          </p:cNvCxnSpPr>
          <p:nvPr/>
        </p:nvCxnSpPr>
        <p:spPr bwMode="auto">
          <a:xfrm flipV="1">
            <a:off x="6823242" y="4753530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AutoShape 186"/>
          <p:cNvCxnSpPr>
            <a:cxnSpLocks noChangeShapeType="1"/>
          </p:cNvCxnSpPr>
          <p:nvPr/>
        </p:nvCxnSpPr>
        <p:spPr bwMode="auto">
          <a:xfrm rot="5400000" flipH="1" flipV="1">
            <a:off x="8049620" y="5253161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6" name="Isosceles Triangle 65"/>
          <p:cNvSpPr/>
          <p:nvPr/>
        </p:nvSpPr>
        <p:spPr bwMode="auto">
          <a:xfrm>
            <a:off x="7101239" y="2820545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Freeform 66"/>
          <p:cNvSpPr/>
          <p:nvPr/>
        </p:nvSpPr>
        <p:spPr bwMode="auto">
          <a:xfrm>
            <a:off x="6381368" y="3902623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Isosceles Triangle 67"/>
          <p:cNvSpPr/>
          <p:nvPr/>
        </p:nvSpPr>
        <p:spPr bwMode="auto">
          <a:xfrm>
            <a:off x="6987787" y="3632377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176"/>
          <p:cNvSpPr>
            <a:spLocks noChangeArrowheads="1"/>
          </p:cNvSpPr>
          <p:nvPr/>
        </p:nvSpPr>
        <p:spPr bwMode="auto">
          <a:xfrm>
            <a:off x="5699478" y="3999302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7513985" y="3999302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1" name="AutoShape 61"/>
          <p:cNvCxnSpPr>
            <a:cxnSpLocks noChangeShapeType="1"/>
            <a:stCxn id="69" idx="1"/>
            <a:endCxn id="59" idx="1"/>
          </p:cNvCxnSpPr>
          <p:nvPr/>
        </p:nvCxnSpPr>
        <p:spPr bwMode="auto">
          <a:xfrm rot="10800000" flipH="1">
            <a:off x="5699478" y="2563366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2" name="AutoShape 61"/>
          <p:cNvCxnSpPr>
            <a:cxnSpLocks noChangeShapeType="1"/>
            <a:stCxn id="78" idx="1"/>
            <a:endCxn id="59" idx="1"/>
          </p:cNvCxnSpPr>
          <p:nvPr/>
        </p:nvCxnSpPr>
        <p:spPr bwMode="auto">
          <a:xfrm rot="10800000" flipH="1">
            <a:off x="6147304" y="2563366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3" name="Rectangle 179"/>
          <p:cNvSpPr>
            <a:spLocks noChangeArrowheads="1"/>
          </p:cNvSpPr>
          <p:nvPr/>
        </p:nvSpPr>
        <p:spPr bwMode="auto">
          <a:xfrm>
            <a:off x="5208533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4" name="Rectangle 183"/>
          <p:cNvSpPr>
            <a:spLocks noChangeArrowheads="1"/>
          </p:cNvSpPr>
          <p:nvPr/>
        </p:nvSpPr>
        <p:spPr bwMode="auto">
          <a:xfrm>
            <a:off x="5892120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84"/>
          <p:cNvSpPr>
            <a:spLocks noChangeArrowheads="1"/>
          </p:cNvSpPr>
          <p:nvPr/>
        </p:nvSpPr>
        <p:spPr bwMode="auto">
          <a:xfrm>
            <a:off x="7638045" y="5535345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8"/>
          <p:cNvSpPr>
            <a:spLocks noChangeArrowheads="1"/>
          </p:cNvSpPr>
          <p:nvPr/>
        </p:nvSpPr>
        <p:spPr bwMode="auto">
          <a:xfrm>
            <a:off x="6966198" y="4923257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4"/>
          <p:cNvSpPr>
            <a:spLocks noChangeArrowheads="1"/>
          </p:cNvSpPr>
          <p:nvPr/>
        </p:nvSpPr>
        <p:spPr bwMode="auto">
          <a:xfrm>
            <a:off x="7637112" y="3162806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2"/>
          <p:cNvSpPr>
            <a:spLocks noChangeArrowheads="1"/>
          </p:cNvSpPr>
          <p:nvPr/>
        </p:nvSpPr>
        <p:spPr bwMode="auto">
          <a:xfrm>
            <a:off x="6147305" y="3162806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0" y="6385775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11850" y="6446057"/>
            <a:ext cx="891092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</a:pPr>
            <a:r>
              <a:rPr lang="en-US" sz="2000" dirty="0" smtClean="0"/>
              <a:t>Koenig’s </a:t>
            </a:r>
            <a:r>
              <a:rPr lang="en-US" sz="2000" i="1" dirty="0" smtClean="0"/>
              <a:t>Ruminations on C</a:t>
            </a:r>
            <a:r>
              <a:rPr lang="en-US" sz="2000" i="1" dirty="0"/>
              <a:t>++ </a:t>
            </a:r>
            <a:r>
              <a:rPr lang="en-US" sz="2000" dirty="0"/>
              <a:t>book </a:t>
            </a:r>
            <a:r>
              <a:rPr lang="en-US" sz="2000" dirty="0" smtClean="0"/>
              <a:t>has another OO expression </a:t>
            </a:r>
            <a:r>
              <a:rPr lang="en-US" sz="2000" dirty="0"/>
              <a:t>tree example</a:t>
            </a:r>
          </a:p>
        </p:txBody>
      </p:sp>
    </p:spTree>
    <p:extLst>
      <p:ext uri="{BB962C8B-B14F-4D97-AF65-F5344CB8AC3E}">
        <p14:creationId xmlns:p14="http://schemas.microsoft.com/office/powerpoint/2010/main" val="30237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Major improvement over the original algorithmic decomposition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Exhibits “high pattern density”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70" y="938644"/>
            <a:ext cx="5474441" cy="5327073"/>
          </a:xfrm>
          <a:prstGeom prst="rect">
            <a:avLst/>
          </a:prstGeom>
        </p:spPr>
      </p:pic>
      <p:sp>
        <p:nvSpPr>
          <p:cNvPr id="46" name="Text Box 156"/>
          <p:cNvSpPr txBox="1">
            <a:spLocks noChangeArrowheads="1"/>
          </p:cNvSpPr>
          <p:nvPr/>
        </p:nvSpPr>
        <p:spPr bwMode="auto">
          <a:xfrm>
            <a:off x="7797755" y="576551"/>
            <a:ext cx="81597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Visitor</a:t>
            </a:r>
          </a:p>
        </p:txBody>
      </p:sp>
      <p:sp>
        <p:nvSpPr>
          <p:cNvPr id="47" name="Text Box 153"/>
          <p:cNvSpPr txBox="1">
            <a:spLocks noChangeArrowheads="1"/>
          </p:cNvSpPr>
          <p:nvPr/>
        </p:nvSpPr>
        <p:spPr bwMode="auto">
          <a:xfrm>
            <a:off x="4191431" y="1995968"/>
            <a:ext cx="1196975" cy="341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Iterator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148"/>
          <p:cNvSpPr txBox="1">
            <a:spLocks noChangeArrowheads="1"/>
          </p:cNvSpPr>
          <p:nvPr/>
        </p:nvSpPr>
        <p:spPr bwMode="auto">
          <a:xfrm>
            <a:off x="3559391" y="5055968"/>
            <a:ext cx="1171575" cy="3413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Prototype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50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Major improvement over the original algorithmic decomposition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Exhibits “high pattern density”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N</a:t>
            </a:r>
            <a:r>
              <a:rPr lang="en-US" sz="2000" dirty="0" smtClean="0"/>
              <a:t>early all classes &amp; objects in design play </a:t>
            </a:r>
            <a:br>
              <a:rPr lang="en-US" sz="2000" dirty="0" smtClean="0"/>
            </a:br>
            <a:r>
              <a:rPr lang="en-US" sz="2000" dirty="0" smtClean="0"/>
              <a:t>a role in one or </a:t>
            </a:r>
            <a:br>
              <a:rPr lang="en-US" sz="2000" dirty="0" smtClean="0"/>
            </a:br>
            <a:r>
              <a:rPr lang="en-US" sz="2000" dirty="0" smtClean="0"/>
              <a:t>more patterns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70" y="938644"/>
            <a:ext cx="5474441" cy="5327073"/>
          </a:xfrm>
          <a:prstGeom prst="rect">
            <a:avLst/>
          </a:prstGeom>
        </p:spPr>
      </p:pic>
      <p:sp>
        <p:nvSpPr>
          <p:cNvPr id="46" name="Text Box 156"/>
          <p:cNvSpPr txBox="1">
            <a:spLocks noChangeArrowheads="1"/>
          </p:cNvSpPr>
          <p:nvPr/>
        </p:nvSpPr>
        <p:spPr bwMode="auto">
          <a:xfrm>
            <a:off x="7797755" y="576551"/>
            <a:ext cx="81597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Visitor</a:t>
            </a:r>
          </a:p>
        </p:txBody>
      </p:sp>
      <p:sp>
        <p:nvSpPr>
          <p:cNvPr id="47" name="Text Box 153"/>
          <p:cNvSpPr txBox="1">
            <a:spLocks noChangeArrowheads="1"/>
          </p:cNvSpPr>
          <p:nvPr/>
        </p:nvSpPr>
        <p:spPr bwMode="auto">
          <a:xfrm>
            <a:off x="4191431" y="1995968"/>
            <a:ext cx="1196975" cy="341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Iterator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148"/>
          <p:cNvSpPr txBox="1">
            <a:spLocks noChangeArrowheads="1"/>
          </p:cNvSpPr>
          <p:nvPr/>
        </p:nvSpPr>
        <p:spPr bwMode="auto">
          <a:xfrm>
            <a:off x="3559391" y="5055968"/>
            <a:ext cx="1171575" cy="3413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Prototype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93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05650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Major improvement over the original algorithmic decomposition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Exhibits “high pattern density”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early all classes &amp; objects in design play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role in one or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more patterns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Patterns help clarify </a:t>
            </a:r>
            <a:br>
              <a:rPr lang="en-US" sz="2000" dirty="0" smtClean="0"/>
            </a:br>
            <a:r>
              <a:rPr lang="en-US" sz="2000" dirty="0" smtClean="0"/>
              <a:t>the relationships of myriad classes in the design</a:t>
            </a:r>
            <a:br>
              <a:rPr lang="en-US" sz="2000" dirty="0" smtClean="0"/>
            </a:br>
            <a:endParaRPr lang="en-US" sz="2000" dirty="0" smtClean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070" y="938644"/>
            <a:ext cx="5474441" cy="5327073"/>
          </a:xfrm>
          <a:prstGeom prst="rect">
            <a:avLst/>
          </a:prstGeom>
        </p:spPr>
      </p:pic>
      <p:sp>
        <p:nvSpPr>
          <p:cNvPr id="46" name="Text Box 156"/>
          <p:cNvSpPr txBox="1">
            <a:spLocks noChangeArrowheads="1"/>
          </p:cNvSpPr>
          <p:nvPr/>
        </p:nvSpPr>
        <p:spPr bwMode="auto">
          <a:xfrm>
            <a:off x="7797755" y="576551"/>
            <a:ext cx="815975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Visitor</a:t>
            </a:r>
          </a:p>
        </p:txBody>
      </p:sp>
      <p:sp>
        <p:nvSpPr>
          <p:cNvPr id="47" name="Text Box 153"/>
          <p:cNvSpPr txBox="1">
            <a:spLocks noChangeArrowheads="1"/>
          </p:cNvSpPr>
          <p:nvPr/>
        </p:nvSpPr>
        <p:spPr bwMode="auto">
          <a:xfrm>
            <a:off x="4191431" y="1995968"/>
            <a:ext cx="1196975" cy="3413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Iterator</a:t>
            </a:r>
            <a:endParaRPr 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148"/>
          <p:cNvSpPr txBox="1">
            <a:spLocks noChangeArrowheads="1"/>
          </p:cNvSpPr>
          <p:nvPr/>
        </p:nvSpPr>
        <p:spPr bwMode="auto">
          <a:xfrm>
            <a:off x="3559391" y="5055968"/>
            <a:ext cx="1171575" cy="34131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Prototype</a:t>
            </a:r>
            <a:endParaRPr lang="en-US" dirty="0">
              <a:solidFill>
                <a:srgbClr val="FF99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708404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Major improvement over the original algorithmic decomposition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Exhibits “high pattern density”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Same design can easily </a:t>
            </a:r>
            <a:br>
              <a:rPr lang="en-US" sz="2000" dirty="0" smtClean="0"/>
            </a:br>
            <a:r>
              <a:rPr lang="en-US" sz="2000" dirty="0" smtClean="0"/>
              <a:t>be realized in common OO programming languages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3871564" y="1134447"/>
            <a:ext cx="5272435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71563" y="1356796"/>
            <a:ext cx="5852300" cy="510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...;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...;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1633" y="4555980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for-each loop</a:t>
            </a:r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 flipH="1">
            <a:off x="4198010" y="46609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50598" y="1925828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H="1">
            <a:off x="4198010" y="204930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0" y="6385775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" y="938645"/>
            <a:ext cx="3695704" cy="4142509"/>
          </a:xfrm>
        </p:spPr>
        <p:txBody>
          <a:bodyPr/>
          <a:lstStyle/>
          <a:p>
            <a:pPr marL="231775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Pattern-oriented expression tree processing app design has many benefits: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Major improvement over the original algorithmic decomposition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Exhibits “high pattern density”</a:t>
            </a:r>
          </a:p>
          <a:p>
            <a:pPr marL="4556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Same design can easily </a:t>
            </a:r>
            <a:br>
              <a:rPr lang="en-US" sz="2000" dirty="0" smtClean="0"/>
            </a:br>
            <a:r>
              <a:rPr lang="en-US" sz="2000" dirty="0" smtClean="0"/>
              <a:t>be realized in common OO programming languages</a:t>
            </a:r>
          </a:p>
          <a:p>
            <a:pPr marL="684213" lvl="1" indent="-231775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C++ &amp; Java solutions are nearly identical, modulo minor syntactical &amp; semantic differences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3871564" y="1134447"/>
            <a:ext cx="5272435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71563" y="1356796"/>
            <a:ext cx="5852300" cy="510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...;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...;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1633" y="4555980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for-each loop</a:t>
            </a:r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 flipH="1">
            <a:off x="4198010" y="46609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50598" y="1925828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H="1">
            <a:off x="4198010" y="204930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1013" y="6444136"/>
            <a:ext cx="8116646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www.vincehuston.org/dp</a:t>
            </a:r>
            <a:r>
              <a:rPr lang="en-US" dirty="0" smtClean="0"/>
              <a:t> for many examples of patterns in C++ &amp;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1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8859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Case Study: Expression Tree Processing App</a:t>
            </a:r>
          </a:p>
        </p:txBody>
      </p:sp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8124" y="980123"/>
            <a:ext cx="354189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000" b="1" dirty="0"/>
              <a:t>Goals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Develop an OO expression </a:t>
            </a:r>
            <a:br>
              <a:rPr lang="en-US" sz="2000" dirty="0"/>
            </a:br>
            <a:r>
              <a:rPr lang="en-US" sz="2000" dirty="0"/>
              <a:t>tree processing app using </a:t>
            </a:r>
            <a:br>
              <a:rPr lang="en-US" sz="2000" dirty="0"/>
            </a:br>
            <a:r>
              <a:rPr lang="en-US" sz="2000" i="1" dirty="0"/>
              <a:t>patterns</a:t>
            </a:r>
            <a:r>
              <a:rPr lang="en-US" sz="2000" dirty="0"/>
              <a:t>  &amp; </a:t>
            </a:r>
            <a:r>
              <a:rPr lang="en-US" sz="2000" i="1" dirty="0"/>
              <a:t>frameworks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915800"/>
              </p:ext>
            </p:extLst>
          </p:nvPr>
        </p:nvGraphicFramePr>
        <p:xfrm>
          <a:off x="3651041" y="1010851"/>
          <a:ext cx="5459506" cy="52959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86462"/>
                <a:gridCol w="1773044"/>
              </a:tblGrid>
              <a:tr h="296523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Design Problem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baseline="0" dirty="0" smtClean="0">
                          <a:latin typeface="+mn-lt"/>
                        </a:rPr>
                        <a:t>Pattern(s)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  <a:tr h="236596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Extensible expression tree structure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Composite</a:t>
                      </a:r>
                      <a:endParaRPr lang="en-US" sz="1500" dirty="0"/>
                    </a:p>
                  </a:txBody>
                  <a:tcPr/>
                </a:tc>
              </a:tr>
              <a:tr h="467206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Encapsulating variability &amp; simplifying memory management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Bridge</a:t>
                      </a:r>
                      <a:endParaRPr lang="en-US" sz="1500" dirty="0"/>
                    </a:p>
                  </a:txBody>
                  <a:tcPr/>
                </a:tc>
              </a:tr>
              <a:tr h="357836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Parsing expressions &amp; creating </a:t>
                      </a:r>
                      <a:r>
                        <a:rPr lang="en-US" sz="15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expression</a:t>
                      </a:r>
                      <a:r>
                        <a:rPr lang="en-US" sz="1500" dirty="0" smtClean="0"/>
                        <a:t> tree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Interpreter &amp; Builder</a:t>
                      </a:r>
                      <a:endParaRPr lang="en-US" sz="1500" dirty="0"/>
                    </a:p>
                  </a:txBody>
                  <a:tcPr/>
                </a:tc>
              </a:tr>
              <a:tr h="154120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Extensible expression tree operations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err="1" smtClean="0"/>
                        <a:t>Iterator</a:t>
                      </a:r>
                      <a:r>
                        <a:rPr lang="en-US" sz="1500" baseline="0" dirty="0" smtClean="0"/>
                        <a:t> &amp; Visitor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Implementing STL iterator semantics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Prototype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Consolidating user operations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Command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Consolidating creation of </a:t>
                      </a:r>
                      <a:r>
                        <a:rPr lang="en-US" sz="1500" dirty="0" err="1" smtClean="0"/>
                        <a:t>variabilities</a:t>
                      </a:r>
                      <a:r>
                        <a:rPr lang="en-US" sz="1500" dirty="0" smtClean="0"/>
                        <a:t> for commands, iterators, etc.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Abstract Factory &amp; Factory Method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Ensuring correct protocol for commands 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/>
                        <a:t>State</a:t>
                      </a:r>
                      <a:endParaRPr lang="en-US" sz="1500" dirty="0"/>
                    </a:p>
                  </a:txBody>
                  <a:tcPr/>
                </a:tc>
              </a:tr>
              <a:tr h="235102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Structuring</a:t>
                      </a:r>
                      <a:r>
                        <a:rPr lang="en-US" sz="1500" baseline="0" dirty="0" smtClean="0">
                          <a:latin typeface="+mn-lt"/>
                        </a:rPr>
                        <a:t> </a:t>
                      </a:r>
                      <a:r>
                        <a:rPr lang="en-US" sz="1500" dirty="0" smtClean="0">
                          <a:latin typeface="+mn-lt"/>
                        </a:rPr>
                        <a:t>application event flow 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Reactor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  <a:tr h="44188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Supporting multiple operation modes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Template Method &amp; Strategy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  <a:tr h="265582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Centralizing access to global resources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Singleton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Eliminating</a:t>
                      </a:r>
                      <a:r>
                        <a:rPr lang="en-US" sz="1500" baseline="0" dirty="0" smtClean="0">
                          <a:latin typeface="+mn-lt"/>
                        </a:rPr>
                        <a:t> loops via the STL </a:t>
                      </a:r>
                      <a:r>
                        <a:rPr lang="en-US" sz="1500" b="1" baseline="0" dirty="0" smtClean="0">
                          <a:latin typeface="+mn-lt"/>
                          <a:cs typeface="Courier New" pitchFamily="49" charset="0"/>
                        </a:rPr>
                        <a:t>std::</a:t>
                      </a:r>
                      <a:r>
                        <a:rPr lang="en-US" sz="1500" b="1" baseline="0" dirty="0" err="1" smtClean="0">
                          <a:latin typeface="+mn-lt"/>
                          <a:cs typeface="Courier New" pitchFamily="49" charset="0"/>
                        </a:rPr>
                        <a:t>for_each</a:t>
                      </a:r>
                      <a:r>
                        <a:rPr lang="en-US" sz="1500" b="1" baseline="0" dirty="0" smtClean="0">
                          <a:latin typeface="+mn-lt"/>
                          <a:cs typeface="Courier New" pitchFamily="49" charset="0"/>
                        </a:rPr>
                        <a:t>() </a:t>
                      </a:r>
                      <a:r>
                        <a:rPr lang="en-US" sz="1500" baseline="0" dirty="0" smtClean="0">
                          <a:latin typeface="+mn-lt"/>
                        </a:rPr>
                        <a:t>algorithm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500" dirty="0" smtClean="0">
                          <a:latin typeface="+mn-lt"/>
                        </a:rPr>
                        <a:t>Adapter</a:t>
                      </a:r>
                      <a:endParaRPr lang="en-US" sz="15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6" y="3407951"/>
            <a:ext cx="3176416" cy="241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2374" y="6432546"/>
            <a:ext cx="827442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Expression trees are used to remove ambiguity in </a:t>
            </a:r>
            <a:r>
              <a:rPr lang="en-US" sz="2000" dirty="0" smtClean="0"/>
              <a:t>algebraic expressions</a:t>
            </a:r>
            <a:endParaRPr lang="en-US" sz="2000" dirty="0"/>
          </a:p>
        </p:txBody>
      </p:sp>
      <p:sp>
        <p:nvSpPr>
          <p:cNvPr id="10" name="Right Arrow 9"/>
          <p:cNvSpPr/>
          <p:nvPr/>
        </p:nvSpPr>
        <p:spPr bwMode="auto">
          <a:xfrm rot="9287405">
            <a:off x="2689512" y="3438132"/>
            <a:ext cx="800203" cy="46210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Callout 1 6"/>
          <p:cNvSpPr/>
          <p:nvPr/>
        </p:nvSpPr>
        <p:spPr bwMode="auto">
          <a:xfrm>
            <a:off x="6011277" y="531813"/>
            <a:ext cx="2812333" cy="923330"/>
          </a:xfrm>
          <a:prstGeom prst="borderCallout1">
            <a:avLst>
              <a:gd name="adj1" fmla="val 77388"/>
              <a:gd name="adj2" fmla="val -636"/>
              <a:gd name="adj3" fmla="val 155553"/>
              <a:gd name="adj4" fmla="val -13602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i="1" dirty="0" err="1" smtClean="0"/>
              <a:t>Tree_Node</a:t>
            </a:r>
            <a:r>
              <a:rPr lang="en-US" i="1" dirty="0" smtClean="0"/>
              <a:t> data structure </a:t>
            </a:r>
            <a:br>
              <a:rPr lang="en-US" i="1" dirty="0" smtClean="0"/>
            </a:br>
            <a:r>
              <a:rPr lang="en-US" i="1" dirty="0" smtClean="0"/>
              <a:t>is “passive” &amp; functions do all the real work</a:t>
            </a:r>
            <a:endParaRPr lang="en-US" i="1" dirty="0"/>
          </a:p>
        </p:txBody>
      </p:sp>
      <p:sp>
        <p:nvSpPr>
          <p:cNvPr id="8" name="Line Callout 1 7"/>
          <p:cNvSpPr/>
          <p:nvPr/>
        </p:nvSpPr>
        <p:spPr bwMode="auto">
          <a:xfrm>
            <a:off x="5737413" y="3237463"/>
            <a:ext cx="3086198" cy="646331"/>
          </a:xfrm>
          <a:prstGeom prst="borderCallout1">
            <a:avLst>
              <a:gd name="adj1" fmla="val -2078"/>
              <a:gd name="adj2" fmla="val 32062"/>
              <a:gd name="adj3" fmla="val -134895"/>
              <a:gd name="adj4" fmla="val -8517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i="1" dirty="0" smtClean="0"/>
              <a:t>Easy to make mistakes when switching on type tags</a:t>
            </a:r>
            <a:endParaRPr lang="en-US" i="1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4" name="Rectangle 3"/>
          <p:cNvSpPr/>
          <p:nvPr/>
        </p:nvSpPr>
        <p:spPr>
          <a:xfrm>
            <a:off x="161740" y="1868279"/>
            <a:ext cx="7191375" cy="4606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Tree_Node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*root, FILE 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switch(root-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&gt;tag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_) { 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NUM: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"%d", root-&gt;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_); 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UNARY: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"(%s",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&gt;unary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")"); 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case BINARY: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"(");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"%s", root-&gt;op_[0]);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(root-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binary_.r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_,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fprintf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")"); break;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1589" y="1065213"/>
            <a:ext cx="795776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4950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ea typeface="+mn-ea"/>
                <a:cs typeface="+mn-cs"/>
              </a:rPr>
              <a:t>Limitations with algorithmic decomposition</a:t>
            </a:r>
          </a:p>
          <a:p>
            <a:pPr marL="454025" lvl="1" indent="-230188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Complexity </a:t>
            </a:r>
            <a:r>
              <a:rPr lang="en-US" sz="2000" dirty="0" smtClean="0"/>
              <a:t>in (variable</a:t>
            </a:r>
            <a:r>
              <a:rPr lang="en-US" sz="2000" dirty="0"/>
              <a:t>) algorithms rather </a:t>
            </a:r>
            <a:r>
              <a:rPr lang="en-US" sz="2000" dirty="0" smtClean="0"/>
              <a:t>than (stable</a:t>
            </a:r>
            <a:r>
              <a:rPr lang="en-US" sz="2000" dirty="0"/>
              <a:t>) structure </a:t>
            </a:r>
          </a:p>
          <a:p>
            <a:pPr marL="458788" indent="-2349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 smtClean="0"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1278" y="4479678"/>
            <a:ext cx="2683674" cy="1477328"/>
          </a:xfrm>
          <a:prstGeom prst="rect">
            <a:avLst/>
          </a:prstGeom>
          <a:solidFill>
            <a:srgbClr val="EB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i="1" dirty="0" smtClean="0"/>
              <a:t>Tailoring the app for specific requirements &amp; specifications impedes reuse &amp; complicates software sustainment 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 bwMode="auto">
          <a:xfrm>
            <a:off x="0" y="6382873"/>
            <a:ext cx="9143999" cy="5199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703" y="6419471"/>
            <a:ext cx="908843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Overcoming limitations requires rethinking modeling, design, &amp; implementation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66818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  <p:bldP spid="9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399357" y="30976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 Case Study of “Gang of Four” </a:t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(</a:t>
            </a:r>
            <a:r>
              <a:rPr lang="en-US" sz="4000" kern="0" dirty="0" err="1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) Patterns: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21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8124" y="980123"/>
            <a:ext cx="4203268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Present an 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5675823" y="1190679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AutoShape 61"/>
          <p:cNvCxnSpPr>
            <a:cxnSpLocks noChangeShapeType="1"/>
            <a:stCxn id="38" idx="3"/>
            <a:endCxn id="43" idx="3"/>
          </p:cNvCxnSpPr>
          <p:nvPr/>
        </p:nvCxnSpPr>
        <p:spPr bwMode="auto">
          <a:xfrm>
            <a:off x="7047424" y="1419279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40" name="AutoShape 173"/>
          <p:cNvCxnSpPr>
            <a:cxnSpLocks noChangeShapeType="1"/>
          </p:cNvCxnSpPr>
          <p:nvPr/>
        </p:nvCxnSpPr>
        <p:spPr bwMode="auto">
          <a:xfrm flipV="1">
            <a:off x="5463665" y="3980328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41" name="Isosceles Triangle 40"/>
          <p:cNvSpPr/>
          <p:nvPr/>
        </p:nvSpPr>
        <p:spPr bwMode="auto">
          <a:xfrm>
            <a:off x="5395283" y="4326863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" name="AutoShape 173"/>
          <p:cNvCxnSpPr>
            <a:cxnSpLocks noChangeShapeType="1"/>
          </p:cNvCxnSpPr>
          <p:nvPr/>
        </p:nvCxnSpPr>
        <p:spPr bwMode="auto">
          <a:xfrm flipV="1">
            <a:off x="6130974" y="3134640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43" name="Rectangle 171"/>
          <p:cNvSpPr>
            <a:spLocks noChangeArrowheads="1"/>
          </p:cNvSpPr>
          <p:nvPr/>
        </p:nvSpPr>
        <p:spPr bwMode="auto">
          <a:xfrm>
            <a:off x="5674752" y="2190055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AutoShape 173"/>
          <p:cNvCxnSpPr>
            <a:cxnSpLocks noChangeShapeType="1"/>
          </p:cNvCxnSpPr>
          <p:nvPr/>
        </p:nvCxnSpPr>
        <p:spPr bwMode="auto">
          <a:xfrm flipV="1">
            <a:off x="6242484" y="2647255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AutoShape 175"/>
          <p:cNvCxnSpPr>
            <a:cxnSpLocks noChangeShapeType="1"/>
          </p:cNvCxnSpPr>
          <p:nvPr/>
        </p:nvCxnSpPr>
        <p:spPr bwMode="auto">
          <a:xfrm rot="16200000" flipV="1">
            <a:off x="6880431" y="2099020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6" name="AutoShape 180"/>
          <p:cNvCxnSpPr>
            <a:cxnSpLocks noChangeShapeType="1"/>
          </p:cNvCxnSpPr>
          <p:nvPr/>
        </p:nvCxnSpPr>
        <p:spPr bwMode="auto">
          <a:xfrm rot="5400000" flipH="1" flipV="1">
            <a:off x="5347907" y="4263548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AutoShape 181"/>
          <p:cNvCxnSpPr>
            <a:cxnSpLocks noChangeShapeType="1"/>
          </p:cNvCxnSpPr>
          <p:nvPr/>
        </p:nvCxnSpPr>
        <p:spPr bwMode="auto">
          <a:xfrm flipV="1">
            <a:off x="6720579" y="4618539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AutoShape 185"/>
          <p:cNvCxnSpPr>
            <a:cxnSpLocks noChangeShapeType="1"/>
          </p:cNvCxnSpPr>
          <p:nvPr/>
        </p:nvCxnSpPr>
        <p:spPr bwMode="auto">
          <a:xfrm flipV="1">
            <a:off x="5886940" y="4608819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9" name="AutoShape 186"/>
          <p:cNvCxnSpPr>
            <a:cxnSpLocks noChangeShapeType="1"/>
          </p:cNvCxnSpPr>
          <p:nvPr/>
        </p:nvCxnSpPr>
        <p:spPr bwMode="auto">
          <a:xfrm rot="5400000" flipH="1" flipV="1">
            <a:off x="7113318" y="5108450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50" name="Isosceles Triangle 49"/>
          <p:cNvSpPr/>
          <p:nvPr/>
        </p:nvSpPr>
        <p:spPr bwMode="auto">
          <a:xfrm>
            <a:off x="6164937" y="267583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Freeform 50"/>
          <p:cNvSpPr/>
          <p:nvPr/>
        </p:nvSpPr>
        <p:spPr bwMode="auto">
          <a:xfrm>
            <a:off x="5445066" y="3757912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Isosceles Triangle 51"/>
          <p:cNvSpPr/>
          <p:nvPr/>
        </p:nvSpPr>
        <p:spPr bwMode="auto">
          <a:xfrm>
            <a:off x="6051485" y="3487666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176"/>
          <p:cNvSpPr>
            <a:spLocks noChangeArrowheads="1"/>
          </p:cNvSpPr>
          <p:nvPr/>
        </p:nvSpPr>
        <p:spPr bwMode="auto">
          <a:xfrm>
            <a:off x="4763176" y="3854591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176"/>
          <p:cNvSpPr>
            <a:spLocks noChangeArrowheads="1"/>
          </p:cNvSpPr>
          <p:nvPr/>
        </p:nvSpPr>
        <p:spPr bwMode="auto">
          <a:xfrm>
            <a:off x="6577683" y="3854591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61"/>
          <p:cNvCxnSpPr>
            <a:cxnSpLocks noChangeShapeType="1"/>
            <a:stCxn id="53" idx="1"/>
            <a:endCxn id="43" idx="1"/>
          </p:cNvCxnSpPr>
          <p:nvPr/>
        </p:nvCxnSpPr>
        <p:spPr bwMode="auto">
          <a:xfrm rot="10800000" flipH="1">
            <a:off x="4763176" y="2418655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56" name="AutoShape 61"/>
          <p:cNvCxnSpPr>
            <a:cxnSpLocks noChangeShapeType="1"/>
            <a:stCxn id="62" idx="1"/>
            <a:endCxn id="43" idx="1"/>
          </p:cNvCxnSpPr>
          <p:nvPr/>
        </p:nvCxnSpPr>
        <p:spPr bwMode="auto">
          <a:xfrm rot="10800000" flipH="1">
            <a:off x="5211002" y="2418655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57" name="Rectangle 179"/>
          <p:cNvSpPr>
            <a:spLocks noChangeArrowheads="1"/>
          </p:cNvSpPr>
          <p:nvPr/>
        </p:nvSpPr>
        <p:spPr bwMode="auto">
          <a:xfrm>
            <a:off x="4272231" y="4778546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58" name="Rectangle 183"/>
          <p:cNvSpPr>
            <a:spLocks noChangeArrowheads="1"/>
          </p:cNvSpPr>
          <p:nvPr/>
        </p:nvSpPr>
        <p:spPr bwMode="auto">
          <a:xfrm>
            <a:off x="4955818" y="5390634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184"/>
          <p:cNvSpPr>
            <a:spLocks noChangeArrowheads="1"/>
          </p:cNvSpPr>
          <p:nvPr/>
        </p:nvSpPr>
        <p:spPr bwMode="auto">
          <a:xfrm>
            <a:off x="6701743" y="5390634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178"/>
          <p:cNvSpPr>
            <a:spLocks noChangeArrowheads="1"/>
          </p:cNvSpPr>
          <p:nvPr/>
        </p:nvSpPr>
        <p:spPr bwMode="auto">
          <a:xfrm>
            <a:off x="6029896" y="4778546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174"/>
          <p:cNvSpPr>
            <a:spLocks noChangeArrowheads="1"/>
          </p:cNvSpPr>
          <p:nvPr/>
        </p:nvSpPr>
        <p:spPr bwMode="auto">
          <a:xfrm>
            <a:off x="6700810" y="3018095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172"/>
          <p:cNvSpPr>
            <a:spLocks noChangeArrowheads="1"/>
          </p:cNvSpPr>
          <p:nvPr/>
        </p:nvSpPr>
        <p:spPr bwMode="auto">
          <a:xfrm>
            <a:off x="5211003" y="3018095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573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-66906" y="533400"/>
            <a:ext cx="9255512" cy="381000"/>
          </a:xfrm>
        </p:spPr>
        <p:txBody>
          <a:bodyPr/>
          <a:lstStyle/>
          <a:p>
            <a:r>
              <a:rPr lang="en-US" sz="3200" dirty="0"/>
              <a:t>How </a:t>
            </a:r>
            <a:r>
              <a:rPr lang="en-US" sz="3200" dirty="0" smtClean="0"/>
              <a:t>to </a:t>
            </a:r>
            <a:r>
              <a:rPr lang="en-US" sz="3200" dirty="0"/>
              <a:t>Design an Expression Tree </a:t>
            </a:r>
            <a:r>
              <a:rPr lang="en-US" sz="3200" dirty="0" smtClean="0"/>
              <a:t>Processing App</a:t>
            </a:r>
          </a:p>
        </p:txBody>
      </p: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4" y="1100888"/>
            <a:ext cx="371857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Apply an </a:t>
            </a:r>
            <a:r>
              <a:rPr lang="en-US" sz="2000" i="1" dirty="0" smtClean="0"/>
              <a:t>Object-Oriented  </a:t>
            </a:r>
            <a:r>
              <a:rPr lang="en-US" sz="2000" dirty="0" smtClean="0"/>
              <a:t>(OO) design </a:t>
            </a:r>
            <a:r>
              <a:rPr lang="en-US" sz="2000" dirty="0"/>
              <a:t>based on </a:t>
            </a:r>
            <a:r>
              <a:rPr lang="en-US" sz="2000" dirty="0" smtClean="0"/>
              <a:t>modeling classes &amp; objects </a:t>
            </a:r>
            <a:br>
              <a:rPr lang="en-US" sz="2000" dirty="0" smtClean="0"/>
            </a:br>
            <a:r>
              <a:rPr lang="en-US" sz="2000" dirty="0" smtClean="0"/>
              <a:t>in </a:t>
            </a:r>
            <a:r>
              <a:rPr lang="en-US" sz="2000" dirty="0"/>
              <a:t>the </a:t>
            </a:r>
            <a:r>
              <a:rPr lang="en-US" sz="2000" dirty="0" smtClean="0"/>
              <a:t>application domain</a:t>
            </a:r>
            <a:endParaRPr lang="en-US" sz="2000" dirty="0"/>
          </a:p>
        </p:txBody>
      </p:sp>
      <p:grpSp>
        <p:nvGrpSpPr>
          <p:cNvPr id="2" name="Group 1"/>
          <p:cNvGrpSpPr/>
          <p:nvPr/>
        </p:nvGrpSpPr>
        <p:grpSpPr>
          <a:xfrm>
            <a:off x="3774142" y="1351858"/>
            <a:ext cx="4509244" cy="3955248"/>
            <a:chOff x="4171336" y="1351858"/>
            <a:chExt cx="3635069" cy="3127533"/>
          </a:xfrm>
        </p:grpSpPr>
        <p:grpSp>
          <p:nvGrpSpPr>
            <p:cNvPr id="6" name="Group 5"/>
            <p:cNvGrpSpPr>
              <a:grpSpLocks noChangeAspect="1"/>
            </p:cNvGrpSpPr>
            <p:nvPr/>
          </p:nvGrpSpPr>
          <p:grpSpPr>
            <a:xfrm>
              <a:off x="4171336" y="1351858"/>
              <a:ext cx="3635069" cy="3127533"/>
              <a:chOff x="234584" y="1287463"/>
              <a:chExt cx="4038966" cy="3475037"/>
            </a:xfrm>
          </p:grpSpPr>
          <p:pic>
            <p:nvPicPr>
              <p:cNvPr id="7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73063" y="1287463"/>
                <a:ext cx="3900487" cy="34750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" name="Rectangle 8"/>
              <p:cNvSpPr>
                <a:spLocks noChangeArrowheads="1"/>
              </p:cNvSpPr>
              <p:nvPr/>
            </p:nvSpPr>
            <p:spPr bwMode="auto">
              <a:xfrm>
                <a:off x="3295632" y="1465263"/>
                <a:ext cx="877924" cy="6229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2000" i="1" dirty="0"/>
                  <a:t>Binary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2000" i="1" dirty="0"/>
                  <a:t>Nodes</a:t>
                </a:r>
              </a:p>
            </p:txBody>
          </p:sp>
          <p:sp>
            <p:nvSpPr>
              <p:cNvPr id="9" name="Rectangle 9"/>
              <p:cNvSpPr>
                <a:spLocks noChangeArrowheads="1"/>
              </p:cNvSpPr>
              <p:nvPr/>
            </p:nvSpPr>
            <p:spPr bwMode="auto">
              <a:xfrm>
                <a:off x="234584" y="3132138"/>
                <a:ext cx="835758" cy="62292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US" sz="2000" i="1" dirty="0"/>
                  <a:t>Unary</a:t>
                </a:r>
              </a:p>
              <a:p>
                <a:pPr algn="ctr">
                  <a:spcBef>
                    <a:spcPct val="0"/>
                  </a:spcBef>
                </a:pPr>
                <a:r>
                  <a:rPr lang="en-US" sz="2000" i="1" dirty="0"/>
                  <a:t>Node</a:t>
                </a:r>
              </a:p>
            </p:txBody>
          </p:sp>
        </p:grp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5636958" y="4079942"/>
              <a:ext cx="1372239" cy="32036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2000" i="1" dirty="0" smtClean="0"/>
                <a:t>Leaf Nodes</a:t>
              </a:r>
              <a:endParaRPr lang="en-US" sz="2000" i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4" y="1100888"/>
            <a:ext cx="3718578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Apply an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Object-Oriented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(OO)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based on modeling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classes &amp; objects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application domain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Employ “hierarchical </a:t>
            </a:r>
            <a:r>
              <a:rPr lang="en-US" sz="2000" dirty="0"/>
              <a:t>data </a:t>
            </a:r>
            <a:r>
              <a:rPr lang="en-US" sz="2000" dirty="0" smtClean="0"/>
              <a:t>abstraction” where design </a:t>
            </a:r>
            <a:r>
              <a:rPr lang="en-US" sz="2000" dirty="0"/>
              <a:t>components </a:t>
            </a:r>
            <a:r>
              <a:rPr lang="en-US" sz="2000" dirty="0" smtClean="0"/>
              <a:t>are </a:t>
            </a:r>
            <a:r>
              <a:rPr lang="en-US" sz="2000" dirty="0"/>
              <a:t>based </a:t>
            </a:r>
            <a:r>
              <a:rPr lang="en-US" sz="2000" dirty="0" smtClean="0"/>
              <a:t>on stable </a:t>
            </a:r>
            <a:r>
              <a:rPr lang="en-US" sz="2000" i="1" dirty="0" smtClean="0"/>
              <a:t>class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i="1" dirty="0" smtClean="0"/>
              <a:t>object </a:t>
            </a:r>
            <a:r>
              <a:rPr lang="en-US" sz="2000" dirty="0" smtClean="0"/>
              <a:t>roles </a:t>
            </a:r>
            <a:br>
              <a:rPr lang="en-US" sz="2000" dirty="0" smtClean="0"/>
            </a:br>
            <a:r>
              <a:rPr lang="en-US" sz="2000" dirty="0" smtClean="0"/>
              <a:t>&amp; relationships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Rather than functions corresponding to actions</a:t>
            </a:r>
            <a:endParaRPr lang="en-US" sz="2000" dirty="0"/>
          </a:p>
        </p:txBody>
      </p:sp>
      <p:sp>
        <p:nvSpPr>
          <p:cNvPr id="9" name="Rectangle 90"/>
          <p:cNvSpPr>
            <a:spLocks noChangeArrowheads="1"/>
          </p:cNvSpPr>
          <p:nvPr/>
        </p:nvSpPr>
        <p:spPr bwMode="auto">
          <a:xfrm flipH="1">
            <a:off x="5811019" y="1098598"/>
            <a:ext cx="1357081" cy="512695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ET_Iterator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1"/>
          <p:cNvSpPr>
            <a:spLocks noChangeArrowheads="1"/>
          </p:cNvSpPr>
          <p:nvPr/>
        </p:nvSpPr>
        <p:spPr bwMode="auto">
          <a:xfrm flipH="1">
            <a:off x="5792215" y="2057827"/>
            <a:ext cx="1357081" cy="51269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ET_Iterator_Impl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3"/>
          <p:cNvSpPr>
            <a:spLocks noChangeArrowheads="1"/>
          </p:cNvSpPr>
          <p:nvPr/>
        </p:nvSpPr>
        <p:spPr bwMode="auto">
          <a:xfrm flipH="1">
            <a:off x="3258996" y="5749229"/>
            <a:ext cx="1845631" cy="51269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Pre_Order_ET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_|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94"/>
          <p:cNvSpPr>
            <a:spLocks noChangeArrowheads="1"/>
          </p:cNvSpPr>
          <p:nvPr/>
        </p:nvSpPr>
        <p:spPr bwMode="auto">
          <a:xfrm flipH="1">
            <a:off x="5611270" y="4211145"/>
            <a:ext cx="1718969" cy="512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In_Order_ET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 flipH="1">
            <a:off x="4435133" y="4928917"/>
            <a:ext cx="1845631" cy="512695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Post_Order_ET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97"/>
          <p:cNvSpPr>
            <a:spLocks noChangeArrowheads="1"/>
          </p:cNvSpPr>
          <p:nvPr/>
        </p:nvSpPr>
        <p:spPr bwMode="auto">
          <a:xfrm flipH="1">
            <a:off x="6696934" y="3493372"/>
            <a:ext cx="1899914" cy="51269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Level_Order_ET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" name="AutoShape 99"/>
          <p:cNvCxnSpPr>
            <a:cxnSpLocks noChangeShapeType="1"/>
            <a:stCxn id="14" idx="0"/>
            <a:endCxn id="10" idx="2"/>
          </p:cNvCxnSpPr>
          <p:nvPr/>
        </p:nvCxnSpPr>
        <p:spPr bwMode="auto">
          <a:xfrm rot="5400000" flipH="1" flipV="1">
            <a:off x="4735155" y="3193316"/>
            <a:ext cx="2358395" cy="1112808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7" name="AutoShape 101"/>
          <p:cNvCxnSpPr>
            <a:cxnSpLocks noChangeShapeType="1"/>
            <a:stCxn id="15" idx="0"/>
            <a:endCxn id="10" idx="2"/>
          </p:cNvCxnSpPr>
          <p:nvPr/>
        </p:nvCxnSpPr>
        <p:spPr bwMode="auto">
          <a:xfrm rot="16200000" flipV="1">
            <a:off x="6597399" y="2443880"/>
            <a:ext cx="922850" cy="117613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18" name="AutoShape 102"/>
          <p:cNvCxnSpPr>
            <a:cxnSpLocks noChangeShapeType="1"/>
            <a:stCxn id="13" idx="0"/>
            <a:endCxn id="10" idx="2"/>
          </p:cNvCxnSpPr>
          <p:nvPr/>
        </p:nvCxnSpPr>
        <p:spPr bwMode="auto">
          <a:xfrm rot="5400000" flipH="1">
            <a:off x="5650444" y="3390834"/>
            <a:ext cx="1640624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</p:spPr>
      </p:cxnSp>
      <p:cxnSp>
        <p:nvCxnSpPr>
          <p:cNvPr id="19" name="AutoShape 103"/>
          <p:cNvCxnSpPr>
            <a:cxnSpLocks noChangeShapeType="1"/>
          </p:cNvCxnSpPr>
          <p:nvPr/>
        </p:nvCxnSpPr>
        <p:spPr bwMode="auto">
          <a:xfrm rot="16200000">
            <a:off x="3736849" y="3006356"/>
            <a:ext cx="3178708" cy="2307038"/>
          </a:xfrm>
          <a:prstGeom prst="bentConnector3">
            <a:avLst>
              <a:gd name="adj1" fmla="val 85551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22" name="Isosceles Triangle 21"/>
          <p:cNvSpPr/>
          <p:nvPr/>
        </p:nvSpPr>
        <p:spPr bwMode="auto">
          <a:xfrm>
            <a:off x="6362920" y="2585417"/>
            <a:ext cx="215673" cy="245610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" name="Elbow Connector 24"/>
          <p:cNvCxnSpPr>
            <a:stCxn id="9" idx="1"/>
            <a:endCxn id="10" idx="3"/>
          </p:cNvCxnSpPr>
          <p:nvPr/>
        </p:nvCxnSpPr>
        <p:spPr bwMode="auto">
          <a:xfrm flipH="1">
            <a:off x="5792215" y="1354946"/>
            <a:ext cx="1375885" cy="959229"/>
          </a:xfrm>
          <a:prstGeom prst="bentConnector5">
            <a:avLst>
              <a:gd name="adj1" fmla="val -16615"/>
              <a:gd name="adj2" fmla="val 50000"/>
              <a:gd name="adj3" fmla="val 116615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-66906" y="533400"/>
            <a:ext cx="9255512" cy="381000"/>
          </a:xfrm>
        </p:spPr>
        <p:txBody>
          <a:bodyPr/>
          <a:lstStyle/>
          <a:p>
            <a:r>
              <a:rPr lang="en-US" sz="3200" dirty="0"/>
              <a:t>How </a:t>
            </a:r>
            <a:r>
              <a:rPr lang="en-US" sz="3200" dirty="0" smtClean="0"/>
              <a:t>to </a:t>
            </a:r>
            <a:r>
              <a:rPr lang="en-US" sz="3200" dirty="0"/>
              <a:t>Design an Expression Tree </a:t>
            </a:r>
            <a:r>
              <a:rPr lang="en-US" sz="3200" dirty="0" smtClean="0"/>
              <a:t>Processing App</a:t>
            </a:r>
          </a:p>
        </p:txBody>
      </p:sp>
    </p:spTree>
    <p:extLst>
      <p:ext uri="{BB962C8B-B14F-4D97-AF65-F5344CB8AC3E}">
        <p14:creationId xmlns:p14="http://schemas.microsoft.com/office/powerpoint/2010/main" val="196396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 bwMode="auto">
          <a:xfrm flipH="1">
            <a:off x="6472518" y="1693001"/>
            <a:ext cx="793" cy="224221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4" y="1100888"/>
            <a:ext cx="3718578" cy="4632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Apply an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Object-Oriented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(OO)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based on modeling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classes &amp; objects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application domain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Employ “hierarchical data abstraction” where design components are based on stable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roles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relationships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Associate actions with </a:t>
            </a:r>
            <a:r>
              <a:rPr lang="en-US" sz="2000" dirty="0"/>
              <a:t>specific objects and/or classes of </a:t>
            </a:r>
            <a:r>
              <a:rPr lang="en-US" sz="2000" dirty="0" smtClean="0"/>
              <a:t>objects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Emphasize </a:t>
            </a:r>
            <a:r>
              <a:rPr lang="en-US" sz="2000" i="1" dirty="0" smtClean="0"/>
              <a:t>high cohesion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r>
              <a:rPr lang="en-US" sz="2000" i="1" dirty="0" smtClean="0"/>
              <a:t>low coupling</a:t>
            </a:r>
            <a:endParaRPr lang="en-US" sz="2000" i="1" dirty="0"/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5290995" y="2057479"/>
            <a:ext cx="2392362" cy="1462087"/>
          </a:xfrm>
          <a:prstGeom prst="rect">
            <a:avLst/>
          </a:prstGeom>
          <a:solidFill>
            <a:srgbClr val="FFFFCC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spcAft>
                <a:spcPts val="600"/>
              </a:spcAft>
              <a:buClrTx/>
              <a:buSzTx/>
              <a:buFontTx/>
              <a:buNone/>
            </a:pPr>
            <a:r>
              <a:rPr lang="en-US" sz="1400" b="1" dirty="0" err="1" smtClean="0">
                <a:latin typeface="Arial" pitchFamily="34" charset="0"/>
              </a:rPr>
              <a:t>ET_Event_Handler</a:t>
            </a:r>
            <a:endParaRPr lang="en-US" sz="1400" b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err="1" smtClean="0">
                <a:latin typeface="Arial" pitchFamily="34" charset="0"/>
              </a:rPr>
              <a:t>handle_input</a:t>
            </a:r>
            <a:r>
              <a:rPr lang="en-US" sz="1400" dirty="0" smtClean="0">
                <a:latin typeface="Arial" pitchFamily="34" charset="0"/>
              </a:rPr>
              <a:t>()</a:t>
            </a:r>
            <a:endParaRPr lang="en-US" sz="1400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prompt_user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get_input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make_command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 err="1" smtClean="0">
                <a:latin typeface="Arial" pitchFamily="34" charset="0"/>
              </a:rPr>
              <a:t>execute_command</a:t>
            </a:r>
            <a:r>
              <a:rPr lang="en-US" sz="1400" i="1" dirty="0" smtClean="0">
                <a:latin typeface="Arial" pitchFamily="34" charset="0"/>
              </a:rPr>
              <a:t>()</a:t>
            </a:r>
            <a:endParaRPr lang="en-US" sz="1400" i="1" dirty="0">
              <a:latin typeface="Arial" pitchFamily="34" charset="0"/>
            </a:endParaRPr>
          </a:p>
        </p:txBody>
      </p:sp>
      <p:sp>
        <p:nvSpPr>
          <p:cNvPr id="5" name="Isosceles Triangle 12"/>
          <p:cNvSpPr>
            <a:spLocks noChangeArrowheads="1"/>
          </p:cNvSpPr>
          <p:nvPr/>
        </p:nvSpPr>
        <p:spPr bwMode="auto">
          <a:xfrm>
            <a:off x="6350280" y="3538400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cxnSp>
        <p:nvCxnSpPr>
          <p:cNvPr id="6" name="Straight Connector 14"/>
          <p:cNvCxnSpPr>
            <a:cxnSpLocks noChangeShapeType="1"/>
          </p:cNvCxnSpPr>
          <p:nvPr/>
        </p:nvCxnSpPr>
        <p:spPr bwMode="auto">
          <a:xfrm rot="5400000">
            <a:off x="4905167" y="4409881"/>
            <a:ext cx="950912" cy="1588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" name="Straight Connector 15"/>
          <p:cNvCxnSpPr>
            <a:cxnSpLocks noChangeShapeType="1"/>
          </p:cNvCxnSpPr>
          <p:nvPr/>
        </p:nvCxnSpPr>
        <p:spPr bwMode="auto">
          <a:xfrm rot="16200000" flipH="1">
            <a:off x="6886549" y="4584395"/>
            <a:ext cx="1338262" cy="0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" name="Straight Connector 21"/>
          <p:cNvCxnSpPr>
            <a:cxnSpLocks noChangeShapeType="1"/>
          </p:cNvCxnSpPr>
          <p:nvPr/>
        </p:nvCxnSpPr>
        <p:spPr bwMode="auto">
          <a:xfrm flipV="1">
            <a:off x="5373967" y="3924666"/>
            <a:ext cx="2187575" cy="3175"/>
          </a:xfrm>
          <a:prstGeom prst="line">
            <a:avLst/>
          </a:prstGeom>
          <a:noFill/>
          <a:ln w="1587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" name="Straight Connector 29"/>
          <p:cNvCxnSpPr>
            <a:cxnSpLocks noChangeShapeType="1"/>
          </p:cNvCxnSpPr>
          <p:nvPr/>
        </p:nvCxnSpPr>
        <p:spPr bwMode="auto">
          <a:xfrm>
            <a:off x="5290995" y="2368629"/>
            <a:ext cx="2392362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581930" y="1349166"/>
            <a:ext cx="1782762" cy="307975"/>
          </a:xfrm>
          <a:prstGeom prst="rect">
            <a:avLst/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400" b="1" dirty="0" err="1">
                <a:latin typeface="Arial" pitchFamily="34" charset="0"/>
              </a:rPr>
              <a:t>Event_Handler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11" name="Isosceles Triangle 12"/>
          <p:cNvSpPr>
            <a:spLocks noChangeArrowheads="1"/>
          </p:cNvSpPr>
          <p:nvPr/>
        </p:nvSpPr>
        <p:spPr bwMode="auto">
          <a:xfrm>
            <a:off x="6350280" y="1693001"/>
            <a:ext cx="244475" cy="17145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5875" algn="ctr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4231341" y="4191463"/>
            <a:ext cx="2055439" cy="1134156"/>
            <a:chOff x="4231341" y="4191463"/>
            <a:chExt cx="2055439" cy="1134156"/>
          </a:xfrm>
        </p:grpSpPr>
        <p:sp>
          <p:nvSpPr>
            <p:cNvPr id="12" name="Rectangle 11"/>
            <p:cNvSpPr/>
            <p:nvPr/>
          </p:nvSpPr>
          <p:spPr bwMode="auto">
            <a:xfrm>
              <a:off x="4231341" y="4191463"/>
              <a:ext cx="2055439" cy="1134156"/>
            </a:xfrm>
            <a:prstGeom prst="rect">
              <a:avLst/>
            </a:prstGeom>
            <a:solidFill>
              <a:srgbClr val="EBFF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Verbose_ET</a:t>
              </a:r>
              <a:r>
                <a:rPr lang="en-US" sz="1400" b="1" dirty="0" smtClean="0">
                  <a:latin typeface="Arial" charset="0"/>
                  <a:ea typeface="+mn-ea"/>
                  <a:cs typeface="+mn-cs"/>
                </a:rPr>
                <a:t>_</a:t>
              </a:r>
              <a:br>
                <a:rPr lang="en-US" sz="1400" b="1" dirty="0" smtClean="0">
                  <a:latin typeface="Arial" charset="0"/>
                  <a:ea typeface="+mn-ea"/>
                  <a:cs typeface="+mn-cs"/>
                </a:rPr>
              </a:b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Event_Handler</a:t>
              </a:r>
              <a:endParaRPr lang="en-US" sz="1400" b="1" dirty="0">
                <a:latin typeface="Arial" charset="0"/>
                <a:ea typeface="+mn-ea"/>
                <a:cs typeface="+mn-cs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 smtClean="0">
                  <a:latin typeface="Arial" pitchFamily="34" charset="0"/>
                </a:rPr>
                <a:t>prompt_user</a:t>
              </a:r>
              <a:r>
                <a:rPr lang="en-US" sz="1400" dirty="0" smtClean="0">
                  <a:latin typeface="Arial" pitchFamily="34" charset="0"/>
                </a:rPr>
                <a:t>()</a:t>
              </a:r>
              <a:endParaRPr lang="en-US" sz="1400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 smtClean="0">
                  <a:latin typeface="Arial" pitchFamily="34" charset="0"/>
                </a:rPr>
                <a:t>make_command</a:t>
              </a:r>
              <a:r>
                <a:rPr lang="en-US" sz="1400" dirty="0" smtClean="0">
                  <a:latin typeface="Arial" pitchFamily="34" charset="0"/>
                </a:rPr>
                <a:t>()</a:t>
              </a:r>
              <a:endParaRPr lang="en-US" sz="1400" dirty="0">
                <a:latin typeface="Arial" pitchFamily="34" charset="0"/>
              </a:endParaRPr>
            </a:p>
          </p:txBody>
        </p:sp>
        <p:cxnSp>
          <p:nvCxnSpPr>
            <p:cNvPr id="14" name="Straight Connector 26"/>
            <p:cNvCxnSpPr>
              <a:cxnSpLocks noChangeShapeType="1"/>
            </p:cNvCxnSpPr>
            <p:nvPr/>
          </p:nvCxnSpPr>
          <p:spPr bwMode="auto">
            <a:xfrm>
              <a:off x="4231341" y="4786251"/>
              <a:ext cx="2055439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grpSp>
        <p:nvGrpSpPr>
          <p:cNvPr id="23" name="Group 22"/>
          <p:cNvGrpSpPr/>
          <p:nvPr/>
        </p:nvGrpSpPr>
        <p:grpSpPr>
          <a:xfrm>
            <a:off x="6731279" y="4243015"/>
            <a:ext cx="1830829" cy="1031051"/>
            <a:chOff x="6731279" y="4251709"/>
            <a:chExt cx="1830829" cy="1031051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731279" y="4251709"/>
              <a:ext cx="1830829" cy="1031051"/>
            </a:xfrm>
            <a:prstGeom prst="rect">
              <a:avLst/>
            </a:prstGeom>
            <a:solidFill>
              <a:srgbClr val="EBFFFF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ts val="60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Succinct_ET</a:t>
              </a:r>
              <a:r>
                <a:rPr lang="en-US" sz="1400" b="1" dirty="0" smtClean="0">
                  <a:latin typeface="Arial" charset="0"/>
                  <a:ea typeface="+mn-ea"/>
                  <a:cs typeface="+mn-cs"/>
                </a:rPr>
                <a:t>_</a:t>
              </a:r>
              <a:br>
                <a:rPr lang="en-US" sz="1400" b="1" dirty="0" smtClean="0">
                  <a:latin typeface="Arial" charset="0"/>
                  <a:ea typeface="+mn-ea"/>
                  <a:cs typeface="+mn-cs"/>
                </a:rPr>
              </a:br>
              <a:r>
                <a:rPr lang="en-US" sz="1400" b="1" dirty="0" err="1" smtClean="0">
                  <a:latin typeface="Arial" charset="0"/>
                  <a:ea typeface="+mn-ea"/>
                  <a:cs typeface="+mn-cs"/>
                </a:rPr>
                <a:t>Event_Handler</a:t>
              </a:r>
              <a:endParaRPr lang="en-US" sz="1400" b="1" dirty="0">
                <a:latin typeface="Arial" charset="0"/>
                <a:ea typeface="+mn-ea"/>
                <a:cs typeface="+mn-cs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 smtClean="0">
                  <a:latin typeface="Arial" pitchFamily="34" charset="0"/>
                </a:rPr>
                <a:t>prompt_user</a:t>
              </a:r>
              <a:r>
                <a:rPr lang="en-US" sz="1400" dirty="0" smtClean="0">
                  <a:latin typeface="Arial" pitchFamily="34" charset="0"/>
                </a:rPr>
                <a:t>()</a:t>
              </a:r>
              <a:endParaRPr lang="en-US" sz="1400" dirty="0"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buClrTx/>
                <a:buSzTx/>
                <a:buFontTx/>
                <a:buNone/>
                <a:defRPr/>
              </a:pPr>
              <a:r>
                <a:rPr lang="en-US" sz="1400" dirty="0" err="1" smtClean="0">
                  <a:latin typeface="Arial" pitchFamily="34" charset="0"/>
                </a:rPr>
                <a:t>make_command</a:t>
              </a:r>
              <a:r>
                <a:rPr lang="en-US" sz="1400" dirty="0" smtClean="0">
                  <a:latin typeface="Arial" pitchFamily="34" charset="0"/>
                </a:rPr>
                <a:t>()</a:t>
              </a:r>
              <a:endParaRPr lang="en-US" sz="1400" dirty="0">
                <a:latin typeface="Arial" pitchFamily="34" charset="0"/>
              </a:endParaRPr>
            </a:p>
          </p:txBody>
        </p:sp>
        <p:cxnSp>
          <p:nvCxnSpPr>
            <p:cNvPr id="15" name="Straight Connector 27"/>
            <p:cNvCxnSpPr>
              <a:cxnSpLocks noChangeShapeType="1"/>
            </p:cNvCxnSpPr>
            <p:nvPr/>
          </p:nvCxnSpPr>
          <p:spPr bwMode="auto">
            <a:xfrm>
              <a:off x="6731279" y="4784961"/>
              <a:ext cx="1830829" cy="0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-66906" y="533400"/>
            <a:ext cx="9255512" cy="381000"/>
          </a:xfrm>
        </p:spPr>
        <p:txBody>
          <a:bodyPr/>
          <a:lstStyle/>
          <a:p>
            <a:r>
              <a:rPr lang="en-US" sz="3200" dirty="0"/>
              <a:t>How </a:t>
            </a:r>
            <a:r>
              <a:rPr lang="en-US" sz="3200" dirty="0" smtClean="0"/>
              <a:t>to </a:t>
            </a:r>
            <a:r>
              <a:rPr lang="en-US" sz="3200" dirty="0"/>
              <a:t>Design an Expression Tree </a:t>
            </a:r>
            <a:r>
              <a:rPr lang="en-US" sz="3200" dirty="0" smtClean="0"/>
              <a:t>Processing App</a:t>
            </a:r>
          </a:p>
        </p:txBody>
      </p:sp>
    </p:spTree>
    <p:extLst>
      <p:ext uri="{BB962C8B-B14F-4D97-AF65-F5344CB8AC3E}">
        <p14:creationId xmlns:p14="http://schemas.microsoft.com/office/powerpoint/2010/main" val="335915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4" y="1100888"/>
            <a:ext cx="3718578" cy="524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Apply an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Object-Oriented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(OO)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based on modeling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classes &amp; objects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application domain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Employ “hierarchical data abstraction” where design components are based on stable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class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roles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relationships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Associate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actions with specific objects and/or classes of objects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Group classes &amp; objects in accordance to </a:t>
            </a:r>
            <a:r>
              <a:rPr lang="en-US" sz="2000" i="1" dirty="0" smtClean="0"/>
              <a:t>patterns</a:t>
            </a:r>
            <a:r>
              <a:rPr lang="en-US" sz="2000" dirty="0" smtClean="0"/>
              <a:t> &amp; combine them to form </a:t>
            </a:r>
            <a:r>
              <a:rPr lang="en-US" sz="2000" i="1" dirty="0" smtClean="0"/>
              <a:t>frameworks</a:t>
            </a:r>
            <a:endParaRPr lang="en-US" sz="2000" dirty="0"/>
          </a:p>
        </p:txBody>
      </p:sp>
      <p:grpSp>
        <p:nvGrpSpPr>
          <p:cNvPr id="4" name="Group 40"/>
          <p:cNvGrpSpPr/>
          <p:nvPr/>
        </p:nvGrpSpPr>
        <p:grpSpPr>
          <a:xfrm>
            <a:off x="4952326" y="3024982"/>
            <a:ext cx="3429000" cy="2464181"/>
            <a:chOff x="2660178" y="3070410"/>
            <a:chExt cx="3429000" cy="2464181"/>
          </a:xfrm>
        </p:grpSpPr>
        <p:sp>
          <p:nvSpPr>
            <p:cNvPr id="5" name="Rectangle 146"/>
            <p:cNvSpPr>
              <a:spLocks noChangeArrowheads="1"/>
            </p:cNvSpPr>
            <p:nvPr/>
          </p:nvSpPr>
          <p:spPr bwMode="auto">
            <a:xfrm flipV="1">
              <a:off x="3411066" y="3070410"/>
              <a:ext cx="1866900" cy="1246909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6" name="Group 39"/>
            <p:cNvGrpSpPr/>
            <p:nvPr/>
          </p:nvGrpSpPr>
          <p:grpSpPr>
            <a:xfrm>
              <a:off x="2660178" y="3891292"/>
              <a:ext cx="3429000" cy="1643299"/>
              <a:chOff x="2660178" y="3891292"/>
              <a:chExt cx="3429000" cy="1643299"/>
            </a:xfrm>
          </p:grpSpPr>
          <p:sp>
            <p:nvSpPr>
              <p:cNvPr id="7" name="Rectangle 145"/>
              <p:cNvSpPr>
                <a:spLocks noChangeArrowheads="1"/>
              </p:cNvSpPr>
              <p:nvPr/>
            </p:nvSpPr>
            <p:spPr bwMode="auto">
              <a:xfrm flipV="1">
                <a:off x="2660178" y="3891292"/>
                <a:ext cx="3429000" cy="1007918"/>
              </a:xfrm>
              <a:prstGeom prst="rect">
                <a:avLst/>
              </a:prstGeom>
              <a:solidFill>
                <a:srgbClr val="FFC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" name="Text Box 28"/>
              <p:cNvSpPr txBox="1">
                <a:spLocks noChangeArrowheads="1"/>
              </p:cNvSpPr>
              <p:nvPr/>
            </p:nvSpPr>
            <p:spPr bwMode="auto">
              <a:xfrm>
                <a:off x="3330138" y="4943660"/>
                <a:ext cx="2113687" cy="590931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FF99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itchFamily="34" charset="0"/>
                    <a:cs typeface="Arial" pitchFamily="34" charset="0"/>
                  </a:rPr>
                  <a:t>Strategy &amp; Template Method</a:t>
                </a:r>
                <a:endParaRPr lang="en-US" dirty="0">
                  <a:solidFill>
                    <a:srgbClr val="FF99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9" name="Group 38"/>
          <p:cNvGrpSpPr/>
          <p:nvPr/>
        </p:nvGrpSpPr>
        <p:grpSpPr>
          <a:xfrm>
            <a:off x="4103013" y="1769269"/>
            <a:ext cx="4114800" cy="2932114"/>
            <a:chOff x="1810865" y="1814697"/>
            <a:chExt cx="4114800" cy="2932114"/>
          </a:xfrm>
        </p:grpSpPr>
        <p:grpSp>
          <p:nvGrpSpPr>
            <p:cNvPr id="10" name="Group 24"/>
            <p:cNvGrpSpPr>
              <a:grpSpLocks/>
            </p:cNvGrpSpPr>
            <p:nvPr/>
          </p:nvGrpSpPr>
          <p:grpSpPr bwMode="auto">
            <a:xfrm>
              <a:off x="1810865" y="2232210"/>
              <a:ext cx="4114800" cy="2514601"/>
              <a:chOff x="1248" y="1440"/>
              <a:chExt cx="2592" cy="1584"/>
            </a:xfrm>
            <a:solidFill>
              <a:srgbClr val="66CCFF"/>
            </a:solidFill>
          </p:grpSpPr>
          <p:sp>
            <p:nvSpPr>
              <p:cNvPr id="12" name="Rectangle 23"/>
              <p:cNvSpPr>
                <a:spLocks noChangeArrowheads="1"/>
              </p:cNvSpPr>
              <p:nvPr/>
            </p:nvSpPr>
            <p:spPr bwMode="auto">
              <a:xfrm>
                <a:off x="2352" y="1440"/>
                <a:ext cx="1008" cy="120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Rectangle 22"/>
              <p:cNvSpPr>
                <a:spLocks noChangeArrowheads="1"/>
              </p:cNvSpPr>
              <p:nvPr/>
            </p:nvSpPr>
            <p:spPr bwMode="auto">
              <a:xfrm>
                <a:off x="1872" y="2592"/>
                <a:ext cx="1968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Rectangle 21"/>
              <p:cNvSpPr>
                <a:spLocks noChangeArrowheads="1"/>
              </p:cNvSpPr>
              <p:nvPr/>
            </p:nvSpPr>
            <p:spPr bwMode="auto">
              <a:xfrm>
                <a:off x="1248" y="1440"/>
                <a:ext cx="2112" cy="432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1" name="Text Box 28"/>
            <p:cNvSpPr txBox="1">
              <a:spLocks noChangeArrowheads="1"/>
            </p:cNvSpPr>
            <p:nvPr/>
          </p:nvSpPr>
          <p:spPr bwMode="auto">
            <a:xfrm>
              <a:off x="3769840" y="1814697"/>
              <a:ext cx="992579" cy="34163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Reactor</a:t>
              </a:r>
            </a:p>
          </p:txBody>
        </p:sp>
      </p:grpSp>
      <p:grpSp>
        <p:nvGrpSpPr>
          <p:cNvPr id="15" name="Group 29"/>
          <p:cNvGrpSpPr>
            <a:grpSpLocks/>
          </p:cNvGrpSpPr>
          <p:nvPr/>
        </p:nvGrpSpPr>
        <p:grpSpPr bwMode="auto">
          <a:xfrm>
            <a:off x="4255413" y="1769270"/>
            <a:ext cx="4724400" cy="1179513"/>
            <a:chOff x="1344" y="1177"/>
            <a:chExt cx="2976" cy="743"/>
          </a:xfrm>
          <a:solidFill>
            <a:srgbClr val="C00000"/>
          </a:solidFill>
        </p:grpSpPr>
        <p:sp>
          <p:nvSpPr>
            <p:cNvPr id="16" name="Rectangle 26"/>
            <p:cNvSpPr>
              <a:spLocks noChangeArrowheads="1"/>
            </p:cNvSpPr>
            <p:nvPr/>
          </p:nvSpPr>
          <p:spPr bwMode="auto">
            <a:xfrm>
              <a:off x="1344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5"/>
            <p:cNvSpPr>
              <a:spLocks noChangeArrowheads="1"/>
            </p:cNvSpPr>
            <p:nvPr/>
          </p:nvSpPr>
          <p:spPr bwMode="auto">
            <a:xfrm>
              <a:off x="3408" y="1392"/>
              <a:ext cx="912" cy="52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Text Box 27"/>
            <p:cNvSpPr txBox="1">
              <a:spLocks noChangeArrowheads="1"/>
            </p:cNvSpPr>
            <p:nvPr/>
          </p:nvSpPr>
          <p:spPr bwMode="auto">
            <a:xfrm>
              <a:off x="3499" y="1177"/>
              <a:ext cx="72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Singleton</a:t>
              </a:r>
            </a:p>
          </p:txBody>
        </p:sp>
      </p:grp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774142" y="3177382"/>
            <a:ext cx="1740821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ET_Command_Factory</a:t>
            </a:r>
            <a:endParaRPr lang="en-US" sz="11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5978854" y="3177382"/>
            <a:ext cx="1339256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4040263" y="4961362"/>
            <a:ext cx="121158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ET_Command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auto">
          <a:xfrm>
            <a:off x="7724743" y="3177382"/>
            <a:ext cx="1223010" cy="3810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ET_Context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3" name="AutoShape 8"/>
          <p:cNvCxnSpPr>
            <a:cxnSpLocks noChangeShapeType="1"/>
            <a:stCxn id="19" idx="2"/>
            <a:endCxn id="21" idx="0"/>
          </p:cNvCxnSpPr>
          <p:nvPr/>
        </p:nvCxnSpPr>
        <p:spPr bwMode="auto">
          <a:xfrm>
            <a:off x="4644553" y="3558382"/>
            <a:ext cx="1500" cy="140298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</p:spPr>
      </p:cxnSp>
      <p:cxnSp>
        <p:nvCxnSpPr>
          <p:cNvPr id="24" name="AutoShape 9"/>
          <p:cNvCxnSpPr>
            <a:cxnSpLocks noChangeShapeType="1"/>
            <a:stCxn id="20" idx="3"/>
            <a:endCxn id="22" idx="1"/>
          </p:cNvCxnSpPr>
          <p:nvPr/>
        </p:nvCxnSpPr>
        <p:spPr bwMode="auto">
          <a:xfrm>
            <a:off x="7318110" y="3367882"/>
            <a:ext cx="40663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  <a:effectLst/>
        </p:spPr>
      </p:cxn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5174293" y="4167982"/>
            <a:ext cx="1437894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Verbose_ET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1"/>
          <p:cNvSpPr>
            <a:spLocks noChangeArrowheads="1"/>
          </p:cNvSpPr>
          <p:nvPr/>
        </p:nvSpPr>
        <p:spPr bwMode="auto">
          <a:xfrm>
            <a:off x="6693813" y="4167982"/>
            <a:ext cx="139903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Succinct_ET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AutoShape 12"/>
          <p:cNvCxnSpPr>
            <a:cxnSpLocks noChangeShapeType="1"/>
            <a:stCxn id="25" idx="0"/>
            <a:endCxn id="20" idx="2"/>
          </p:cNvCxnSpPr>
          <p:nvPr/>
        </p:nvCxnSpPr>
        <p:spPr bwMode="auto">
          <a:xfrm rot="5400000" flipH="1" flipV="1">
            <a:off x="5966061" y="3485561"/>
            <a:ext cx="609600" cy="75524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28" name="AutoShape 13"/>
          <p:cNvCxnSpPr>
            <a:cxnSpLocks noChangeShapeType="1"/>
            <a:endCxn id="20" idx="2"/>
          </p:cNvCxnSpPr>
          <p:nvPr/>
        </p:nvCxnSpPr>
        <p:spPr bwMode="auto">
          <a:xfrm rot="16200000" flipV="1">
            <a:off x="6702251" y="3504613"/>
            <a:ext cx="609600" cy="717137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3684503" y="4062958"/>
            <a:ext cx="947695" cy="23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50" dirty="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30" name="AutoShape 15"/>
          <p:cNvCxnSpPr>
            <a:cxnSpLocks noChangeShapeType="1"/>
            <a:stCxn id="20" idx="1"/>
            <a:endCxn id="19" idx="3"/>
          </p:cNvCxnSpPr>
          <p:nvPr/>
        </p:nvCxnSpPr>
        <p:spPr bwMode="auto">
          <a:xfrm flipH="1">
            <a:off x="5514963" y="3367882"/>
            <a:ext cx="46389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1" name="Rectangle 16"/>
          <p:cNvSpPr>
            <a:spLocks noChangeArrowheads="1"/>
          </p:cNvSpPr>
          <p:nvPr/>
        </p:nvSpPr>
        <p:spPr bwMode="auto">
          <a:xfrm>
            <a:off x="6083398" y="2339182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Event_Handler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" name="AutoShape 17"/>
          <p:cNvCxnSpPr>
            <a:cxnSpLocks noChangeShapeType="1"/>
            <a:stCxn id="20" idx="0"/>
            <a:endCxn id="31" idx="2"/>
          </p:cNvCxnSpPr>
          <p:nvPr/>
        </p:nvCxnSpPr>
        <p:spPr bwMode="auto">
          <a:xfrm flipV="1">
            <a:off x="6648482" y="2720182"/>
            <a:ext cx="6416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3" name="Rectangle 18"/>
          <p:cNvSpPr>
            <a:spLocks noChangeArrowheads="1"/>
          </p:cNvSpPr>
          <p:nvPr/>
        </p:nvSpPr>
        <p:spPr bwMode="auto">
          <a:xfrm>
            <a:off x="7684413" y="2339182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>
                <a:latin typeface="Arial" pitchFamily="34" charset="0"/>
                <a:cs typeface="Arial" pitchFamily="34" charset="0"/>
              </a:rPr>
              <a:t>Options</a:t>
            </a: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4407813" y="2348147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Reactor</a:t>
            </a:r>
          </a:p>
        </p:txBody>
      </p:sp>
      <p:cxnSp>
        <p:nvCxnSpPr>
          <p:cNvPr id="35" name="AutoShape 20"/>
          <p:cNvCxnSpPr>
            <a:cxnSpLocks noChangeShapeType="1"/>
            <a:stCxn id="34" idx="3"/>
            <a:endCxn id="31" idx="1"/>
          </p:cNvCxnSpPr>
          <p:nvPr/>
        </p:nvCxnSpPr>
        <p:spPr bwMode="auto">
          <a:xfrm flipV="1">
            <a:off x="5550813" y="2529682"/>
            <a:ext cx="532585" cy="896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>
          <a:xfrm>
            <a:off x="-66906" y="533400"/>
            <a:ext cx="9255512" cy="381000"/>
          </a:xfrm>
        </p:spPr>
        <p:txBody>
          <a:bodyPr/>
          <a:lstStyle/>
          <a:p>
            <a:r>
              <a:rPr lang="en-US" sz="3200" dirty="0"/>
              <a:t>How </a:t>
            </a:r>
            <a:r>
              <a:rPr lang="en-US" sz="3200" dirty="0" smtClean="0"/>
              <a:t>to </a:t>
            </a:r>
            <a:r>
              <a:rPr lang="en-US" sz="3200" dirty="0"/>
              <a:t>Design an Expression Tree </a:t>
            </a:r>
            <a:r>
              <a:rPr lang="en-US" sz="3200" dirty="0" smtClean="0"/>
              <a:t>Processing App</a:t>
            </a:r>
          </a:p>
        </p:txBody>
      </p:sp>
    </p:spTree>
    <p:extLst>
      <p:ext uri="{BB962C8B-B14F-4D97-AF65-F5344CB8AC3E}">
        <p14:creationId xmlns:p14="http://schemas.microsoft.com/office/powerpoint/2010/main" val="425908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 OO Expression Tree Design Method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941" y="992792"/>
            <a:ext cx="3138493" cy="238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55563" y="1011238"/>
            <a:ext cx="8991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Start with </a:t>
            </a:r>
            <a:r>
              <a:rPr lang="en-US" sz="2000" dirty="0" smtClean="0"/>
              <a:t>object-oriented (OO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modeling of the “expression tree” </a:t>
            </a:r>
            <a:br>
              <a:rPr lang="en-US" sz="2000" dirty="0"/>
            </a:br>
            <a:r>
              <a:rPr lang="en-US" sz="2000" dirty="0"/>
              <a:t>application </a:t>
            </a:r>
            <a:r>
              <a:rPr lang="en-US" sz="2000" dirty="0" smtClean="0"/>
              <a:t>domain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748323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4679585" y="989671"/>
            <a:ext cx="3611880" cy="3127533"/>
            <a:chOff x="260350" y="1287463"/>
            <a:chExt cx="4013200" cy="3475037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6122018" y="3646865"/>
            <a:ext cx="1372239" cy="3928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i="1" dirty="0" smtClean="0"/>
              <a:t>Leaf Nodes</a:t>
            </a:r>
            <a:endParaRPr lang="en-US" i="1" dirty="0"/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 OO Expression Tree Design Method</a:t>
            </a: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55563" y="1011238"/>
            <a:ext cx="8991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Start with </a:t>
            </a:r>
            <a:r>
              <a:rPr lang="en-US" sz="2000" dirty="0" smtClean="0"/>
              <a:t>object-oriented (OO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modeling of the “expression tree” </a:t>
            </a:r>
            <a:br>
              <a:rPr lang="en-US" sz="2000" dirty="0"/>
            </a:br>
            <a:r>
              <a:rPr lang="en-US" sz="2000" dirty="0"/>
              <a:t>application </a:t>
            </a:r>
            <a:r>
              <a:rPr lang="en-US" sz="2000" dirty="0" smtClean="0"/>
              <a:t>domain</a:t>
            </a:r>
            <a:endParaRPr lang="en-US" sz="2000" dirty="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986283" y="2093843"/>
            <a:ext cx="3316901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Model a </a:t>
            </a:r>
            <a:r>
              <a:rPr lang="en-US" sz="2000" i="1" dirty="0"/>
              <a:t>tree</a:t>
            </a:r>
            <a:r>
              <a:rPr lang="en-US" sz="2000" dirty="0"/>
              <a:t> as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collection </a:t>
            </a:r>
            <a:r>
              <a:rPr lang="en-US" sz="2000" dirty="0"/>
              <a:t>of </a:t>
            </a:r>
            <a:r>
              <a:rPr lang="en-US" sz="2000" i="1" dirty="0"/>
              <a:t>nodes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21" name="Right Brace 20"/>
          <p:cNvSpPr/>
          <p:nvPr/>
        </p:nvSpPr>
        <p:spPr bwMode="auto">
          <a:xfrm flipH="1">
            <a:off x="659473" y="2114509"/>
            <a:ext cx="382555" cy="1942195"/>
          </a:xfrm>
          <a:prstGeom prst="rightBrace">
            <a:avLst>
              <a:gd name="adj1" fmla="val 103455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-804928" y="2790141"/>
            <a:ext cx="231205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Application-dependent  steps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9764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3" y="1011238"/>
            <a:ext cx="8991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Start with </a:t>
            </a:r>
            <a:r>
              <a:rPr lang="en-US" sz="2000" dirty="0" smtClean="0"/>
              <a:t>object-oriented (OO</a:t>
            </a:r>
            <a:r>
              <a:rPr lang="en-US" sz="2000" dirty="0"/>
              <a:t>) </a:t>
            </a:r>
            <a:br>
              <a:rPr lang="en-US" sz="2000" dirty="0"/>
            </a:br>
            <a:r>
              <a:rPr lang="en-US" sz="2000" dirty="0"/>
              <a:t>modeling of the “expression tree” </a:t>
            </a:r>
            <a:br>
              <a:rPr lang="en-US" sz="2000" dirty="0"/>
            </a:br>
            <a:r>
              <a:rPr lang="en-US" sz="2000" dirty="0"/>
              <a:t>application </a:t>
            </a:r>
            <a:r>
              <a:rPr lang="en-US" sz="2000" dirty="0" smtClean="0"/>
              <a:t>domain</a:t>
            </a:r>
            <a:endParaRPr lang="en-US" sz="2000" dirty="0"/>
          </a:p>
        </p:txBody>
      </p:sp>
      <p:sp>
        <p:nvSpPr>
          <p:cNvPr id="26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 OO Expression Tree Design Method</a:t>
            </a:r>
          </a:p>
        </p:txBody>
      </p:sp>
      <p:sp>
        <p:nvSpPr>
          <p:cNvPr id="90" name="Rectangle 7"/>
          <p:cNvSpPr>
            <a:spLocks noChangeArrowheads="1"/>
          </p:cNvSpPr>
          <p:nvPr/>
        </p:nvSpPr>
        <p:spPr bwMode="auto">
          <a:xfrm>
            <a:off x="986283" y="2093843"/>
            <a:ext cx="3316901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tree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collection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Represent</a:t>
            </a:r>
            <a:r>
              <a:rPr lang="en-US" sz="2000" i="1" dirty="0" smtClean="0"/>
              <a:t> nodes </a:t>
            </a:r>
            <a:r>
              <a:rPr lang="en-US" sz="2000" dirty="0" smtClean="0"/>
              <a:t>as a</a:t>
            </a:r>
            <a:br>
              <a:rPr lang="en-US" sz="2000" dirty="0" smtClean="0"/>
            </a:br>
            <a:r>
              <a:rPr lang="en-US" sz="2000" dirty="0" smtClean="0"/>
              <a:t>hierarchy, capturing properties </a:t>
            </a:r>
            <a:r>
              <a:rPr lang="en-US" sz="2000" dirty="0"/>
              <a:t>of each </a:t>
            </a:r>
            <a:r>
              <a:rPr lang="en-US" sz="2000" dirty="0" smtClean="0"/>
              <a:t>node</a:t>
            </a:r>
          </a:p>
          <a:p>
            <a:pPr marL="45561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e.g., </a:t>
            </a:r>
            <a:r>
              <a:rPr lang="en-US" sz="2000" dirty="0" err="1" smtClean="0"/>
              <a:t>arities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91" name="Right Brace 90"/>
          <p:cNvSpPr/>
          <p:nvPr/>
        </p:nvSpPr>
        <p:spPr bwMode="auto">
          <a:xfrm flipH="1">
            <a:off x="659473" y="2114509"/>
            <a:ext cx="382555" cy="1942195"/>
          </a:xfrm>
          <a:prstGeom prst="rightBrace">
            <a:avLst>
              <a:gd name="adj1" fmla="val 103455"/>
              <a:gd name="adj2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>
          <a:xfrm rot="16200000">
            <a:off x="-804928" y="2790141"/>
            <a:ext cx="231205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Application-dependent  steps </a:t>
            </a:r>
            <a:endParaRPr lang="en-US" i="1" dirty="0"/>
          </a:p>
        </p:txBody>
      </p:sp>
      <p:cxnSp>
        <p:nvCxnSpPr>
          <p:cNvPr id="55" name="AutoShape 173"/>
          <p:cNvCxnSpPr>
            <a:cxnSpLocks noChangeShapeType="1"/>
          </p:cNvCxnSpPr>
          <p:nvPr/>
        </p:nvCxnSpPr>
        <p:spPr bwMode="auto">
          <a:xfrm flipV="1">
            <a:off x="5567513" y="3672951"/>
            <a:ext cx="1" cy="81385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6" name="Isosceles Triangle 55"/>
          <p:cNvSpPr/>
          <p:nvPr/>
        </p:nvSpPr>
        <p:spPr bwMode="auto">
          <a:xfrm>
            <a:off x="5479300" y="4119981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AutoShape 173"/>
          <p:cNvCxnSpPr>
            <a:cxnSpLocks noChangeShapeType="1"/>
          </p:cNvCxnSpPr>
          <p:nvPr/>
        </p:nvCxnSpPr>
        <p:spPr bwMode="auto">
          <a:xfrm flipV="1">
            <a:off x="6428342" y="2582014"/>
            <a:ext cx="1" cy="81385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8" name="Rectangle 171"/>
          <p:cNvSpPr>
            <a:spLocks noChangeArrowheads="1"/>
          </p:cNvSpPr>
          <p:nvPr/>
        </p:nvSpPr>
        <p:spPr bwMode="auto">
          <a:xfrm>
            <a:off x="5839815" y="1363499"/>
            <a:ext cx="1840847" cy="589788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AutoShape 173"/>
          <p:cNvCxnSpPr>
            <a:cxnSpLocks noChangeShapeType="1"/>
          </p:cNvCxnSpPr>
          <p:nvPr/>
        </p:nvCxnSpPr>
        <p:spPr bwMode="auto">
          <a:xfrm flipV="1">
            <a:off x="6572189" y="1953287"/>
            <a:ext cx="1047" cy="59306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AutoShape 175"/>
          <p:cNvCxnSpPr>
            <a:cxnSpLocks noChangeShapeType="1"/>
          </p:cNvCxnSpPr>
          <p:nvPr/>
        </p:nvCxnSpPr>
        <p:spPr bwMode="auto">
          <a:xfrm rot="16200000" flipV="1">
            <a:off x="7395141" y="1246064"/>
            <a:ext cx="478384" cy="21221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1" name="AutoShape 180"/>
          <p:cNvCxnSpPr>
            <a:cxnSpLocks noChangeShapeType="1"/>
          </p:cNvCxnSpPr>
          <p:nvPr/>
        </p:nvCxnSpPr>
        <p:spPr bwMode="auto">
          <a:xfrm rot="5400000" flipH="1" flipV="1">
            <a:off x="5418185" y="4038305"/>
            <a:ext cx="297425" cy="118822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1"/>
          <p:cNvCxnSpPr>
            <a:cxnSpLocks noChangeShapeType="1"/>
          </p:cNvCxnSpPr>
          <p:nvPr/>
        </p:nvCxnSpPr>
        <p:spPr bwMode="auto">
          <a:xfrm flipV="1">
            <a:off x="7188932" y="4496243"/>
            <a:ext cx="0" cy="5213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AutoShape 185"/>
          <p:cNvCxnSpPr>
            <a:cxnSpLocks noChangeShapeType="1"/>
          </p:cNvCxnSpPr>
          <p:nvPr/>
        </p:nvCxnSpPr>
        <p:spPr bwMode="auto">
          <a:xfrm flipV="1">
            <a:off x="6113538" y="4483705"/>
            <a:ext cx="2226554" cy="1008544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4" name="AutoShape 186"/>
          <p:cNvCxnSpPr>
            <a:cxnSpLocks noChangeShapeType="1"/>
          </p:cNvCxnSpPr>
          <p:nvPr/>
        </p:nvCxnSpPr>
        <p:spPr bwMode="auto">
          <a:xfrm rot="5400000" flipH="1" flipV="1">
            <a:off x="7695565" y="5128229"/>
            <a:ext cx="1289051" cy="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5" name="Isosceles Triangle 64"/>
          <p:cNvSpPr/>
          <p:nvPr/>
        </p:nvSpPr>
        <p:spPr bwMode="auto">
          <a:xfrm>
            <a:off x="6483305" y="1979003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reeform 65"/>
          <p:cNvSpPr/>
          <p:nvPr/>
        </p:nvSpPr>
        <p:spPr bwMode="auto">
          <a:xfrm>
            <a:off x="5543520" y="3383598"/>
            <a:ext cx="2428539" cy="461665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Isosceles Triangle 92"/>
          <p:cNvSpPr/>
          <p:nvPr/>
        </p:nvSpPr>
        <p:spPr bwMode="auto">
          <a:xfrm>
            <a:off x="6325801" y="3037417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176"/>
          <p:cNvSpPr>
            <a:spLocks noChangeArrowheads="1"/>
          </p:cNvSpPr>
          <p:nvPr/>
        </p:nvSpPr>
        <p:spPr bwMode="auto">
          <a:xfrm>
            <a:off x="4663882" y="3510750"/>
            <a:ext cx="1804753" cy="589788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176"/>
          <p:cNvSpPr>
            <a:spLocks noChangeArrowheads="1"/>
          </p:cNvSpPr>
          <p:nvPr/>
        </p:nvSpPr>
        <p:spPr bwMode="auto">
          <a:xfrm>
            <a:off x="7004596" y="3510750"/>
            <a:ext cx="1893221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6" name="AutoShape 61"/>
          <p:cNvCxnSpPr>
            <a:cxnSpLocks noChangeShapeType="1"/>
            <a:stCxn id="94" idx="1"/>
            <a:endCxn id="58" idx="1"/>
          </p:cNvCxnSpPr>
          <p:nvPr/>
        </p:nvCxnSpPr>
        <p:spPr bwMode="auto">
          <a:xfrm rot="10800000" flipH="1">
            <a:off x="4663882" y="1658393"/>
            <a:ext cx="1175933" cy="2147251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97" name="AutoShape 61"/>
          <p:cNvCxnSpPr>
            <a:cxnSpLocks noChangeShapeType="1"/>
            <a:stCxn id="103" idx="1"/>
            <a:endCxn id="58" idx="1"/>
          </p:cNvCxnSpPr>
          <p:nvPr/>
        </p:nvCxnSpPr>
        <p:spPr bwMode="auto">
          <a:xfrm rot="10800000" flipH="1">
            <a:off x="5241578" y="1658393"/>
            <a:ext cx="598236" cy="1068172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98" name="Rectangle 179"/>
          <p:cNvSpPr>
            <a:spLocks noChangeArrowheads="1"/>
          </p:cNvSpPr>
          <p:nvPr/>
        </p:nvSpPr>
        <p:spPr bwMode="auto">
          <a:xfrm>
            <a:off x="4030563" y="4702652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99" name="Rectangle 183"/>
          <p:cNvSpPr>
            <a:spLocks noChangeArrowheads="1"/>
          </p:cNvSpPr>
          <p:nvPr/>
        </p:nvSpPr>
        <p:spPr bwMode="auto">
          <a:xfrm>
            <a:off x="4912390" y="5492246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184"/>
          <p:cNvSpPr>
            <a:spLocks noChangeArrowheads="1"/>
          </p:cNvSpPr>
          <p:nvPr/>
        </p:nvSpPr>
        <p:spPr bwMode="auto">
          <a:xfrm>
            <a:off x="7164634" y="5492246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78"/>
          <p:cNvSpPr>
            <a:spLocks noChangeArrowheads="1"/>
          </p:cNvSpPr>
          <p:nvPr/>
        </p:nvSpPr>
        <p:spPr bwMode="auto">
          <a:xfrm>
            <a:off x="6297951" y="4702652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Rectangle 174"/>
          <p:cNvSpPr>
            <a:spLocks noChangeArrowheads="1"/>
          </p:cNvSpPr>
          <p:nvPr/>
        </p:nvSpPr>
        <p:spPr bwMode="auto">
          <a:xfrm>
            <a:off x="7163430" y="2431671"/>
            <a:ext cx="1769365" cy="5897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Rectangle 172"/>
          <p:cNvSpPr>
            <a:spLocks noChangeArrowheads="1"/>
          </p:cNvSpPr>
          <p:nvPr/>
        </p:nvSpPr>
        <p:spPr bwMode="auto">
          <a:xfrm>
            <a:off x="5241579" y="2431671"/>
            <a:ext cx="1769365" cy="589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707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Case Study: Expression Tree Processing App</a:t>
            </a:r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8123" y="980123"/>
            <a:ext cx="3497075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000" b="1" dirty="0"/>
              <a:t>Goals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 an OO expression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tree processing app using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Compare/contrast non-object-oriented &amp; object-oriented approaches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76" y="2149240"/>
            <a:ext cx="1780497" cy="3960161"/>
          </a:xfrm>
          <a:prstGeom prst="rect">
            <a:avLst/>
          </a:prstGeom>
        </p:spPr>
      </p:pic>
      <p:sp>
        <p:nvSpPr>
          <p:cNvPr id="52" name="Rectangle 51"/>
          <p:cNvSpPr>
            <a:spLocks noChangeAspect="1"/>
          </p:cNvSpPr>
          <p:nvPr/>
        </p:nvSpPr>
        <p:spPr bwMode="auto">
          <a:xfrm>
            <a:off x="1073980" y="4099459"/>
            <a:ext cx="1131603" cy="969497"/>
          </a:xfrm>
          <a:prstGeom prst="rect">
            <a:avLst/>
          </a:prstGeom>
          <a:solidFill>
            <a:srgbClr val="CC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Tree</a:t>
            </a:r>
            <a:b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8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Node</a:t>
            </a:r>
          </a:p>
        </p:txBody>
      </p:sp>
      <p:sp>
        <p:nvSpPr>
          <p:cNvPr id="53" name="Freeform 1039"/>
          <p:cNvSpPr>
            <a:spLocks/>
          </p:cNvSpPr>
          <p:nvPr/>
        </p:nvSpPr>
        <p:spPr bwMode="auto">
          <a:xfrm>
            <a:off x="2215596" y="4342907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905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51456" y="4001275"/>
            <a:ext cx="311304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09149" y="4877370"/>
            <a:ext cx="688009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0|1|2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0" y="6382873"/>
            <a:ext cx="9143999" cy="5199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43435" y="6419471"/>
            <a:ext cx="884816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Despite decades of OO emphasis, algorithmic decomposition is still common</a:t>
            </a:r>
            <a:endParaRPr lang="en-US" sz="2000" dirty="0"/>
          </a:p>
        </p:txBody>
      </p:sp>
      <p:sp>
        <p:nvSpPr>
          <p:cNvPr id="12" name="Rectangle 38"/>
          <p:cNvSpPr>
            <a:spLocks noChangeArrowheads="1"/>
          </p:cNvSpPr>
          <p:nvPr/>
        </p:nvSpPr>
        <p:spPr bwMode="auto">
          <a:xfrm>
            <a:off x="6681829" y="1323019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AutoShape 61"/>
          <p:cNvCxnSpPr>
            <a:cxnSpLocks noChangeShapeType="1"/>
            <a:stCxn id="12" idx="3"/>
            <a:endCxn id="17" idx="3"/>
          </p:cNvCxnSpPr>
          <p:nvPr/>
        </p:nvCxnSpPr>
        <p:spPr bwMode="auto">
          <a:xfrm>
            <a:off x="8053430" y="1551619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14" name="AutoShape 173"/>
          <p:cNvCxnSpPr>
            <a:cxnSpLocks noChangeShapeType="1"/>
          </p:cNvCxnSpPr>
          <p:nvPr/>
        </p:nvCxnSpPr>
        <p:spPr bwMode="auto">
          <a:xfrm flipV="1">
            <a:off x="6469671" y="4112668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5" name="Isosceles Triangle 14"/>
          <p:cNvSpPr/>
          <p:nvPr/>
        </p:nvSpPr>
        <p:spPr bwMode="auto">
          <a:xfrm>
            <a:off x="6401289" y="4459203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AutoShape 173"/>
          <p:cNvCxnSpPr>
            <a:cxnSpLocks noChangeShapeType="1"/>
          </p:cNvCxnSpPr>
          <p:nvPr/>
        </p:nvCxnSpPr>
        <p:spPr bwMode="auto">
          <a:xfrm flipV="1">
            <a:off x="7136980" y="3266980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tangle 171"/>
          <p:cNvSpPr>
            <a:spLocks noChangeArrowheads="1"/>
          </p:cNvSpPr>
          <p:nvPr/>
        </p:nvSpPr>
        <p:spPr bwMode="auto">
          <a:xfrm>
            <a:off x="6680758" y="2322395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AutoShape 173"/>
          <p:cNvCxnSpPr>
            <a:cxnSpLocks noChangeShapeType="1"/>
          </p:cNvCxnSpPr>
          <p:nvPr/>
        </p:nvCxnSpPr>
        <p:spPr bwMode="auto">
          <a:xfrm flipV="1">
            <a:off x="7248490" y="2779595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AutoShape 175"/>
          <p:cNvCxnSpPr>
            <a:cxnSpLocks noChangeShapeType="1"/>
          </p:cNvCxnSpPr>
          <p:nvPr/>
        </p:nvCxnSpPr>
        <p:spPr bwMode="auto">
          <a:xfrm rot="16200000" flipV="1">
            <a:off x="7886437" y="2231360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1" name="AutoShape 180"/>
          <p:cNvCxnSpPr>
            <a:cxnSpLocks noChangeShapeType="1"/>
          </p:cNvCxnSpPr>
          <p:nvPr/>
        </p:nvCxnSpPr>
        <p:spPr bwMode="auto">
          <a:xfrm rot="5400000" flipH="1" flipV="1">
            <a:off x="6353913" y="4395888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2" name="AutoShape 181"/>
          <p:cNvCxnSpPr>
            <a:cxnSpLocks noChangeShapeType="1"/>
          </p:cNvCxnSpPr>
          <p:nvPr/>
        </p:nvCxnSpPr>
        <p:spPr bwMode="auto">
          <a:xfrm flipV="1">
            <a:off x="7726585" y="4750879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AutoShape 185"/>
          <p:cNvCxnSpPr>
            <a:cxnSpLocks noChangeShapeType="1"/>
          </p:cNvCxnSpPr>
          <p:nvPr/>
        </p:nvCxnSpPr>
        <p:spPr bwMode="auto">
          <a:xfrm flipV="1">
            <a:off x="6892946" y="4741159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24" name="AutoShape 186"/>
          <p:cNvCxnSpPr>
            <a:cxnSpLocks noChangeShapeType="1"/>
          </p:cNvCxnSpPr>
          <p:nvPr/>
        </p:nvCxnSpPr>
        <p:spPr bwMode="auto">
          <a:xfrm rot="5400000" flipH="1" flipV="1">
            <a:off x="8119324" y="5240790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5" name="Isosceles Triangle 24"/>
          <p:cNvSpPr/>
          <p:nvPr/>
        </p:nvSpPr>
        <p:spPr bwMode="auto">
          <a:xfrm>
            <a:off x="7170943" y="2808174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Freeform 25"/>
          <p:cNvSpPr/>
          <p:nvPr/>
        </p:nvSpPr>
        <p:spPr bwMode="auto">
          <a:xfrm>
            <a:off x="6451072" y="3890252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Isosceles Triangle 26"/>
          <p:cNvSpPr/>
          <p:nvPr/>
        </p:nvSpPr>
        <p:spPr bwMode="auto">
          <a:xfrm>
            <a:off x="7057491" y="3620006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176"/>
          <p:cNvSpPr>
            <a:spLocks noChangeArrowheads="1"/>
          </p:cNvSpPr>
          <p:nvPr/>
        </p:nvSpPr>
        <p:spPr bwMode="auto">
          <a:xfrm>
            <a:off x="5769182" y="3986931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76"/>
          <p:cNvSpPr>
            <a:spLocks noChangeArrowheads="1"/>
          </p:cNvSpPr>
          <p:nvPr/>
        </p:nvSpPr>
        <p:spPr bwMode="auto">
          <a:xfrm>
            <a:off x="7583689" y="3986931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AutoShape 61"/>
          <p:cNvCxnSpPr>
            <a:cxnSpLocks noChangeShapeType="1"/>
            <a:stCxn id="28" idx="1"/>
            <a:endCxn id="17" idx="1"/>
          </p:cNvCxnSpPr>
          <p:nvPr/>
        </p:nvCxnSpPr>
        <p:spPr bwMode="auto">
          <a:xfrm rot="10800000" flipH="1">
            <a:off x="5769182" y="2550995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31" name="AutoShape 61"/>
          <p:cNvCxnSpPr>
            <a:cxnSpLocks noChangeShapeType="1"/>
            <a:stCxn id="18" idx="1"/>
            <a:endCxn id="17" idx="1"/>
          </p:cNvCxnSpPr>
          <p:nvPr/>
        </p:nvCxnSpPr>
        <p:spPr bwMode="auto">
          <a:xfrm rot="10800000" flipH="1">
            <a:off x="6217008" y="2550995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32" name="Rectangle 179"/>
          <p:cNvSpPr>
            <a:spLocks noChangeArrowheads="1"/>
          </p:cNvSpPr>
          <p:nvPr/>
        </p:nvSpPr>
        <p:spPr bwMode="auto">
          <a:xfrm>
            <a:off x="5278237" y="4910886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33" name="Rectangle 183"/>
          <p:cNvSpPr>
            <a:spLocks noChangeArrowheads="1"/>
          </p:cNvSpPr>
          <p:nvPr/>
        </p:nvSpPr>
        <p:spPr bwMode="auto">
          <a:xfrm>
            <a:off x="5961824" y="5522974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184"/>
          <p:cNvSpPr>
            <a:spLocks noChangeArrowheads="1"/>
          </p:cNvSpPr>
          <p:nvPr/>
        </p:nvSpPr>
        <p:spPr bwMode="auto">
          <a:xfrm>
            <a:off x="7707749" y="5522974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178"/>
          <p:cNvSpPr>
            <a:spLocks noChangeArrowheads="1"/>
          </p:cNvSpPr>
          <p:nvPr/>
        </p:nvSpPr>
        <p:spPr bwMode="auto">
          <a:xfrm>
            <a:off x="7035902" y="4910886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174"/>
          <p:cNvSpPr>
            <a:spLocks noChangeArrowheads="1"/>
          </p:cNvSpPr>
          <p:nvPr/>
        </p:nvSpPr>
        <p:spPr bwMode="auto">
          <a:xfrm>
            <a:off x="7706816" y="3150435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2"/>
          <p:cNvSpPr>
            <a:spLocks noChangeArrowheads="1"/>
          </p:cNvSpPr>
          <p:nvPr/>
        </p:nvSpPr>
        <p:spPr bwMode="auto">
          <a:xfrm>
            <a:off x="6217009" y="3150435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1614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 bwMode="auto">
          <a:xfrm>
            <a:off x="0" y="639183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107" name="Rectangle 10"/>
          <p:cNvSpPr>
            <a:spLocks noChangeArrowheads="1"/>
          </p:cNvSpPr>
          <p:nvPr/>
        </p:nvSpPr>
        <p:spPr bwMode="auto">
          <a:xfrm>
            <a:off x="55563" y="1011238"/>
            <a:ext cx="8991600" cy="447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Start with object-oriented (OO) </a:t>
            </a:r>
            <a:br>
              <a:rPr lang="en-US" sz="2000" dirty="0" smtClean="0"/>
            </a:br>
            <a:r>
              <a:rPr lang="en-US" sz="2000" dirty="0" smtClean="0"/>
              <a:t>modeling of the “expression tree” </a:t>
            </a:r>
            <a:br>
              <a:rPr lang="en-US" sz="2000" dirty="0" smtClean="0"/>
            </a:br>
            <a:r>
              <a:rPr lang="en-US" sz="2000" dirty="0" smtClean="0"/>
              <a:t>application domain</a:t>
            </a:r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169863" indent="-1698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986283" y="4360479"/>
            <a:ext cx="8033453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Conduct </a:t>
            </a:r>
            <a:r>
              <a:rPr lang="en-US" sz="2000" i="1" dirty="0" smtClean="0"/>
              <a:t>Scope, Commonality, &amp; Variability </a:t>
            </a:r>
            <a:r>
              <a:rPr lang="en-US" sz="2000" dirty="0"/>
              <a:t>analysis </a:t>
            </a:r>
            <a:r>
              <a:rPr lang="en-US" sz="2000" dirty="0" smtClean="0"/>
              <a:t>to determine </a:t>
            </a:r>
            <a:r>
              <a:rPr lang="en-US" sz="2000" dirty="0"/>
              <a:t>stable interfaces &amp; </a:t>
            </a:r>
            <a:r>
              <a:rPr lang="en-US" sz="2000" dirty="0" smtClean="0"/>
              <a:t>extension points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Apply “Gang of Four” (</a:t>
            </a:r>
            <a:r>
              <a:rPr lang="en-US" sz="2000" dirty="0" err="1" smtClean="0"/>
              <a:t>GoF</a:t>
            </a:r>
            <a:r>
              <a:rPr lang="en-US" sz="2000" dirty="0" smtClean="0"/>
              <a:t>) patterns </a:t>
            </a:r>
            <a:r>
              <a:rPr lang="en-US" sz="2000" dirty="0"/>
              <a:t>to guide </a:t>
            </a:r>
            <a:r>
              <a:rPr lang="en-US" sz="2000" dirty="0" smtClean="0"/>
              <a:t>efficient &amp; extensible development </a:t>
            </a:r>
            <a:r>
              <a:rPr lang="en-US" sz="2000" dirty="0"/>
              <a:t>of </a:t>
            </a:r>
            <a:r>
              <a:rPr lang="en-US" sz="2000" dirty="0" smtClean="0"/>
              <a:t>framework components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Integrate pattern-oriented language/library features w/frameworks</a:t>
            </a:r>
          </a:p>
        </p:txBody>
      </p:sp>
      <p:sp>
        <p:nvSpPr>
          <p:cNvPr id="16" name="Rectangle 15"/>
          <p:cNvSpPr/>
          <p:nvPr/>
        </p:nvSpPr>
        <p:spPr>
          <a:xfrm rot="16200000">
            <a:off x="-931980" y="5023590"/>
            <a:ext cx="2566160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Application-independent  steps </a:t>
            </a:r>
            <a:endParaRPr lang="en-US" i="1" dirty="0"/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986283" y="2093843"/>
            <a:ext cx="3316901" cy="247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tree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as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collection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Represent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 nodes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 a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hierarchy, capturing properties of each node</a:t>
            </a:r>
          </a:p>
          <a:p>
            <a:pPr marL="45561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arities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Right Brace 29"/>
          <p:cNvSpPr/>
          <p:nvPr/>
        </p:nvSpPr>
        <p:spPr bwMode="auto">
          <a:xfrm flipH="1">
            <a:off x="659473" y="2114509"/>
            <a:ext cx="382555" cy="1942195"/>
          </a:xfrm>
          <a:prstGeom prst="rightBrace">
            <a:avLst>
              <a:gd name="adj1" fmla="val 103455"/>
              <a:gd name="adj2" fmla="val 50000"/>
            </a:avLst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 rot="16200000">
            <a:off x="-804928" y="2790141"/>
            <a:ext cx="231205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Application-dependent  steps 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ight Brace 33"/>
          <p:cNvSpPr/>
          <p:nvPr/>
        </p:nvSpPr>
        <p:spPr bwMode="auto">
          <a:xfrm flipH="1">
            <a:off x="659473" y="4347958"/>
            <a:ext cx="382555" cy="1942195"/>
          </a:xfrm>
          <a:prstGeom prst="rightBrace">
            <a:avLst>
              <a:gd name="adj1" fmla="val 103455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An OO Expression Tree Design Method</a:t>
            </a:r>
          </a:p>
        </p:txBody>
      </p:sp>
      <p:grpSp>
        <p:nvGrpSpPr>
          <p:cNvPr id="91" name="Group 202"/>
          <p:cNvGrpSpPr>
            <a:grpSpLocks/>
          </p:cNvGrpSpPr>
          <p:nvPr/>
        </p:nvGrpSpPr>
        <p:grpSpPr bwMode="auto">
          <a:xfrm>
            <a:off x="4478834" y="1066994"/>
            <a:ext cx="4653183" cy="3272941"/>
            <a:chOff x="11" y="1901"/>
            <a:chExt cx="2833" cy="2218"/>
          </a:xfrm>
          <a:solidFill>
            <a:srgbClr val="C00000"/>
          </a:solidFill>
        </p:grpSpPr>
        <p:sp>
          <p:nvSpPr>
            <p:cNvPr id="92" name="Rectangle 198"/>
            <p:cNvSpPr>
              <a:spLocks noChangeArrowheads="1"/>
            </p:cNvSpPr>
            <p:nvPr/>
          </p:nvSpPr>
          <p:spPr bwMode="auto">
            <a:xfrm>
              <a:off x="11" y="2093"/>
              <a:ext cx="2833" cy="2026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6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Text Box 199"/>
            <p:cNvSpPr txBox="1">
              <a:spLocks noChangeArrowheads="1"/>
            </p:cNvSpPr>
            <p:nvPr/>
          </p:nvSpPr>
          <p:spPr bwMode="auto">
            <a:xfrm>
              <a:off x="1972" y="1901"/>
              <a:ext cx="773" cy="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Composite</a:t>
              </a:r>
            </a:p>
          </p:txBody>
        </p:sp>
      </p:grpSp>
      <p:sp>
        <p:nvSpPr>
          <p:cNvPr id="94" name="Rectangle 200"/>
          <p:cNvSpPr>
            <a:spLocks noChangeArrowheads="1"/>
          </p:cNvSpPr>
          <p:nvPr/>
        </p:nvSpPr>
        <p:spPr bwMode="auto">
          <a:xfrm>
            <a:off x="4211886" y="1480322"/>
            <a:ext cx="4917700" cy="2667765"/>
          </a:xfrm>
          <a:prstGeom prst="rect">
            <a:avLst/>
          </a:prstGeom>
          <a:solidFill>
            <a:srgbClr val="66CCFF"/>
          </a:solidFill>
          <a:ln w="1905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38"/>
          <p:cNvSpPr>
            <a:spLocks noChangeArrowheads="1"/>
          </p:cNvSpPr>
          <p:nvPr/>
        </p:nvSpPr>
        <p:spPr bwMode="auto">
          <a:xfrm>
            <a:off x="4275890" y="1525380"/>
            <a:ext cx="1088392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5" name="AutoShape 173"/>
          <p:cNvCxnSpPr>
            <a:cxnSpLocks noChangeShapeType="1"/>
          </p:cNvCxnSpPr>
          <p:nvPr/>
        </p:nvCxnSpPr>
        <p:spPr bwMode="auto">
          <a:xfrm flipV="1">
            <a:off x="6127426" y="3023121"/>
            <a:ext cx="1" cy="4813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6" name="Isosceles Triangle 65"/>
          <p:cNvSpPr/>
          <p:nvPr/>
        </p:nvSpPr>
        <p:spPr bwMode="auto">
          <a:xfrm>
            <a:off x="6070778" y="3283055"/>
            <a:ext cx="109013" cy="12971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7" name="AutoShape 173"/>
          <p:cNvCxnSpPr>
            <a:cxnSpLocks noChangeShapeType="1"/>
          </p:cNvCxnSpPr>
          <p:nvPr/>
        </p:nvCxnSpPr>
        <p:spPr bwMode="auto">
          <a:xfrm flipV="1">
            <a:off x="6921240" y="2373388"/>
            <a:ext cx="1" cy="48137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8" name="Rectangle 171"/>
          <p:cNvSpPr>
            <a:spLocks noChangeArrowheads="1"/>
          </p:cNvSpPr>
          <p:nvPr/>
        </p:nvSpPr>
        <p:spPr bwMode="auto">
          <a:xfrm>
            <a:off x="6377450" y="1652670"/>
            <a:ext cx="114325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172"/>
          <p:cNvSpPr>
            <a:spLocks noChangeArrowheads="1"/>
          </p:cNvSpPr>
          <p:nvPr/>
        </p:nvSpPr>
        <p:spPr bwMode="auto">
          <a:xfrm>
            <a:off x="6427639" y="2284465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AutoShape 173"/>
          <p:cNvCxnSpPr>
            <a:cxnSpLocks noChangeShapeType="1"/>
            <a:stCxn id="69" idx="0"/>
            <a:endCxn id="68" idx="2"/>
          </p:cNvCxnSpPr>
          <p:nvPr/>
        </p:nvCxnSpPr>
        <p:spPr bwMode="auto">
          <a:xfrm flipH="1" flipV="1">
            <a:off x="6949075" y="2001513"/>
            <a:ext cx="1829" cy="28295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AutoShape 175"/>
          <p:cNvCxnSpPr>
            <a:cxnSpLocks noChangeShapeType="1"/>
          </p:cNvCxnSpPr>
          <p:nvPr/>
        </p:nvCxnSpPr>
        <p:spPr bwMode="auto">
          <a:xfrm rot="16200000" flipV="1">
            <a:off x="7437658" y="1583210"/>
            <a:ext cx="282951" cy="1255219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2" name="AutoShape 180"/>
          <p:cNvCxnSpPr>
            <a:cxnSpLocks noChangeShapeType="1"/>
          </p:cNvCxnSpPr>
          <p:nvPr/>
        </p:nvCxnSpPr>
        <p:spPr bwMode="auto">
          <a:xfrm rot="5400000" flipH="1" flipV="1">
            <a:off x="5596334" y="3014034"/>
            <a:ext cx="278265" cy="1255837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3" name="AutoShape 181"/>
          <p:cNvCxnSpPr>
            <a:cxnSpLocks noChangeShapeType="1"/>
          </p:cNvCxnSpPr>
          <p:nvPr/>
        </p:nvCxnSpPr>
        <p:spPr bwMode="auto">
          <a:xfrm flipV="1">
            <a:off x="7379767" y="3516755"/>
            <a:ext cx="0" cy="30838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AutoShape 185"/>
          <p:cNvCxnSpPr>
            <a:cxnSpLocks noChangeShapeType="1"/>
          </p:cNvCxnSpPr>
          <p:nvPr/>
        </p:nvCxnSpPr>
        <p:spPr bwMode="auto">
          <a:xfrm rot="5400000" flipH="1" flipV="1">
            <a:off x="6680520" y="3065768"/>
            <a:ext cx="278264" cy="1155712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AutoShape 186"/>
          <p:cNvCxnSpPr>
            <a:cxnSpLocks noChangeShapeType="1"/>
          </p:cNvCxnSpPr>
          <p:nvPr/>
        </p:nvCxnSpPr>
        <p:spPr bwMode="auto">
          <a:xfrm rot="16200000" flipV="1">
            <a:off x="7754593" y="3026225"/>
            <a:ext cx="278265" cy="1233127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6" name="Isosceles Triangle 75"/>
          <p:cNvSpPr/>
          <p:nvPr/>
        </p:nvSpPr>
        <p:spPr bwMode="auto">
          <a:xfrm>
            <a:off x="6891736" y="2023319"/>
            <a:ext cx="109013" cy="12971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Freeform 76"/>
          <p:cNvSpPr/>
          <p:nvPr/>
        </p:nvSpPr>
        <p:spPr bwMode="auto">
          <a:xfrm>
            <a:off x="6202203" y="2848681"/>
            <a:ext cx="1436414" cy="285155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Isosceles Triangle 77"/>
          <p:cNvSpPr/>
          <p:nvPr/>
        </p:nvSpPr>
        <p:spPr bwMode="auto">
          <a:xfrm>
            <a:off x="6860589" y="2642748"/>
            <a:ext cx="109013" cy="12971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Rectangle 176"/>
          <p:cNvSpPr>
            <a:spLocks noChangeArrowheads="1"/>
          </p:cNvSpPr>
          <p:nvPr/>
        </p:nvSpPr>
        <p:spPr bwMode="auto">
          <a:xfrm>
            <a:off x="5681915" y="2922711"/>
            <a:ext cx="1182580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000" dirty="0" smtClean="0">
                <a:latin typeface="Arial" pitchFamily="34" charset="0"/>
                <a:cs typeface="Arial" pitchFamily="34" charset="0"/>
              </a:rPr>
            </a:br>
            <a:r>
              <a:rPr lang="en-US" sz="10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176"/>
          <p:cNvSpPr>
            <a:spLocks noChangeArrowheads="1"/>
          </p:cNvSpPr>
          <p:nvPr/>
        </p:nvSpPr>
        <p:spPr bwMode="auto">
          <a:xfrm>
            <a:off x="7066383" y="2922711"/>
            <a:ext cx="1229883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000" dirty="0" smtClean="0">
                <a:latin typeface="Arial" pitchFamily="34" charset="0"/>
                <a:cs typeface="Arial" pitchFamily="34" charset="0"/>
              </a:rPr>
            </a:br>
            <a:r>
              <a:rPr lang="en-US" sz="10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1" name="AutoShape 61"/>
          <p:cNvCxnSpPr>
            <a:cxnSpLocks noChangeShapeType="1"/>
            <a:stCxn id="79" idx="1"/>
            <a:endCxn id="68" idx="1"/>
          </p:cNvCxnSpPr>
          <p:nvPr/>
        </p:nvCxnSpPr>
        <p:spPr bwMode="auto">
          <a:xfrm rot="10800000" flipH="1">
            <a:off x="5681914" y="1827093"/>
            <a:ext cx="695534" cy="1270041"/>
          </a:xfrm>
          <a:prstGeom prst="bentConnector3">
            <a:avLst>
              <a:gd name="adj1" fmla="val -26869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82" name="AutoShape 61"/>
          <p:cNvCxnSpPr>
            <a:cxnSpLocks noChangeShapeType="1"/>
            <a:stCxn id="69" idx="1"/>
            <a:endCxn id="68" idx="1"/>
          </p:cNvCxnSpPr>
          <p:nvPr/>
        </p:nvCxnSpPr>
        <p:spPr bwMode="auto">
          <a:xfrm rot="10800000">
            <a:off x="6377451" y="1827092"/>
            <a:ext cx="50189" cy="631795"/>
          </a:xfrm>
          <a:prstGeom prst="bentConnector3">
            <a:avLst>
              <a:gd name="adj1" fmla="val 596471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83" name="Rectangle 179"/>
          <p:cNvSpPr>
            <a:spLocks noChangeArrowheads="1"/>
          </p:cNvSpPr>
          <p:nvPr/>
        </p:nvSpPr>
        <p:spPr bwMode="auto">
          <a:xfrm>
            <a:off x="4584282" y="3678739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0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84" name="Rectangle 183"/>
          <p:cNvSpPr>
            <a:spLocks noChangeArrowheads="1"/>
          </p:cNvSpPr>
          <p:nvPr/>
        </p:nvSpPr>
        <p:spPr bwMode="auto">
          <a:xfrm>
            <a:off x="5718528" y="3678739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0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184"/>
          <p:cNvSpPr>
            <a:spLocks noChangeArrowheads="1"/>
          </p:cNvSpPr>
          <p:nvPr/>
        </p:nvSpPr>
        <p:spPr bwMode="auto">
          <a:xfrm>
            <a:off x="7987023" y="3678739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000">
                <a:latin typeface="Arial" pitchFamily="34" charset="0"/>
                <a:cs typeface="Arial" pitchFamily="34" charset="0"/>
              </a:rPr>
              <a:t>Divide_Node</a:t>
            </a:r>
          </a:p>
        </p:txBody>
      </p:sp>
      <p:sp>
        <p:nvSpPr>
          <p:cNvPr id="86" name="Rectangle 178"/>
          <p:cNvSpPr>
            <a:spLocks noChangeArrowheads="1"/>
          </p:cNvSpPr>
          <p:nvPr/>
        </p:nvSpPr>
        <p:spPr bwMode="auto">
          <a:xfrm>
            <a:off x="6852776" y="3678739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74"/>
          <p:cNvSpPr>
            <a:spLocks noChangeArrowheads="1"/>
          </p:cNvSpPr>
          <p:nvPr/>
        </p:nvSpPr>
        <p:spPr bwMode="auto">
          <a:xfrm>
            <a:off x="7653811" y="2284465"/>
            <a:ext cx="1046531" cy="3488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0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Straight Arrow Connector 11"/>
          <p:cNvCxnSpPr>
            <a:endCxn id="63" idx="3"/>
          </p:cNvCxnSpPr>
          <p:nvPr/>
        </p:nvCxnSpPr>
        <p:spPr bwMode="auto">
          <a:xfrm flipH="1">
            <a:off x="5364283" y="1699801"/>
            <a:ext cx="101317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95" name="Text Box 148"/>
          <p:cNvSpPr txBox="1">
            <a:spLocks noChangeArrowheads="1"/>
          </p:cNvSpPr>
          <p:nvPr/>
        </p:nvSpPr>
        <p:spPr bwMode="auto">
          <a:xfrm rot="16200000">
            <a:off x="3625847" y="2190068"/>
            <a:ext cx="846031" cy="342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Bridge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029" y="6440694"/>
            <a:ext cx="89384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Design_Patterns</a:t>
            </a:r>
            <a:r>
              <a:rPr lang="en-US" sz="2000" dirty="0" smtClean="0"/>
              <a:t> has info on “Gang of Four” (</a:t>
            </a:r>
            <a:r>
              <a:rPr lang="en-US" sz="2000" dirty="0" err="1" smtClean="0"/>
              <a:t>GoF</a:t>
            </a:r>
            <a:r>
              <a:rPr lang="en-US" sz="2000" dirty="0" smtClean="0"/>
              <a:t>) book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7980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C++ Pattern-Oriented Language/Library Features</a:t>
            </a:r>
          </a:p>
        </p:txBody>
      </p:sp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871564" y="1134447"/>
            <a:ext cx="5272435" cy="156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1923" y="4312872"/>
            <a:ext cx="48387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724952" y="1870999"/>
            <a:ext cx="29869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Visitor object (based on </a:t>
            </a:r>
            <a:r>
              <a:rPr lang="en-US" b="1" i="1" dirty="0" smtClean="0">
                <a:solidFill>
                  <a:srgbClr val="336699"/>
                </a:solidFill>
              </a:rPr>
              <a:t>Visitor</a:t>
            </a:r>
            <a:r>
              <a:rPr lang="en-US" b="1" dirty="0" smtClean="0">
                <a:solidFill>
                  <a:srgbClr val="336699"/>
                </a:solidFill>
              </a:rPr>
              <a:t> pattern)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 flipH="1" flipV="1">
            <a:off x="5184944" y="188152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9934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3871564" y="1134447"/>
            <a:ext cx="5272435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::iterator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 ++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71923" y="4312872"/>
            <a:ext cx="48387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6987" y="2700578"/>
            <a:ext cx="1984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Traditional STL iterator loop</a:t>
            </a:r>
            <a:endParaRPr lang="en-US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0800000" flipH="1" flipV="1">
            <a:off x="3309235" y="212543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C++ Pattern-Oriented Language/Library Features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088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3871564" y="1134447"/>
            <a:ext cx="5408961" cy="505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::iterator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++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(*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).accept(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(),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[&amp;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&amp;t) 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);});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75001" y="5438583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lambda expression</a:t>
            </a:r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H="1" flipV="1">
            <a:off x="5313614" y="522795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C++ Pattern-Oriented Language/Library Features</a:t>
            </a:r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816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217988" y="1008063"/>
            <a:ext cx="50625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buSzTx/>
            </a:pPr>
            <a:endParaRPr lang="en-US" sz="2000" b="1"/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2" name="Rectangle 1"/>
          <p:cNvSpPr/>
          <p:nvPr/>
        </p:nvSpPr>
        <p:spPr>
          <a:xfrm>
            <a:off x="3871564" y="1134447"/>
            <a:ext cx="5408961" cy="566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::iterator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++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(),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(),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[&amp;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]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&amp;t) </a:t>
            </a: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{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t.accept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);});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&amp;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1281" y="4928137"/>
            <a:ext cx="3744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5400000">
            <a:off x="3822644" y="504350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7005" y="6427158"/>
            <a:ext cx="633603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en.wikipedia.org/wiki/C++11</a:t>
            </a:r>
            <a:r>
              <a:rPr lang="en-US" sz="2000" dirty="0" smtClean="0"/>
              <a:t> for info on C++11</a:t>
            </a:r>
            <a:endParaRPr lang="en-US" sz="200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C++ Pattern-Oriented Language/Library Features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8516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71923" y="1147319"/>
            <a:ext cx="4974650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98731" y="2967388"/>
            <a:ext cx="34693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for-each loop (assumes tree implements </a:t>
            </a:r>
            <a:r>
              <a:rPr lang="en-US" b="1" dirty="0" err="1" smtClean="0">
                <a:solidFill>
                  <a:srgbClr val="336699"/>
                </a:solidFill>
              </a:rPr>
              <a:t>Iterable</a:t>
            </a:r>
            <a:r>
              <a:rPr lang="en-US" b="1" dirty="0" smtClean="0">
                <a:solidFill>
                  <a:srgbClr val="336699"/>
                </a:solidFill>
              </a:rPr>
              <a:t>)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0800000" flipH="1" flipV="1">
            <a:off x="3494271" y="236466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Java Pattern-Oriented Language/Library Features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59312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971923" y="1147319"/>
            <a:ext cx="5136216" cy="4635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ETVisitor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            new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</a:t>
            </a:r>
            <a:endParaRPr lang="en-US" b="1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(Iterator&lt;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exprTree.iterator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itr.hasNext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();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iter.next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accept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53" y="533400"/>
            <a:ext cx="9082086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Java Pattern-Oriented Language/Library Features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788261" y="5347035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iterator style</a:t>
            </a:r>
            <a:endParaRPr lang="en-US" dirty="0"/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5226874" y="513640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8122" y="1087703"/>
            <a:ext cx="3919537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Over time, common patterns become institutionalized as programming language features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7771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10" name="Rectangle 155"/>
          <p:cNvSpPr>
            <a:spLocks noChangeArrowheads="1"/>
          </p:cNvSpPr>
          <p:nvPr/>
        </p:nvSpPr>
        <p:spPr bwMode="auto">
          <a:xfrm>
            <a:off x="6331510" y="864356"/>
            <a:ext cx="2741004" cy="1652588"/>
          </a:xfrm>
          <a:prstGeom prst="rect">
            <a:avLst/>
          </a:prstGeom>
          <a:solidFill>
            <a:srgbClr val="FF7C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Group 152"/>
          <p:cNvGrpSpPr>
            <a:grpSpLocks/>
          </p:cNvGrpSpPr>
          <p:nvPr/>
        </p:nvGrpSpPr>
        <p:grpSpPr bwMode="auto">
          <a:xfrm>
            <a:off x="3410345" y="2455640"/>
            <a:ext cx="3932238" cy="4362450"/>
            <a:chOff x="384" y="1344"/>
            <a:chExt cx="2477" cy="2748"/>
          </a:xfrm>
          <a:solidFill>
            <a:srgbClr val="66CCFF"/>
          </a:solidFill>
        </p:grpSpPr>
        <p:sp>
          <p:nvSpPr>
            <p:cNvPr id="15" name="Rectangle 150"/>
            <p:cNvSpPr>
              <a:spLocks noChangeArrowheads="1"/>
            </p:cNvSpPr>
            <p:nvPr/>
          </p:nvSpPr>
          <p:spPr bwMode="auto">
            <a:xfrm>
              <a:off x="384" y="1344"/>
              <a:ext cx="2477" cy="12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51"/>
            <p:cNvSpPr>
              <a:spLocks noChangeArrowheads="1"/>
            </p:cNvSpPr>
            <p:nvPr/>
          </p:nvSpPr>
          <p:spPr bwMode="auto">
            <a:xfrm>
              <a:off x="960" y="2508"/>
              <a:ext cx="1901" cy="158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47"/>
          <p:cNvGrpSpPr>
            <a:grpSpLocks/>
          </p:cNvGrpSpPr>
          <p:nvPr/>
        </p:nvGrpSpPr>
        <p:grpSpPr bwMode="auto">
          <a:xfrm>
            <a:off x="3638945" y="3446241"/>
            <a:ext cx="3573463" cy="3268663"/>
            <a:chOff x="528" y="1968"/>
            <a:chExt cx="2251" cy="2059"/>
          </a:xfrm>
          <a:solidFill>
            <a:srgbClr val="FFC000"/>
          </a:solidFill>
        </p:grpSpPr>
        <p:sp>
          <p:nvSpPr>
            <p:cNvPr id="20" name="Rectangle 145"/>
            <p:cNvSpPr>
              <a:spLocks noChangeArrowheads="1"/>
            </p:cNvSpPr>
            <p:nvPr/>
          </p:nvSpPr>
          <p:spPr bwMode="auto">
            <a:xfrm>
              <a:off x="528" y="1968"/>
              <a:ext cx="2251" cy="432"/>
            </a:xfrm>
            <a:prstGeom prst="rect">
              <a:avLst/>
            </a:prstGeom>
            <a:grp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146"/>
            <p:cNvSpPr>
              <a:spLocks noChangeArrowheads="1"/>
            </p:cNvSpPr>
            <p:nvPr/>
          </p:nvSpPr>
          <p:spPr bwMode="auto">
            <a:xfrm>
              <a:off x="1020" y="2400"/>
              <a:ext cx="1759" cy="1627"/>
            </a:xfrm>
            <a:prstGeom prst="rect">
              <a:avLst/>
            </a:prstGeom>
            <a:grpFill/>
            <a:ln w="1905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2" name="Rectangle 38"/>
          <p:cNvSpPr>
            <a:spLocks noChangeArrowheads="1"/>
          </p:cNvSpPr>
          <p:nvPr/>
        </p:nvSpPr>
        <p:spPr bwMode="auto">
          <a:xfrm>
            <a:off x="3791345" y="260804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60"/>
          <p:cNvSpPr>
            <a:spLocks noChangeArrowheads="1"/>
          </p:cNvSpPr>
          <p:nvPr/>
        </p:nvSpPr>
        <p:spPr bwMode="auto">
          <a:xfrm>
            <a:off x="5328728" y="2608040"/>
            <a:ext cx="1307592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AutoShape 61"/>
          <p:cNvCxnSpPr>
            <a:cxnSpLocks noChangeShapeType="1"/>
            <a:stCxn id="22" idx="3"/>
            <a:endCxn id="23" idx="1"/>
          </p:cNvCxnSpPr>
          <p:nvPr/>
        </p:nvCxnSpPr>
        <p:spPr bwMode="auto">
          <a:xfrm>
            <a:off x="5048645" y="2798540"/>
            <a:ext cx="280083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30" name="Rectangle 80"/>
          <p:cNvSpPr>
            <a:spLocks noChangeArrowheads="1"/>
          </p:cNvSpPr>
          <p:nvPr/>
        </p:nvSpPr>
        <p:spPr bwMode="auto">
          <a:xfrm>
            <a:off x="7139585" y="98537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81"/>
          <p:cNvSpPr>
            <a:spLocks noChangeArrowheads="1"/>
          </p:cNvSpPr>
          <p:nvPr/>
        </p:nvSpPr>
        <p:spPr bwMode="auto">
          <a:xfrm>
            <a:off x="6422410" y="1975975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Evaluation_Visitor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82"/>
          <p:cNvSpPr>
            <a:spLocks noChangeArrowheads="1"/>
          </p:cNvSpPr>
          <p:nvPr/>
        </p:nvSpPr>
        <p:spPr bwMode="auto">
          <a:xfrm>
            <a:off x="7977267" y="4760602"/>
            <a:ext cx="991118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smtClean="0">
                <a:latin typeface="Arial" pitchFamily="34" charset="0"/>
                <a:cs typeface="Arial" pitchFamily="34" charset="0"/>
              </a:rPr>
              <a:t>std::stack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" name="AutoShape 83"/>
          <p:cNvCxnSpPr>
            <a:cxnSpLocks noChangeShapeType="1"/>
            <a:stCxn id="31" idx="0"/>
            <a:endCxn id="30" idx="2"/>
          </p:cNvCxnSpPr>
          <p:nvPr/>
        </p:nvCxnSpPr>
        <p:spPr bwMode="auto">
          <a:xfrm rot="5400000" flipH="1" flipV="1">
            <a:off x="7076272" y="1341163"/>
            <a:ext cx="609600" cy="660025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34" name="AutoShape 84"/>
          <p:cNvCxnSpPr>
            <a:cxnSpLocks noChangeShapeType="1"/>
          </p:cNvCxnSpPr>
          <p:nvPr/>
        </p:nvCxnSpPr>
        <p:spPr bwMode="auto">
          <a:xfrm rot="16200000" flipH="1">
            <a:off x="6876481" y="2963271"/>
            <a:ext cx="2372942" cy="1275514"/>
          </a:xfrm>
          <a:prstGeom prst="bentConnector3">
            <a:avLst>
              <a:gd name="adj1" fmla="val 9955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35" name="Rectangle 87"/>
          <p:cNvSpPr>
            <a:spLocks noChangeArrowheads="1"/>
          </p:cNvSpPr>
          <p:nvPr/>
        </p:nvSpPr>
        <p:spPr bwMode="auto">
          <a:xfrm>
            <a:off x="7825385" y="1975975"/>
            <a:ext cx="11430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>
                <a:latin typeface="Arial" pitchFamily="34" charset="0"/>
                <a:cs typeface="Arial" pitchFamily="34" charset="0"/>
              </a:rPr>
              <a:t>Print_Visitor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6" name="AutoShape 88"/>
          <p:cNvCxnSpPr>
            <a:cxnSpLocks noChangeShapeType="1"/>
            <a:stCxn id="35" idx="0"/>
            <a:endCxn id="30" idx="2"/>
          </p:cNvCxnSpPr>
          <p:nvPr/>
        </p:nvCxnSpPr>
        <p:spPr bwMode="auto">
          <a:xfrm rot="5400000" flipH="1">
            <a:off x="7749185" y="1328275"/>
            <a:ext cx="609600" cy="685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37" name="Rectangle 90"/>
          <p:cNvSpPr>
            <a:spLocks noChangeArrowheads="1"/>
          </p:cNvSpPr>
          <p:nvPr/>
        </p:nvSpPr>
        <p:spPr bwMode="auto">
          <a:xfrm>
            <a:off x="3791345" y="359864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91"/>
          <p:cNvSpPr>
            <a:spLocks noChangeArrowheads="1"/>
          </p:cNvSpPr>
          <p:nvPr/>
        </p:nvSpPr>
        <p:spPr bwMode="auto">
          <a:xfrm>
            <a:off x="5772545" y="3598640"/>
            <a:ext cx="12573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ET_Iterator_Impl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9" name="AutoShape 92"/>
          <p:cNvCxnSpPr>
            <a:cxnSpLocks noChangeShapeType="1"/>
            <a:stCxn id="37" idx="3"/>
            <a:endCxn id="38" idx="1"/>
          </p:cNvCxnSpPr>
          <p:nvPr/>
        </p:nvCxnSpPr>
        <p:spPr bwMode="auto">
          <a:xfrm>
            <a:off x="5048645" y="3789140"/>
            <a:ext cx="7239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sp>
        <p:nvSpPr>
          <p:cNvPr id="40" name="Rectangle 93"/>
          <p:cNvSpPr>
            <a:spLocks noChangeArrowheads="1"/>
          </p:cNvSpPr>
          <p:nvPr/>
        </p:nvSpPr>
        <p:spPr bwMode="auto">
          <a:xfrm>
            <a:off x="5472160" y="6261155"/>
            <a:ext cx="1274064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Pre_Order_ET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94"/>
          <p:cNvSpPr>
            <a:spLocks noChangeArrowheads="1"/>
          </p:cNvSpPr>
          <p:nvPr/>
        </p:nvSpPr>
        <p:spPr bwMode="auto">
          <a:xfrm>
            <a:off x="4858120" y="5198840"/>
            <a:ext cx="1210356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In_Order_ET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96"/>
          <p:cNvSpPr>
            <a:spLocks noChangeArrowheads="1"/>
          </p:cNvSpPr>
          <p:nvPr/>
        </p:nvSpPr>
        <p:spPr bwMode="auto">
          <a:xfrm>
            <a:off x="5136005" y="5732240"/>
            <a:ext cx="1274064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Post_Order_ET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97"/>
          <p:cNvSpPr>
            <a:spLocks noChangeArrowheads="1"/>
          </p:cNvSpPr>
          <p:nvPr/>
        </p:nvSpPr>
        <p:spPr bwMode="auto">
          <a:xfrm>
            <a:off x="4513000" y="4665440"/>
            <a:ext cx="1274064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Level_Order_ET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100" dirty="0" smtClean="0">
                <a:latin typeface="Arial" pitchFamily="34" charset="0"/>
                <a:cs typeface="Arial" pitchFamily="34" charset="0"/>
              </a:rPr>
            </a:br>
            <a:r>
              <a:rPr lang="en-US" sz="11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100" dirty="0" err="1" smtClean="0">
                <a:latin typeface="Arial" pitchFamily="34" charset="0"/>
                <a:cs typeface="Arial" pitchFamily="34" charset="0"/>
              </a:rPr>
              <a:t>Iterator_Impl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AutoShape 99"/>
          <p:cNvCxnSpPr>
            <a:cxnSpLocks noChangeShapeType="1"/>
          </p:cNvCxnSpPr>
          <p:nvPr/>
        </p:nvCxnSpPr>
        <p:spPr bwMode="auto">
          <a:xfrm rot="5400000" flipH="1" flipV="1">
            <a:off x="5552407" y="4350051"/>
            <a:ext cx="1219200" cy="478378"/>
          </a:xfrm>
          <a:prstGeom prst="bentConnector3">
            <a:avLst>
              <a:gd name="adj1" fmla="val 71976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47" name="AutoShape 100"/>
          <p:cNvCxnSpPr>
            <a:cxnSpLocks noChangeShapeType="1"/>
            <a:stCxn id="43" idx="3"/>
          </p:cNvCxnSpPr>
          <p:nvPr/>
        </p:nvCxnSpPr>
        <p:spPr bwMode="auto">
          <a:xfrm flipV="1">
            <a:off x="6410069" y="4951102"/>
            <a:ext cx="1559938" cy="971638"/>
          </a:xfrm>
          <a:prstGeom prst="bentConnector3">
            <a:avLst>
              <a:gd name="adj1" fmla="val 66875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48" name="AutoShape 101"/>
          <p:cNvCxnSpPr>
            <a:cxnSpLocks noChangeShapeType="1"/>
          </p:cNvCxnSpPr>
          <p:nvPr/>
        </p:nvCxnSpPr>
        <p:spPr bwMode="auto">
          <a:xfrm rot="5400000" flipH="1" flipV="1">
            <a:off x="5437476" y="3696959"/>
            <a:ext cx="685800" cy="125116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cxnSp>
        <p:nvCxnSpPr>
          <p:cNvPr id="50" name="AutoShape 103"/>
          <p:cNvCxnSpPr>
            <a:cxnSpLocks noChangeShapeType="1"/>
            <a:endCxn id="38" idx="2"/>
          </p:cNvCxnSpPr>
          <p:nvPr/>
        </p:nvCxnSpPr>
        <p:spPr bwMode="auto">
          <a:xfrm rot="5400000" flipH="1" flipV="1">
            <a:off x="5431179" y="4762225"/>
            <a:ext cx="1752600" cy="187431"/>
          </a:xfrm>
          <a:prstGeom prst="bentConnector3">
            <a:avLst>
              <a:gd name="adj1" fmla="val 80523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  <p:sp>
        <p:nvSpPr>
          <p:cNvPr id="51" name="Rectangle 104"/>
          <p:cNvSpPr>
            <a:spLocks noChangeArrowheads="1"/>
          </p:cNvSpPr>
          <p:nvPr/>
        </p:nvSpPr>
        <p:spPr bwMode="auto">
          <a:xfrm>
            <a:off x="2989000" y="4665440"/>
            <a:ext cx="1143000" cy="38100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100">
                <a:latin typeface="Arial" pitchFamily="34" charset="0"/>
                <a:cs typeface="Arial" pitchFamily="34" charset="0"/>
              </a:rPr>
              <a:t>LQueue</a:t>
            </a:r>
          </a:p>
        </p:txBody>
      </p:sp>
      <p:cxnSp>
        <p:nvCxnSpPr>
          <p:cNvPr id="52" name="AutoShape 105"/>
          <p:cNvCxnSpPr>
            <a:cxnSpLocks noChangeShapeType="1"/>
            <a:stCxn id="44" idx="1"/>
            <a:endCxn id="51" idx="3"/>
          </p:cNvCxnSpPr>
          <p:nvPr/>
        </p:nvCxnSpPr>
        <p:spPr bwMode="auto">
          <a:xfrm flipH="1">
            <a:off x="4132000" y="4855940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diamond" w="med" len="med"/>
            <a:tailEnd type="triangle" w="med" len="med"/>
          </a:ln>
        </p:spPr>
      </p:cxnSp>
      <p:cxnSp>
        <p:nvCxnSpPr>
          <p:cNvPr id="53" name="AutoShape 106"/>
          <p:cNvCxnSpPr>
            <a:cxnSpLocks noChangeShapeType="1"/>
            <a:stCxn id="22" idx="2"/>
            <a:endCxn id="37" idx="0"/>
          </p:cNvCxnSpPr>
          <p:nvPr/>
        </p:nvCxnSpPr>
        <p:spPr bwMode="auto">
          <a:xfrm>
            <a:off x="4419995" y="2989040"/>
            <a:ext cx="0" cy="60960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54" name="Text Box 138"/>
          <p:cNvSpPr txBox="1">
            <a:spLocks noChangeArrowheads="1"/>
          </p:cNvSpPr>
          <p:nvPr/>
        </p:nvSpPr>
        <p:spPr bwMode="auto">
          <a:xfrm>
            <a:off x="3410345" y="3141440"/>
            <a:ext cx="979755" cy="24468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>
                <a:latin typeface="Arial" pitchFamily="34" charset="0"/>
                <a:cs typeface="Arial" pitchFamily="34" charset="0"/>
              </a:rPr>
              <a:t>&lt;&lt; create &gt;&gt;</a:t>
            </a:r>
          </a:p>
        </p:txBody>
      </p:sp>
      <p:cxnSp>
        <p:nvCxnSpPr>
          <p:cNvPr id="55" name="AutoShape 142"/>
          <p:cNvCxnSpPr>
            <a:cxnSpLocks noChangeShapeType="1"/>
            <a:endCxn id="30" idx="1"/>
          </p:cNvCxnSpPr>
          <p:nvPr/>
        </p:nvCxnSpPr>
        <p:spPr bwMode="auto">
          <a:xfrm flipV="1">
            <a:off x="5654410" y="1175875"/>
            <a:ext cx="1485175" cy="143216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arrow" w="med" len="med"/>
          </a:ln>
        </p:spPr>
      </p:cxnSp>
      <p:sp>
        <p:nvSpPr>
          <p:cNvPr id="56" name="Text Box 143"/>
          <p:cNvSpPr txBox="1">
            <a:spLocks noChangeArrowheads="1"/>
          </p:cNvSpPr>
          <p:nvPr/>
        </p:nvSpPr>
        <p:spPr bwMode="auto">
          <a:xfrm>
            <a:off x="6274495" y="1024591"/>
            <a:ext cx="931665" cy="230832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>
                <a:latin typeface="Arial" pitchFamily="34" charset="0"/>
                <a:cs typeface="Arial" pitchFamily="34" charset="0"/>
              </a:rPr>
              <a:t>&lt;&lt; accept &gt;&gt;</a:t>
            </a:r>
          </a:p>
        </p:txBody>
      </p:sp>
      <p:cxnSp>
        <p:nvCxnSpPr>
          <p:cNvPr id="57" name="AutoShape 144"/>
          <p:cNvCxnSpPr>
            <a:cxnSpLocks noChangeShapeType="1"/>
            <a:endCxn id="23" idx="3"/>
          </p:cNvCxnSpPr>
          <p:nvPr/>
        </p:nvCxnSpPr>
        <p:spPr bwMode="auto">
          <a:xfrm rot="16200000" flipV="1">
            <a:off x="6601856" y="2833005"/>
            <a:ext cx="1943103" cy="1874173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58" name="Isosceles Triangle 57"/>
          <p:cNvSpPr/>
          <p:nvPr/>
        </p:nvSpPr>
        <p:spPr bwMode="auto">
          <a:xfrm>
            <a:off x="6331478" y="4013187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7639648" y="1402313"/>
            <a:ext cx="142874" cy="161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9" name="AutoShape 100"/>
          <p:cNvCxnSpPr>
            <a:cxnSpLocks noChangeShapeType="1"/>
            <a:stCxn id="41" idx="3"/>
            <a:endCxn id="32" idx="1"/>
          </p:cNvCxnSpPr>
          <p:nvPr/>
        </p:nvCxnSpPr>
        <p:spPr bwMode="auto">
          <a:xfrm flipV="1">
            <a:off x="6068476" y="4951102"/>
            <a:ext cx="1908791" cy="438238"/>
          </a:xfrm>
          <a:prstGeom prst="bentConnector3">
            <a:avLst>
              <a:gd name="adj1" fmla="val 72501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96" name="Rectangle 11"/>
          <p:cNvSpPr>
            <a:spLocks noChangeArrowheads="1"/>
          </p:cNvSpPr>
          <p:nvPr/>
        </p:nvSpPr>
        <p:spPr bwMode="auto">
          <a:xfrm>
            <a:off x="-842" y="872543"/>
            <a:ext cx="4175549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OO designs are characterized </a:t>
            </a:r>
            <a:br>
              <a:rPr lang="en-US" sz="2000" dirty="0" smtClean="0"/>
            </a:br>
            <a:r>
              <a:rPr lang="en-US" sz="2000" dirty="0" smtClean="0"/>
              <a:t>by structuring software architectures around objects/classes in domains 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Rather </a:t>
            </a:r>
            <a:r>
              <a:rPr lang="en-US" sz="2000" dirty="0"/>
              <a:t>than </a:t>
            </a:r>
            <a:r>
              <a:rPr lang="en-US" sz="2000" dirty="0" smtClean="0"/>
              <a:t>on actions</a:t>
            </a:r>
            <a:br>
              <a:rPr lang="en-US" sz="2000" dirty="0" smtClean="0"/>
            </a:br>
            <a:r>
              <a:rPr lang="en-US" sz="2000" dirty="0" smtClean="0"/>
              <a:t>performed </a:t>
            </a:r>
            <a:r>
              <a:rPr lang="en-US" sz="2000" dirty="0"/>
              <a:t>by </a:t>
            </a:r>
            <a:r>
              <a:rPr lang="en-US" sz="2000" dirty="0" smtClean="0"/>
              <a:t>the </a:t>
            </a:r>
            <a:br>
              <a:rPr lang="en-US" sz="2000" dirty="0" smtClean="0"/>
            </a:br>
            <a:r>
              <a:rPr lang="en-US" sz="2000" dirty="0" smtClean="0"/>
              <a:t>software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cxnSp>
        <p:nvCxnSpPr>
          <p:cNvPr id="60" name="AutoShape 103"/>
          <p:cNvCxnSpPr>
            <a:cxnSpLocks noChangeShapeType="1"/>
          </p:cNvCxnSpPr>
          <p:nvPr/>
        </p:nvCxnSpPr>
        <p:spPr bwMode="auto">
          <a:xfrm rot="16200000" flipV="1">
            <a:off x="5475527" y="5100361"/>
            <a:ext cx="2086462" cy="235126"/>
          </a:xfrm>
          <a:prstGeom prst="bentConnector3">
            <a:avLst>
              <a:gd name="adj1" fmla="val 9270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57533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-842" y="872543"/>
            <a:ext cx="3959525" cy="4324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OO designs are characterized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by structuring software architectures around objects/classes in domains 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Rather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 actions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software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Systems evolve &amp; </a:t>
            </a:r>
            <a:r>
              <a:rPr lang="en-US" sz="2000" dirty="0"/>
              <a:t>functionality changes, but </a:t>
            </a:r>
            <a:r>
              <a:rPr lang="en-US" sz="2000" dirty="0" smtClean="0"/>
              <a:t>well-defined objects &amp; class roles &amp; relationships are often relatively </a:t>
            </a:r>
            <a:r>
              <a:rPr lang="en-US" sz="2000" dirty="0"/>
              <a:t>stable over </a:t>
            </a:r>
            <a:r>
              <a:rPr lang="en-US" sz="2000" dirty="0" smtClean="0"/>
              <a:t>time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5" y="1479388"/>
            <a:ext cx="3506749" cy="357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61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-842" y="872543"/>
            <a:ext cx="4015281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OO designs are characterized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by structuring software architectures around objects/classes in domains 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Rather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 actions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software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Systems evolve 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functionality changes, 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well-defined objects &amp; class roles &amp; relationships are often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relatively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stable over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time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To obtain </a:t>
            </a:r>
            <a:r>
              <a:rPr lang="en-US" sz="2000" dirty="0"/>
              <a:t>flexible </a:t>
            </a:r>
            <a:r>
              <a:rPr lang="en-US" sz="2000" dirty="0" smtClean="0"/>
              <a:t>&amp; reusable software, therefore, it’s better to </a:t>
            </a:r>
            <a:r>
              <a:rPr lang="en-US" sz="2000" dirty="0"/>
              <a:t>base </a:t>
            </a:r>
            <a:r>
              <a:rPr lang="en-US" sz="2000" dirty="0" smtClean="0"/>
              <a:t>the </a:t>
            </a:r>
            <a:r>
              <a:rPr lang="en-US" sz="2000" dirty="0"/>
              <a:t>structure </a:t>
            </a:r>
            <a:r>
              <a:rPr lang="en-US" sz="2000" dirty="0" smtClean="0"/>
              <a:t>on objects/classes rather </a:t>
            </a:r>
            <a:br>
              <a:rPr lang="en-US" sz="2000" dirty="0" smtClean="0"/>
            </a:br>
            <a:r>
              <a:rPr lang="en-US" sz="2000" dirty="0" smtClean="0"/>
              <a:t>than </a:t>
            </a:r>
            <a:r>
              <a:rPr lang="en-US" sz="2000" dirty="0"/>
              <a:t>on </a:t>
            </a:r>
            <a:r>
              <a:rPr lang="en-US" sz="2000" dirty="0" smtClean="0"/>
              <a:t>actions</a:t>
            </a:r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89" y="1490445"/>
            <a:ext cx="1207333" cy="1316471"/>
          </a:xfrm>
          <a:prstGeom prst="rect">
            <a:avLst/>
          </a:prstGeom>
        </p:spPr>
      </p:pic>
      <p:sp>
        <p:nvSpPr>
          <p:cNvPr id="30" name="Rectangle 38"/>
          <p:cNvSpPr>
            <a:spLocks noChangeArrowheads="1"/>
          </p:cNvSpPr>
          <p:nvPr/>
        </p:nvSpPr>
        <p:spPr bwMode="auto">
          <a:xfrm>
            <a:off x="5690860" y="1420393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1" name="AutoShape 61"/>
          <p:cNvCxnSpPr>
            <a:cxnSpLocks noChangeShapeType="1"/>
            <a:stCxn id="30" idx="3"/>
            <a:endCxn id="58" idx="3"/>
          </p:cNvCxnSpPr>
          <p:nvPr/>
        </p:nvCxnSpPr>
        <p:spPr bwMode="auto">
          <a:xfrm>
            <a:off x="7062461" y="1648993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32" name="AutoShape 173"/>
          <p:cNvCxnSpPr>
            <a:cxnSpLocks noChangeShapeType="1"/>
          </p:cNvCxnSpPr>
          <p:nvPr/>
        </p:nvCxnSpPr>
        <p:spPr bwMode="auto">
          <a:xfrm flipV="1">
            <a:off x="5478702" y="4210042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6" name="Isosceles Triangle 55"/>
          <p:cNvSpPr/>
          <p:nvPr/>
        </p:nvSpPr>
        <p:spPr bwMode="auto">
          <a:xfrm>
            <a:off x="5410320" y="4556577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AutoShape 173"/>
          <p:cNvCxnSpPr>
            <a:cxnSpLocks noChangeShapeType="1"/>
          </p:cNvCxnSpPr>
          <p:nvPr/>
        </p:nvCxnSpPr>
        <p:spPr bwMode="auto">
          <a:xfrm flipV="1">
            <a:off x="6146011" y="3364354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8" name="Rectangle 171"/>
          <p:cNvSpPr>
            <a:spLocks noChangeArrowheads="1"/>
          </p:cNvSpPr>
          <p:nvPr/>
        </p:nvSpPr>
        <p:spPr bwMode="auto">
          <a:xfrm>
            <a:off x="5689789" y="2419769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9" name="AutoShape 173"/>
          <p:cNvCxnSpPr>
            <a:cxnSpLocks noChangeShapeType="1"/>
          </p:cNvCxnSpPr>
          <p:nvPr/>
        </p:nvCxnSpPr>
        <p:spPr bwMode="auto">
          <a:xfrm flipV="1">
            <a:off x="6257521" y="2876969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AutoShape 175"/>
          <p:cNvCxnSpPr>
            <a:cxnSpLocks noChangeShapeType="1"/>
          </p:cNvCxnSpPr>
          <p:nvPr/>
        </p:nvCxnSpPr>
        <p:spPr bwMode="auto">
          <a:xfrm rot="16200000" flipV="1">
            <a:off x="6895468" y="2328734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1" name="AutoShape 180"/>
          <p:cNvCxnSpPr>
            <a:cxnSpLocks noChangeShapeType="1"/>
          </p:cNvCxnSpPr>
          <p:nvPr/>
        </p:nvCxnSpPr>
        <p:spPr bwMode="auto">
          <a:xfrm rot="5400000" flipH="1" flipV="1">
            <a:off x="5362944" y="4493262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AutoShape 181"/>
          <p:cNvCxnSpPr>
            <a:cxnSpLocks noChangeShapeType="1"/>
          </p:cNvCxnSpPr>
          <p:nvPr/>
        </p:nvCxnSpPr>
        <p:spPr bwMode="auto">
          <a:xfrm flipV="1">
            <a:off x="6735616" y="4848253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AutoShape 185"/>
          <p:cNvCxnSpPr>
            <a:cxnSpLocks noChangeShapeType="1"/>
          </p:cNvCxnSpPr>
          <p:nvPr/>
        </p:nvCxnSpPr>
        <p:spPr bwMode="auto">
          <a:xfrm flipV="1">
            <a:off x="5901977" y="4838533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4" name="AutoShape 186"/>
          <p:cNvCxnSpPr>
            <a:cxnSpLocks noChangeShapeType="1"/>
          </p:cNvCxnSpPr>
          <p:nvPr/>
        </p:nvCxnSpPr>
        <p:spPr bwMode="auto">
          <a:xfrm rot="5400000" flipH="1" flipV="1">
            <a:off x="7128355" y="5338164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5" name="Isosceles Triangle 64"/>
          <p:cNvSpPr/>
          <p:nvPr/>
        </p:nvSpPr>
        <p:spPr bwMode="auto">
          <a:xfrm>
            <a:off x="6179974" y="2905548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Freeform 65"/>
          <p:cNvSpPr/>
          <p:nvPr/>
        </p:nvSpPr>
        <p:spPr bwMode="auto">
          <a:xfrm>
            <a:off x="5460103" y="3987626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Isosceles Triangle 66"/>
          <p:cNvSpPr/>
          <p:nvPr/>
        </p:nvSpPr>
        <p:spPr bwMode="auto">
          <a:xfrm>
            <a:off x="6066522" y="3717380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176"/>
          <p:cNvSpPr>
            <a:spLocks noChangeArrowheads="1"/>
          </p:cNvSpPr>
          <p:nvPr/>
        </p:nvSpPr>
        <p:spPr bwMode="auto">
          <a:xfrm>
            <a:off x="4778213" y="4084305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176"/>
          <p:cNvSpPr>
            <a:spLocks noChangeArrowheads="1"/>
          </p:cNvSpPr>
          <p:nvPr/>
        </p:nvSpPr>
        <p:spPr bwMode="auto">
          <a:xfrm>
            <a:off x="6592720" y="4084305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0" name="AutoShape 61"/>
          <p:cNvCxnSpPr>
            <a:cxnSpLocks noChangeShapeType="1"/>
            <a:stCxn id="68" idx="1"/>
            <a:endCxn id="58" idx="1"/>
          </p:cNvCxnSpPr>
          <p:nvPr/>
        </p:nvCxnSpPr>
        <p:spPr bwMode="auto">
          <a:xfrm rot="10800000" flipH="1">
            <a:off x="4778213" y="2648369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1" name="AutoShape 61"/>
          <p:cNvCxnSpPr>
            <a:cxnSpLocks noChangeShapeType="1"/>
            <a:stCxn id="77" idx="1"/>
            <a:endCxn id="58" idx="1"/>
          </p:cNvCxnSpPr>
          <p:nvPr/>
        </p:nvCxnSpPr>
        <p:spPr bwMode="auto">
          <a:xfrm rot="10800000" flipH="1">
            <a:off x="5226039" y="2648369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2" name="Rectangle 179"/>
          <p:cNvSpPr>
            <a:spLocks noChangeArrowheads="1"/>
          </p:cNvSpPr>
          <p:nvPr/>
        </p:nvSpPr>
        <p:spPr bwMode="auto">
          <a:xfrm>
            <a:off x="4287268" y="5008260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3" name="Rectangle 183"/>
          <p:cNvSpPr>
            <a:spLocks noChangeArrowheads="1"/>
          </p:cNvSpPr>
          <p:nvPr/>
        </p:nvSpPr>
        <p:spPr bwMode="auto">
          <a:xfrm>
            <a:off x="4970855" y="5620348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184"/>
          <p:cNvSpPr>
            <a:spLocks noChangeArrowheads="1"/>
          </p:cNvSpPr>
          <p:nvPr/>
        </p:nvSpPr>
        <p:spPr bwMode="auto">
          <a:xfrm>
            <a:off x="6716780" y="5620348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78"/>
          <p:cNvSpPr>
            <a:spLocks noChangeArrowheads="1"/>
          </p:cNvSpPr>
          <p:nvPr/>
        </p:nvSpPr>
        <p:spPr bwMode="auto">
          <a:xfrm>
            <a:off x="6044933" y="5008260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4"/>
          <p:cNvSpPr>
            <a:spLocks noChangeArrowheads="1"/>
          </p:cNvSpPr>
          <p:nvPr/>
        </p:nvSpPr>
        <p:spPr bwMode="auto">
          <a:xfrm>
            <a:off x="6715847" y="3247809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2"/>
          <p:cNvSpPr>
            <a:spLocks noChangeArrowheads="1"/>
          </p:cNvSpPr>
          <p:nvPr/>
        </p:nvSpPr>
        <p:spPr bwMode="auto">
          <a:xfrm>
            <a:off x="5226040" y="3247809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126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Case Study: Expression Tree Processing App</a:t>
            </a:r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8122" y="980123"/>
            <a:ext cx="3730159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000" b="1" dirty="0"/>
              <a:t>Goals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 an OO expression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tree processing app using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Compare/contrast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non-object-oriented &amp; object-oriented approaches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Demonstrate </a:t>
            </a:r>
            <a:r>
              <a:rPr lang="en-US" sz="2000" i="1" dirty="0"/>
              <a:t>S</a:t>
            </a:r>
            <a:r>
              <a:rPr lang="en-US" sz="2000" i="1" dirty="0" smtClean="0"/>
              <a:t>cope, Commonality, &amp; Variability (</a:t>
            </a:r>
            <a:r>
              <a:rPr lang="en-US" sz="2000" dirty="0" smtClean="0"/>
              <a:t>SCV) analysis </a:t>
            </a:r>
            <a:r>
              <a:rPr lang="en-US" sz="2000" dirty="0"/>
              <a:t>in the </a:t>
            </a:r>
            <a:r>
              <a:rPr lang="en-US" sz="2000" dirty="0" smtClean="0"/>
              <a:t>context </a:t>
            </a:r>
            <a:r>
              <a:rPr lang="en-US" sz="2000" dirty="0"/>
              <a:t>of a concrete </a:t>
            </a:r>
            <a:r>
              <a:rPr lang="en-US" sz="2000" dirty="0" smtClean="0"/>
              <a:t>example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SCV is a systematic software reuse method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94643" y="1705764"/>
            <a:ext cx="4013200" cy="3530600"/>
            <a:chOff x="260350" y="1287463"/>
            <a:chExt cx="4013200" cy="353060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16" name="Rectangle 15"/>
          <p:cNvSpPr/>
          <p:nvPr/>
        </p:nvSpPr>
        <p:spPr bwMode="auto">
          <a:xfrm>
            <a:off x="12700" y="6388376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822" y="6420600"/>
            <a:ext cx="8994496" cy="33470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750" dirty="0" smtClean="0">
                <a:hlinkClick r:id="rId4"/>
              </a:rPr>
              <a:t>www.cs.iastate.edu</a:t>
            </a:r>
            <a:r>
              <a:rPr lang="en-US" sz="1750" dirty="0">
                <a:hlinkClick r:id="rId4"/>
              </a:rPr>
              <a:t>/~</a:t>
            </a:r>
            <a:r>
              <a:rPr lang="en-US" sz="1750" dirty="0" smtClean="0">
                <a:hlinkClick r:id="rId4"/>
              </a:rPr>
              <a:t>cs309/references/CoplienHoffmanWeiss_CommonalityVariability.pdf</a:t>
            </a:r>
            <a:r>
              <a:rPr lang="en-US" sz="1750" dirty="0" smtClean="0"/>
              <a:t> 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877211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399357" y="30976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 Case Study of “Gang of Four” </a:t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(</a:t>
            </a:r>
            <a:r>
              <a:rPr lang="en-US" sz="4000" kern="0" dirty="0" err="1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) Patterns: Part 4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257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2" y="3883080"/>
            <a:ext cx="3125666" cy="237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8123" y="980123"/>
            <a:ext cx="4100237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Summarize the patterns in </a:t>
            </a:r>
            <a:br>
              <a:rPr lang="en-US" sz="2000" dirty="0" smtClean="0"/>
            </a:br>
            <a:r>
              <a:rPr lang="en-US" sz="2000" dirty="0" smtClean="0"/>
              <a:t>the expression tree design</a:t>
            </a: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24732"/>
              </p:ext>
            </p:extLst>
          </p:nvPr>
        </p:nvGraphicFramePr>
        <p:xfrm>
          <a:off x="4108359" y="983956"/>
          <a:ext cx="5002187" cy="51550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77664"/>
                <a:gridCol w="1624523"/>
              </a:tblGrid>
              <a:tr h="296523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Design Problem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baseline="0" dirty="0" smtClean="0">
                          <a:latin typeface="+mn-lt"/>
                        </a:rPr>
                        <a:t>Pattern(s)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23659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Extensible expression tree structure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Composite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Encapsulating variability &amp; simplifying memory management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Bridge</a:t>
                      </a:r>
                      <a:endParaRPr lang="en-US" sz="1400" dirty="0"/>
                    </a:p>
                  </a:txBody>
                  <a:tcPr/>
                </a:tc>
              </a:tr>
              <a:tr h="25811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Parsing expressions &amp; creating expression tree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Interpreter &amp; Builder</a:t>
                      </a:r>
                      <a:endParaRPr lang="en-US" sz="1400" dirty="0"/>
                    </a:p>
                  </a:txBody>
                  <a:tcPr/>
                </a:tc>
              </a:tr>
              <a:tr h="15412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Extensible expression tree operations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Iterator</a:t>
                      </a:r>
                      <a:r>
                        <a:rPr lang="en-US" sz="1400" baseline="0" dirty="0" smtClean="0"/>
                        <a:t> &amp; Visitor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Implementing STL iterator semantics 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Prototype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Consolidating user operations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Command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Consolidating creation of </a:t>
                      </a:r>
                      <a:r>
                        <a:rPr lang="en-US" sz="1400" dirty="0" err="1" smtClean="0"/>
                        <a:t>variabilities</a:t>
                      </a:r>
                      <a:r>
                        <a:rPr lang="en-US" sz="1400" dirty="0" smtClean="0"/>
                        <a:t> for commands, iterators, etc.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Abstract Factory &amp; Factory Method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Ensuring correct protocol for commands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State</a:t>
                      </a:r>
                      <a:endParaRPr lang="en-US" sz="1400" dirty="0"/>
                    </a:p>
                  </a:txBody>
                  <a:tcPr/>
                </a:tc>
              </a:tr>
              <a:tr h="235102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Structuring the application event flow 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Reactor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Supporting multiple operation modes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Template Method &amp; Strategy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265582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Centralizing access to global resources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Singleton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Eliminating</a:t>
                      </a:r>
                      <a:r>
                        <a:rPr lang="en-US" sz="1400" baseline="0" dirty="0" smtClean="0">
                          <a:latin typeface="+mn-lt"/>
                        </a:rPr>
                        <a:t> loops via the STL </a:t>
                      </a:r>
                      <a:r>
                        <a:rPr lang="en-US" sz="1400" b="1" baseline="0" dirty="0" smtClean="0">
                          <a:latin typeface="+mn-lt"/>
                          <a:cs typeface="Courier New" pitchFamily="49" charset="0"/>
                        </a:rPr>
                        <a:t>std::</a:t>
                      </a:r>
                      <a:r>
                        <a:rPr lang="en-US" sz="1400" b="1" baseline="0" dirty="0" err="1" smtClean="0">
                          <a:latin typeface="+mn-lt"/>
                          <a:cs typeface="Courier New" pitchFamily="49" charset="0"/>
                        </a:rPr>
                        <a:t>for_each</a:t>
                      </a:r>
                      <a:r>
                        <a:rPr lang="en-US" sz="1400" b="1" baseline="0" dirty="0" smtClean="0">
                          <a:latin typeface="+mn-lt"/>
                          <a:cs typeface="Courier New" pitchFamily="49" charset="0"/>
                        </a:rPr>
                        <a:t>() </a:t>
                      </a:r>
                      <a:r>
                        <a:rPr lang="en-US" sz="1400" baseline="0" dirty="0" smtClean="0">
                          <a:latin typeface="+mn-lt"/>
                        </a:rPr>
                        <a:t>algorithm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5000"/>
                        </a:lnSpc>
                      </a:pPr>
                      <a:r>
                        <a:rPr lang="en-US" sz="1400" dirty="0" smtClean="0">
                          <a:latin typeface="+mn-lt"/>
                        </a:rPr>
                        <a:t>Adapter</a:t>
                      </a:r>
                      <a:endParaRPr lang="en-US" sz="14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 bwMode="auto">
          <a:xfrm rot="9287405">
            <a:off x="2958455" y="4132723"/>
            <a:ext cx="800203" cy="462104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890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Outline of the Design Space for </a:t>
            </a:r>
            <a:r>
              <a:rPr lang="en-US" sz="3200" dirty="0" err="1" smtClean="0"/>
              <a:t>GoF</a:t>
            </a:r>
            <a:r>
              <a:rPr lang="en-US" sz="3200" dirty="0" smtClean="0"/>
              <a:t> Patterns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9051" y="1140249"/>
            <a:ext cx="18473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Line Callout 1 2"/>
          <p:cNvSpPr/>
          <p:nvPr/>
        </p:nvSpPr>
        <p:spPr bwMode="auto">
          <a:xfrm>
            <a:off x="53169" y="955975"/>
            <a:ext cx="2305508" cy="923330"/>
          </a:xfrm>
          <a:prstGeom prst="borderCallout1">
            <a:avLst>
              <a:gd name="adj1" fmla="val 101792"/>
              <a:gd name="adj2" fmla="val 58972"/>
              <a:gd name="adj3" fmla="val 169916"/>
              <a:gd name="adj4" fmla="val 1253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Abstract the </a:t>
            </a:r>
            <a:r>
              <a:rPr lang="en-US" i="1" dirty="0" smtClean="0"/>
              <a:t>process of instantiating objects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 bwMode="auto">
          <a:xfrm>
            <a:off x="3128210" y="955975"/>
            <a:ext cx="3041583" cy="923330"/>
          </a:xfrm>
          <a:prstGeom prst="borderCallout1">
            <a:avLst>
              <a:gd name="adj1" fmla="val 101146"/>
              <a:gd name="adj2" fmla="val 52901"/>
              <a:gd name="adj3" fmla="val 159455"/>
              <a:gd name="adj4" fmla="val 5792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Describe how classes &amp; objects can be combined to form larger structures</a:t>
            </a:r>
            <a:endParaRPr lang="en-US" dirty="0"/>
          </a:p>
        </p:txBody>
      </p:sp>
      <p:sp>
        <p:nvSpPr>
          <p:cNvPr id="23" name="Line Callout 1 22"/>
          <p:cNvSpPr/>
          <p:nvPr/>
        </p:nvSpPr>
        <p:spPr bwMode="auto">
          <a:xfrm>
            <a:off x="7064762" y="955975"/>
            <a:ext cx="2025362" cy="923330"/>
          </a:xfrm>
          <a:prstGeom prst="borderCallout1">
            <a:avLst>
              <a:gd name="adj1" fmla="val 101648"/>
              <a:gd name="adj2" fmla="val 76162"/>
              <a:gd name="adj3" fmla="val 168278"/>
              <a:gd name="adj4" fmla="val 1962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Concerned with communication between objects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029" y="6440694"/>
            <a:ext cx="89384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Design_Patterns</a:t>
            </a:r>
            <a:r>
              <a:rPr lang="en-US" sz="2000" dirty="0" smtClean="0"/>
              <a:t> has info on “Gang of Four” (</a:t>
            </a:r>
            <a:r>
              <a:rPr lang="en-US" sz="2000" dirty="0" err="1" smtClean="0"/>
              <a:t>GoF</a:t>
            </a:r>
            <a:r>
              <a:rPr lang="en-US" sz="2000" dirty="0" smtClean="0"/>
              <a:t>) book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787046" y="1938580"/>
            <a:ext cx="443416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Reflects </a:t>
            </a:r>
            <a:r>
              <a:rPr lang="en-US" dirty="0" smtClean="0"/>
              <a:t>What the Pattern Does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871569"/>
              </p:ext>
            </p:extLst>
          </p:nvPr>
        </p:nvGraphicFramePr>
        <p:xfrm>
          <a:off x="911131" y="2317044"/>
          <a:ext cx="7692542" cy="3931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096556"/>
                <a:gridCol w="1791389"/>
                <a:gridCol w="1843188"/>
                <a:gridCol w="2961409"/>
              </a:tblGrid>
              <a:tr h="0">
                <a:tc>
                  <a:txBody>
                    <a:bodyPr/>
                    <a:lstStyle/>
                    <a:p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Creational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Structural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Behavioral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Class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Factory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(class)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Interpreter</a:t>
                      </a:r>
                    </a:p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Template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Object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Abstract Factory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Builder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Prototype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Singleton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(object)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Bridge</a:t>
                      </a:r>
                      <a:b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Decorator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Flyweight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Façade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Proxy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Chain of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Responsibility</a:t>
                      </a:r>
                    </a:p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Command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Iterator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Mediator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Memento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Observer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Strategy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Visitor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84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 rot="16200000">
            <a:off x="-1561670" y="4173693"/>
            <a:ext cx="376021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</a:pPr>
            <a:r>
              <a:rPr lang="en-US" sz="2000" b="1" dirty="0"/>
              <a:t>Scope</a:t>
            </a:r>
            <a:r>
              <a:rPr lang="en-US" sz="2000" dirty="0"/>
              <a:t>: D</a:t>
            </a:r>
            <a:r>
              <a:rPr lang="en-US" sz="2000" dirty="0" smtClean="0"/>
              <a:t>omain Where </a:t>
            </a:r>
            <a:br>
              <a:rPr lang="en-US" sz="2000" dirty="0" smtClean="0"/>
            </a:br>
            <a:r>
              <a:rPr lang="en-US" sz="2000" dirty="0" smtClean="0"/>
              <a:t>Pattern </a:t>
            </a:r>
            <a:r>
              <a:rPr lang="en-US" sz="2000" dirty="0"/>
              <a:t>A</a:t>
            </a:r>
            <a:r>
              <a:rPr lang="en-US" sz="2000" dirty="0" smtClean="0"/>
              <a:t>pplies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59400" y="2326009"/>
            <a:ext cx="1125371" cy="3626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28688" y="4298112"/>
            <a:ext cx="1462912" cy="182301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2877190" y="2762694"/>
            <a:ext cx="5109789" cy="3486270"/>
            <a:chOff x="2877190" y="2762694"/>
            <a:chExt cx="5109789" cy="3486270"/>
          </a:xfrm>
        </p:grpSpPr>
        <p:sp>
          <p:nvSpPr>
            <p:cNvPr id="16" name="Rectangle 15"/>
            <p:cNvSpPr/>
            <p:nvPr/>
          </p:nvSpPr>
          <p:spPr>
            <a:xfrm>
              <a:off x="3134366" y="3025821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16436" y="3775443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877190" y="4072858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68684" y="4370638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41789" y="4744173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82854" y="2768141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53078" y="2762694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33997" y="3043751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624250" y="4072858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66517" y="3775443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08237" y="5295110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619414" y="5583630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374339" y="5907332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60853" y="4088886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04883" y="4359711"/>
              <a:ext cx="352982" cy="3416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√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11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3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947951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3662324" y="1427356"/>
            <a:ext cx="5318125" cy="735981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88352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2152167"/>
            <a:ext cx="5318125" cy="993574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815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342792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3166913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911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8615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3824828"/>
            <a:ext cx="5318125" cy="45853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166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195946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4226258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7100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82979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4939922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9153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218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Design Problems &amp; Pattern-Oriented Solutions</a:t>
            </a:r>
          </a:p>
        </p:txBody>
      </p:sp>
      <p:grpSp>
        <p:nvGrpSpPr>
          <p:cNvPr id="4813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501005"/>
              </p:ext>
            </p:extLst>
          </p:nvPr>
        </p:nvGraphicFramePr>
        <p:xfrm>
          <a:off x="3673475" y="1038225"/>
          <a:ext cx="5326456" cy="5608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230245"/>
                <a:gridCol w="209621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expression tree structure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Composite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Encapsulating variability &amp; simplifying memory management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Bridge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Parsing expressions &amp; creating expression tree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Interpreter &amp; Builder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Extensible tree operations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Iterator</a:t>
                      </a:r>
                      <a:r>
                        <a:rPr lang="en-US" sz="2000" baseline="0" dirty="0" smtClean="0"/>
                        <a:t> &amp; Visitor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smtClean="0"/>
                        <a:t>Implementing STL iterator semantics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Prototype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user operations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Command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Consolidating creation of </a:t>
                      </a:r>
                      <a:r>
                        <a:rPr lang="en-US" sz="2000" dirty="0" err="1" smtClean="0"/>
                        <a:t>variabilities</a:t>
                      </a:r>
                      <a:r>
                        <a:rPr lang="en-US" sz="2000" dirty="0" smtClean="0"/>
                        <a:t> for commands,</a:t>
                      </a:r>
                      <a:r>
                        <a:rPr lang="en-US" sz="2000" baseline="0" dirty="0" smtClean="0"/>
                        <a:t> iterators, etc.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Abstract Factory &amp; Factory Method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5675883"/>
            <a:ext cx="5318125" cy="993574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05742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9356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1913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Case Study: Expression Tree Processing App</a:t>
            </a:r>
          </a:p>
        </p:txBody>
      </p: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4419600" y="1128713"/>
            <a:ext cx="4572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1450" indent="-171450">
              <a:buClrTx/>
              <a:buSzPct val="100000"/>
              <a:buFont typeface="Arial" pitchFamily="34" charset="0"/>
              <a:buChar char="•"/>
            </a:pPr>
            <a:endParaRPr lang="en-US" sz="2000"/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8121" y="980123"/>
            <a:ext cx="5756183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2000" b="1" dirty="0"/>
              <a:t>Goals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OO expression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tree processing app using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patterns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Compare/contrast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non-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oriented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approaches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Demonstrate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Scope,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Commonality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, &amp; Variability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SCV) analysis in the context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concrete example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Illustrate </a:t>
            </a:r>
            <a:r>
              <a:rPr lang="en-US" sz="2000" dirty="0"/>
              <a:t>how </a:t>
            </a:r>
            <a:r>
              <a:rPr lang="en-US" sz="2000" dirty="0" smtClean="0"/>
              <a:t>pattern-</a:t>
            </a:r>
            <a:br>
              <a:rPr lang="en-US" sz="2000" dirty="0" smtClean="0"/>
            </a:br>
            <a:r>
              <a:rPr lang="en-US" sz="2000" dirty="0" smtClean="0"/>
              <a:t>oriented OO </a:t>
            </a:r>
            <a:r>
              <a:rPr lang="en-US" sz="2000" dirty="0"/>
              <a:t>frameworks </a:t>
            </a:r>
            <a:r>
              <a:rPr lang="en-US" sz="2000" dirty="0" smtClean="0"/>
              <a:t>can </a:t>
            </a:r>
            <a:br>
              <a:rPr lang="en-US" sz="2000" dirty="0" smtClean="0"/>
            </a:br>
            <a:r>
              <a:rPr lang="en-US" sz="2000" dirty="0" smtClean="0"/>
              <a:t>be implemented in C++ </a:t>
            </a:r>
            <a:br>
              <a:rPr lang="en-US" sz="2000" dirty="0" smtClean="0"/>
            </a:br>
            <a:r>
              <a:rPr lang="en-US" sz="2000" dirty="0" smtClean="0"/>
              <a:t>&amp; Java</a:t>
            </a:r>
          </a:p>
        </p:txBody>
      </p:sp>
      <p:sp>
        <p:nvSpPr>
          <p:cNvPr id="2" name="Rectangle 1"/>
          <p:cNvSpPr/>
          <p:nvPr/>
        </p:nvSpPr>
        <p:spPr>
          <a:xfrm>
            <a:off x="3871564" y="1134447"/>
            <a:ext cx="5272435" cy="951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71563" y="1356796"/>
            <a:ext cx="5852300" cy="5106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…;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&amp;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…;</a:t>
            </a:r>
          </a:p>
          <a:p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node :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node.accept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41633" y="4555980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Java for-each loop</a:t>
            </a:r>
            <a:endParaRPr lang="en-US" dirty="0"/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 flipH="1">
            <a:off x="4198010" y="46609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50598" y="1925828"/>
            <a:ext cx="34693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 range-based for loop</a:t>
            </a:r>
            <a:endParaRPr lang="en-US" dirty="0"/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H="1">
            <a:off x="4198010" y="204930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689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432534"/>
              </p:ext>
            </p:extLst>
          </p:nvPr>
        </p:nvGraphicFramePr>
        <p:xfrm>
          <a:off x="3673475" y="1015365"/>
          <a:ext cx="5326456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processing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Structuring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access to global resources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1393904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5" descr="POSA2_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86671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796470"/>
              </p:ext>
            </p:extLst>
          </p:nvPr>
        </p:nvGraphicFramePr>
        <p:xfrm>
          <a:off x="3673475" y="1015365"/>
          <a:ext cx="5326456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processing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Structuring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access to global resources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2096417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639183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6674" y="6438700"/>
            <a:ext cx="907732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schmidt/PDF/Reactor.pdf</a:t>
            </a:r>
            <a:r>
              <a:rPr lang="en-US" sz="2000" dirty="0" smtClean="0"/>
              <a:t> for the </a:t>
            </a:r>
            <a:r>
              <a:rPr lang="en-US" sz="2000" i="1" dirty="0" smtClean="0"/>
              <a:t>Reactor</a:t>
            </a:r>
            <a:r>
              <a:rPr lang="en-US" sz="2000" dirty="0" smtClean="0"/>
              <a:t> pattern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4196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252877"/>
              </p:ext>
            </p:extLst>
          </p:nvPr>
        </p:nvGraphicFramePr>
        <p:xfrm>
          <a:off x="3673475" y="1015365"/>
          <a:ext cx="5326456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processing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Structuring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access to global resources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2798930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9995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0448249"/>
              </p:ext>
            </p:extLst>
          </p:nvPr>
        </p:nvGraphicFramePr>
        <p:xfrm>
          <a:off x="3673475" y="1015365"/>
          <a:ext cx="5326456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processing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Structuring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access to global resources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3534896"/>
            <a:ext cx="5318125" cy="705438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388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391838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Problems &amp; Pattern-Oriented Solutions</a:t>
            </a:r>
          </a:p>
        </p:txBody>
      </p:sp>
      <p:sp>
        <p:nvSpPr>
          <p:cNvPr id="48131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111501" y="6423383"/>
            <a:ext cx="8913774" cy="38766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buSzTx/>
            </a:pPr>
            <a:r>
              <a:rPr lang="en-US" sz="2000" dirty="0" smtClean="0"/>
              <a:t>Naturally, these </a:t>
            </a:r>
            <a:r>
              <a:rPr lang="en-US" sz="2000" dirty="0"/>
              <a:t>patterns </a:t>
            </a:r>
            <a:r>
              <a:rPr lang="en-US" sz="2000" dirty="0" smtClean="0"/>
              <a:t>apply to more than expression </a:t>
            </a:r>
            <a:r>
              <a:rPr lang="en-US" sz="2000" dirty="0"/>
              <a:t>tree </a:t>
            </a:r>
            <a:r>
              <a:rPr lang="en-US" sz="2000" dirty="0" smtClean="0"/>
              <a:t>processing apps!</a:t>
            </a:r>
            <a:endParaRPr lang="en-US" sz="20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66675" y="1125538"/>
            <a:ext cx="3427413" cy="3175074"/>
            <a:chOff x="67468" y="1125537"/>
            <a:chExt cx="4013200" cy="3536552"/>
          </a:xfrm>
        </p:grpSpPr>
        <p:pic>
          <p:nvPicPr>
            <p:cNvPr id="4817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0181" y="1125537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175" name="Rectangle 7"/>
            <p:cNvSpPr>
              <a:spLocks noChangeArrowheads="1"/>
            </p:cNvSpPr>
            <p:nvPr/>
          </p:nvSpPr>
          <p:spPr bwMode="auto">
            <a:xfrm>
              <a:off x="2067719" y="4065588"/>
              <a:ext cx="873170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6" name="Rectangle 8"/>
            <p:cNvSpPr>
              <a:spLocks noChangeArrowheads="1"/>
            </p:cNvSpPr>
            <p:nvPr/>
          </p:nvSpPr>
          <p:spPr bwMode="auto">
            <a:xfrm>
              <a:off x="3132930" y="1303337"/>
              <a:ext cx="878126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Nodes</a:t>
              </a:r>
            </a:p>
          </p:txBody>
        </p:sp>
        <p:sp>
          <p:nvSpPr>
            <p:cNvPr id="48177" name="Rectangle 9"/>
            <p:cNvSpPr>
              <a:spLocks noChangeArrowheads="1"/>
            </p:cNvSpPr>
            <p:nvPr/>
          </p:nvSpPr>
          <p:spPr bwMode="auto">
            <a:xfrm>
              <a:off x="67468" y="2970213"/>
              <a:ext cx="839385" cy="5965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sz="1600" i="1" dirty="0"/>
                <a:t>Node</a:t>
              </a:r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706699"/>
              </p:ext>
            </p:extLst>
          </p:nvPr>
        </p:nvGraphicFramePr>
        <p:xfrm>
          <a:off x="3673475" y="1015365"/>
          <a:ext cx="5326456" cy="4206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93085"/>
                <a:gridCol w="2233371"/>
              </a:tblGrid>
              <a:tr h="296523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Design Problem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 smtClean="0"/>
                        <a:t>Pattern(s)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Ensuring correct protocol for processing commands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State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Structuring the application event flow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Reactor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Supporting multiple operation modes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Template Method &amp; Strategy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Centralizing access to global resources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Singleton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Eliminating</a:t>
                      </a:r>
                      <a:r>
                        <a:rPr lang="en-US" sz="2000" baseline="0" dirty="0" smtClean="0"/>
                        <a:t> loops via the STL 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std::</a:t>
                      </a:r>
                      <a:r>
                        <a:rPr lang="en-US" sz="2000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for_each</a:t>
                      </a:r>
                      <a:r>
                        <a:rPr lang="en-US" sz="2000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aseline="0" dirty="0" smtClean="0"/>
                        <a:t>algorithm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Adapter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3662324" y="4237404"/>
            <a:ext cx="5318125" cy="993574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5490" y="4573018"/>
            <a:ext cx="1262328" cy="15730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8346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81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01746"/>
            <a:ext cx="9144000" cy="5558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31" y="2384612"/>
            <a:ext cx="7758581" cy="4132287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5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5763" y="4557445"/>
            <a:ext cx="1572401" cy="195945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-842" y="872543"/>
            <a:ext cx="4277007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65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err="1" smtClean="0"/>
              <a:t>GoF</a:t>
            </a:r>
            <a:r>
              <a:rPr lang="en-US" sz="2000" dirty="0" smtClean="0"/>
              <a:t> </a:t>
            </a:r>
            <a:r>
              <a:rPr lang="en-US" sz="2000" dirty="0"/>
              <a:t>patterns provide elements of reusable object-oriented </a:t>
            </a:r>
            <a:r>
              <a:rPr lang="en-US" sz="2000" dirty="0" smtClean="0"/>
              <a:t>software that address limitations with algorithmic decomposition</a:t>
            </a:r>
            <a:endParaRPr lang="en-US" sz="2000" dirty="0"/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 smtClean="0"/>
          </a:p>
          <a:p>
            <a:pPr marL="452438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36223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 Case Study of “Gang of Four” </a:t>
            </a:r>
            <a:b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(</a:t>
            </a:r>
            <a:r>
              <a:rPr lang="en-US" sz="4000" kern="0" dirty="0" err="1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GoF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) Patterns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: Part 5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373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8124" y="980123"/>
            <a:ext cx="4113115" cy="5863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object-oriented (OO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expression tree case study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limitations with algorithmic design techniques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OO design for the expression tree processing app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the patterns in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expression tree design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Explore </a:t>
            </a:r>
            <a:r>
              <a:rPr lang="en-US" sz="2000" dirty="0" smtClean="0"/>
              <a:t>patterns for 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57200" algn="l"/>
              </a:tabLst>
            </a:pPr>
            <a:r>
              <a:rPr lang="en-US" sz="2000" dirty="0"/>
              <a:t>Tree structure &amp; access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5" name="Rectangle 38"/>
          <p:cNvSpPr>
            <a:spLocks noChangeArrowheads="1"/>
          </p:cNvSpPr>
          <p:nvPr/>
        </p:nvSpPr>
        <p:spPr bwMode="auto">
          <a:xfrm>
            <a:off x="5828716" y="1301444"/>
            <a:ext cx="1371601" cy="4572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AutoShape 61"/>
          <p:cNvCxnSpPr>
            <a:cxnSpLocks noChangeShapeType="1"/>
            <a:stCxn id="5" idx="3"/>
            <a:endCxn id="10" idx="3"/>
          </p:cNvCxnSpPr>
          <p:nvPr/>
        </p:nvCxnSpPr>
        <p:spPr bwMode="auto">
          <a:xfrm>
            <a:off x="7200317" y="1530044"/>
            <a:ext cx="54341" cy="999376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" name="AutoShape 173"/>
          <p:cNvCxnSpPr>
            <a:cxnSpLocks noChangeShapeType="1"/>
          </p:cNvCxnSpPr>
          <p:nvPr/>
        </p:nvCxnSpPr>
        <p:spPr bwMode="auto">
          <a:xfrm flipV="1">
            <a:off x="5616558" y="4091093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8" name="Isosceles Triangle 7"/>
          <p:cNvSpPr/>
          <p:nvPr/>
        </p:nvSpPr>
        <p:spPr bwMode="auto">
          <a:xfrm>
            <a:off x="5548176" y="4437628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AutoShape 173"/>
          <p:cNvCxnSpPr>
            <a:cxnSpLocks noChangeShapeType="1"/>
          </p:cNvCxnSpPr>
          <p:nvPr/>
        </p:nvCxnSpPr>
        <p:spPr bwMode="auto">
          <a:xfrm flipV="1">
            <a:off x="6283867" y="3245405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171"/>
          <p:cNvSpPr>
            <a:spLocks noChangeArrowheads="1"/>
          </p:cNvSpPr>
          <p:nvPr/>
        </p:nvSpPr>
        <p:spPr bwMode="auto">
          <a:xfrm>
            <a:off x="5827645" y="2300820"/>
            <a:ext cx="1427013" cy="45720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AutoShape 173"/>
          <p:cNvCxnSpPr>
            <a:cxnSpLocks noChangeShapeType="1"/>
          </p:cNvCxnSpPr>
          <p:nvPr/>
        </p:nvCxnSpPr>
        <p:spPr bwMode="auto">
          <a:xfrm flipV="1">
            <a:off x="6395377" y="2758020"/>
            <a:ext cx="812" cy="4597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AutoShape 175"/>
          <p:cNvCxnSpPr>
            <a:cxnSpLocks noChangeShapeType="1"/>
          </p:cNvCxnSpPr>
          <p:nvPr/>
        </p:nvCxnSpPr>
        <p:spPr bwMode="auto">
          <a:xfrm rot="16200000" flipV="1">
            <a:off x="7033324" y="2209785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" name="AutoShape 180"/>
          <p:cNvCxnSpPr>
            <a:cxnSpLocks noChangeShapeType="1"/>
          </p:cNvCxnSpPr>
          <p:nvPr/>
        </p:nvCxnSpPr>
        <p:spPr bwMode="auto">
          <a:xfrm rot="5400000" flipH="1" flipV="1">
            <a:off x="5500800" y="4374313"/>
            <a:ext cx="230562" cy="92110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4" name="AutoShape 181"/>
          <p:cNvCxnSpPr>
            <a:cxnSpLocks noChangeShapeType="1"/>
          </p:cNvCxnSpPr>
          <p:nvPr/>
        </p:nvCxnSpPr>
        <p:spPr bwMode="auto">
          <a:xfrm flipV="1">
            <a:off x="6873472" y="4729304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AutoShape 185"/>
          <p:cNvCxnSpPr>
            <a:cxnSpLocks noChangeShapeType="1"/>
          </p:cNvCxnSpPr>
          <p:nvPr/>
        </p:nvCxnSpPr>
        <p:spPr bwMode="auto">
          <a:xfrm flipV="1">
            <a:off x="6039833" y="4719584"/>
            <a:ext cx="1726011" cy="781817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6" name="AutoShape 186"/>
          <p:cNvCxnSpPr>
            <a:cxnSpLocks noChangeShapeType="1"/>
          </p:cNvCxnSpPr>
          <p:nvPr/>
        </p:nvCxnSpPr>
        <p:spPr bwMode="auto">
          <a:xfrm rot="5400000" flipH="1" flipV="1">
            <a:off x="7266211" y="5219215"/>
            <a:ext cx="999264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Isosceles Triangle 16"/>
          <p:cNvSpPr/>
          <p:nvPr/>
        </p:nvSpPr>
        <p:spPr bwMode="auto">
          <a:xfrm>
            <a:off x="6317830" y="2786599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Freeform 17"/>
          <p:cNvSpPr/>
          <p:nvPr/>
        </p:nvSpPr>
        <p:spPr bwMode="auto">
          <a:xfrm>
            <a:off x="5597959" y="3868677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Isosceles Triangle 18"/>
          <p:cNvSpPr/>
          <p:nvPr/>
        </p:nvSpPr>
        <p:spPr bwMode="auto">
          <a:xfrm>
            <a:off x="6204378" y="3598431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76"/>
          <p:cNvSpPr>
            <a:spLocks noChangeArrowheads="1"/>
          </p:cNvSpPr>
          <p:nvPr/>
        </p:nvSpPr>
        <p:spPr bwMode="auto">
          <a:xfrm>
            <a:off x="4916069" y="3965356"/>
            <a:ext cx="1399033" cy="45720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76"/>
          <p:cNvSpPr>
            <a:spLocks noChangeArrowheads="1"/>
          </p:cNvSpPr>
          <p:nvPr/>
        </p:nvSpPr>
        <p:spPr bwMode="auto">
          <a:xfrm>
            <a:off x="6730576" y="3965356"/>
            <a:ext cx="1467613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2" name="AutoShape 61"/>
          <p:cNvCxnSpPr>
            <a:cxnSpLocks noChangeShapeType="1"/>
            <a:stCxn id="20" idx="1"/>
            <a:endCxn id="10" idx="1"/>
          </p:cNvCxnSpPr>
          <p:nvPr/>
        </p:nvCxnSpPr>
        <p:spPr bwMode="auto">
          <a:xfrm rot="10800000" flipH="1">
            <a:off x="4916069" y="2529420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23" name="AutoShape 61"/>
          <p:cNvCxnSpPr>
            <a:cxnSpLocks noChangeShapeType="1"/>
            <a:stCxn id="29" idx="1"/>
            <a:endCxn id="10" idx="1"/>
          </p:cNvCxnSpPr>
          <p:nvPr/>
        </p:nvCxnSpPr>
        <p:spPr bwMode="auto">
          <a:xfrm rot="10800000" flipH="1">
            <a:off x="5363895" y="2529420"/>
            <a:ext cx="463749" cy="828040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24" name="Rectangle 179"/>
          <p:cNvSpPr>
            <a:spLocks noChangeArrowheads="1"/>
          </p:cNvSpPr>
          <p:nvPr/>
        </p:nvSpPr>
        <p:spPr bwMode="auto">
          <a:xfrm>
            <a:off x="4425124" y="4889311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25" name="Rectangle 183"/>
          <p:cNvSpPr>
            <a:spLocks noChangeArrowheads="1"/>
          </p:cNvSpPr>
          <p:nvPr/>
        </p:nvSpPr>
        <p:spPr bwMode="auto">
          <a:xfrm>
            <a:off x="5108711" y="5501399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84"/>
          <p:cNvSpPr>
            <a:spLocks noChangeArrowheads="1"/>
          </p:cNvSpPr>
          <p:nvPr/>
        </p:nvSpPr>
        <p:spPr bwMode="auto">
          <a:xfrm>
            <a:off x="6854636" y="5501399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78"/>
          <p:cNvSpPr>
            <a:spLocks noChangeArrowheads="1"/>
          </p:cNvSpPr>
          <p:nvPr/>
        </p:nvSpPr>
        <p:spPr bwMode="auto">
          <a:xfrm>
            <a:off x="6182789" y="4889311"/>
            <a:ext cx="1371601" cy="45720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174"/>
          <p:cNvSpPr>
            <a:spLocks noChangeArrowheads="1"/>
          </p:cNvSpPr>
          <p:nvPr/>
        </p:nvSpPr>
        <p:spPr bwMode="auto">
          <a:xfrm>
            <a:off x="6853703" y="3128860"/>
            <a:ext cx="1371601" cy="4572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72"/>
          <p:cNvSpPr>
            <a:spLocks noChangeArrowheads="1"/>
          </p:cNvSpPr>
          <p:nvPr/>
        </p:nvSpPr>
        <p:spPr bwMode="auto">
          <a:xfrm>
            <a:off x="5363896" y="3128860"/>
            <a:ext cx="1371601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59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7" name="Rectangle 19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200" dirty="0" smtClean="0"/>
              <a:t>Overview of Tree Structure &amp; Access Patterns</a:t>
            </a:r>
            <a:endParaRPr lang="en-US" sz="3200" dirty="0"/>
          </a:p>
        </p:txBody>
      </p:sp>
      <p:sp>
        <p:nvSpPr>
          <p:cNvPr id="66" name="Rectangle 65"/>
          <p:cNvSpPr/>
          <p:nvPr/>
        </p:nvSpPr>
        <p:spPr>
          <a:xfrm>
            <a:off x="190498" y="1131947"/>
            <a:ext cx="8382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SzTx/>
              <a:buFontTx/>
              <a:buNone/>
            </a:pPr>
            <a:r>
              <a:rPr lang="en-US" sz="2000" b="1" i="1" dirty="0" smtClean="0"/>
              <a:t>Purpose</a:t>
            </a:r>
            <a:r>
              <a:rPr lang="en-US" sz="2000" i="1" dirty="0" smtClean="0"/>
              <a:t>: Define the key internal data structure for the expression tree &amp; simplify access to this data structure</a:t>
            </a:r>
            <a:endParaRPr lang="en-US" sz="2000" i="1" dirty="0"/>
          </a:p>
        </p:txBody>
      </p:sp>
      <p:grpSp>
        <p:nvGrpSpPr>
          <p:cNvPr id="2" name="Group 202"/>
          <p:cNvGrpSpPr>
            <a:grpSpLocks/>
          </p:cNvGrpSpPr>
          <p:nvPr/>
        </p:nvGrpSpPr>
        <p:grpSpPr bwMode="auto">
          <a:xfrm>
            <a:off x="3602408" y="2142092"/>
            <a:ext cx="5120643" cy="4074796"/>
            <a:chOff x="144" y="2016"/>
            <a:chExt cx="2688" cy="2139"/>
          </a:xfrm>
          <a:solidFill>
            <a:srgbClr val="C00000"/>
          </a:solidFill>
        </p:grpSpPr>
        <p:sp>
          <p:nvSpPr>
            <p:cNvPr id="14534" name="Rectangle 198"/>
            <p:cNvSpPr>
              <a:spLocks noChangeArrowheads="1"/>
            </p:cNvSpPr>
            <p:nvPr/>
          </p:nvSpPr>
          <p:spPr bwMode="auto">
            <a:xfrm>
              <a:off x="144" y="2016"/>
              <a:ext cx="2688" cy="192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535" name="Text Box 199"/>
            <p:cNvSpPr txBox="1">
              <a:spLocks noChangeArrowheads="1"/>
            </p:cNvSpPr>
            <p:nvPr/>
          </p:nvSpPr>
          <p:spPr bwMode="auto">
            <a:xfrm>
              <a:off x="478" y="3940"/>
              <a:ext cx="811" cy="21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itchFamily="34" charset="0"/>
                  <a:cs typeface="Arial" pitchFamily="34" charset="0"/>
                </a:rPr>
                <a:t>Composite</a:t>
              </a:r>
            </a:p>
          </p:txBody>
        </p:sp>
      </p:grpSp>
      <p:sp>
        <p:nvSpPr>
          <p:cNvPr id="14536" name="Rectangle 200"/>
          <p:cNvSpPr>
            <a:spLocks noChangeArrowheads="1"/>
          </p:cNvSpPr>
          <p:nvPr/>
        </p:nvSpPr>
        <p:spPr bwMode="auto">
          <a:xfrm>
            <a:off x="1259258" y="2279251"/>
            <a:ext cx="7463793" cy="3337560"/>
          </a:xfrm>
          <a:prstGeom prst="rect">
            <a:avLst/>
          </a:prstGeom>
          <a:solidFill>
            <a:srgbClr val="66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374" name="Rectangle 38"/>
          <p:cNvSpPr>
            <a:spLocks noChangeArrowheads="1"/>
          </p:cNvSpPr>
          <p:nvPr/>
        </p:nvSpPr>
        <p:spPr bwMode="auto">
          <a:xfrm>
            <a:off x="1392607" y="2323069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Expression_Tree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397" name="AutoShape 61"/>
          <p:cNvCxnSpPr>
            <a:cxnSpLocks noChangeShapeType="1"/>
          </p:cNvCxnSpPr>
          <p:nvPr/>
        </p:nvCxnSpPr>
        <p:spPr bwMode="auto">
          <a:xfrm flipV="1">
            <a:off x="2764208" y="2513568"/>
            <a:ext cx="2253825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5" name="Text Box 148"/>
          <p:cNvSpPr txBox="1">
            <a:spLocks noChangeArrowheads="1"/>
          </p:cNvSpPr>
          <p:nvPr/>
        </p:nvSpPr>
        <p:spPr bwMode="auto">
          <a:xfrm>
            <a:off x="1392607" y="5694876"/>
            <a:ext cx="1021819" cy="40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Bridge</a:t>
            </a:r>
          </a:p>
        </p:txBody>
      </p:sp>
      <p:cxnSp>
        <p:nvCxnSpPr>
          <p:cNvPr id="58" name="AutoShape 173"/>
          <p:cNvCxnSpPr>
            <a:cxnSpLocks noChangeShapeType="1"/>
          </p:cNvCxnSpPr>
          <p:nvPr/>
        </p:nvCxnSpPr>
        <p:spPr bwMode="auto">
          <a:xfrm flipV="1">
            <a:off x="4812808" y="4199926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9" name="Isosceles Triangle 58"/>
          <p:cNvSpPr/>
          <p:nvPr/>
        </p:nvSpPr>
        <p:spPr bwMode="auto">
          <a:xfrm>
            <a:off x="4738564" y="4540599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AutoShape 173"/>
          <p:cNvCxnSpPr>
            <a:cxnSpLocks noChangeShapeType="1"/>
          </p:cNvCxnSpPr>
          <p:nvPr/>
        </p:nvCxnSpPr>
        <p:spPr bwMode="auto">
          <a:xfrm flipV="1">
            <a:off x="5730728" y="3348376"/>
            <a:ext cx="1" cy="63089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61" name="Rectangle 171"/>
          <p:cNvSpPr>
            <a:spLocks noChangeArrowheads="1"/>
          </p:cNvSpPr>
          <p:nvPr/>
        </p:nvSpPr>
        <p:spPr bwMode="auto">
          <a:xfrm>
            <a:off x="5018033" y="2403791"/>
            <a:ext cx="1427013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172"/>
          <p:cNvSpPr>
            <a:spLocks noChangeArrowheads="1"/>
          </p:cNvSpPr>
          <p:nvPr/>
        </p:nvSpPr>
        <p:spPr bwMode="auto">
          <a:xfrm>
            <a:off x="5044928" y="3231831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AutoShape 173"/>
          <p:cNvCxnSpPr>
            <a:cxnSpLocks noChangeShapeType="1"/>
            <a:stCxn id="62" idx="0"/>
            <a:endCxn id="61" idx="2"/>
          </p:cNvCxnSpPr>
          <p:nvPr/>
        </p:nvCxnSpPr>
        <p:spPr bwMode="auto">
          <a:xfrm flipV="1">
            <a:off x="5730729" y="2860991"/>
            <a:ext cx="811" cy="3708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AutoShape 175"/>
          <p:cNvCxnSpPr>
            <a:cxnSpLocks noChangeShapeType="1"/>
          </p:cNvCxnSpPr>
          <p:nvPr/>
        </p:nvCxnSpPr>
        <p:spPr bwMode="auto">
          <a:xfrm rot="16200000" flipV="1">
            <a:off x="6368675" y="2312756"/>
            <a:ext cx="370840" cy="164511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7" name="AutoShape 180"/>
          <p:cNvCxnSpPr>
            <a:cxnSpLocks noChangeShapeType="1"/>
          </p:cNvCxnSpPr>
          <p:nvPr/>
        </p:nvCxnSpPr>
        <p:spPr bwMode="auto">
          <a:xfrm rot="5400000" flipH="1" flipV="1">
            <a:off x="4116750" y="4192026"/>
            <a:ext cx="364698" cy="164592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8" name="AutoShape 181"/>
          <p:cNvCxnSpPr>
            <a:cxnSpLocks noChangeShapeType="1"/>
          </p:cNvCxnSpPr>
          <p:nvPr/>
        </p:nvCxnSpPr>
        <p:spPr bwMode="auto">
          <a:xfrm flipV="1">
            <a:off x="6454145" y="4846890"/>
            <a:ext cx="0" cy="40417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AutoShape 185"/>
          <p:cNvCxnSpPr>
            <a:cxnSpLocks noChangeShapeType="1"/>
          </p:cNvCxnSpPr>
          <p:nvPr/>
        </p:nvCxnSpPr>
        <p:spPr bwMode="auto">
          <a:xfrm rot="5400000" flipH="1" flipV="1">
            <a:off x="5537701" y="4255819"/>
            <a:ext cx="364697" cy="1514694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AutoShape 186"/>
          <p:cNvCxnSpPr>
            <a:cxnSpLocks noChangeShapeType="1"/>
          </p:cNvCxnSpPr>
          <p:nvPr/>
        </p:nvCxnSpPr>
        <p:spPr bwMode="auto">
          <a:xfrm rot="16200000" flipV="1">
            <a:off x="6945399" y="4203993"/>
            <a:ext cx="364698" cy="161615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71" name="Isosceles Triangle 70"/>
          <p:cNvSpPr/>
          <p:nvPr/>
        </p:nvSpPr>
        <p:spPr bwMode="auto">
          <a:xfrm>
            <a:off x="5653181" y="2889570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Freeform 71"/>
          <p:cNvSpPr/>
          <p:nvPr/>
        </p:nvSpPr>
        <p:spPr bwMode="auto">
          <a:xfrm>
            <a:off x="4788347" y="3971648"/>
            <a:ext cx="1882588" cy="233082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Isosceles Triangle 72"/>
          <p:cNvSpPr/>
          <p:nvPr/>
        </p:nvSpPr>
        <p:spPr bwMode="auto">
          <a:xfrm>
            <a:off x="5651239" y="3701402"/>
            <a:ext cx="142874" cy="1700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Rectangle 176"/>
          <p:cNvSpPr>
            <a:spLocks noChangeArrowheads="1"/>
          </p:cNvSpPr>
          <p:nvPr/>
        </p:nvSpPr>
        <p:spPr bwMode="auto">
          <a:xfrm>
            <a:off x="4106457" y="4068327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6"/>
          <p:cNvSpPr>
            <a:spLocks noChangeArrowheads="1"/>
          </p:cNvSpPr>
          <p:nvPr/>
        </p:nvSpPr>
        <p:spPr bwMode="auto">
          <a:xfrm>
            <a:off x="5920964" y="4068327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dirty="0" smtClean="0">
                <a:latin typeface="Arial" pitchFamily="34" charset="0"/>
                <a:cs typeface="Arial" pitchFamily="34" charset="0"/>
              </a:rPr>
            </a:br>
            <a:r>
              <a:rPr lang="en-US" sz="12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7" name="AutoShape 61"/>
          <p:cNvCxnSpPr>
            <a:cxnSpLocks noChangeShapeType="1"/>
            <a:stCxn id="74" idx="1"/>
            <a:endCxn id="61" idx="1"/>
          </p:cNvCxnSpPr>
          <p:nvPr/>
        </p:nvCxnSpPr>
        <p:spPr bwMode="auto">
          <a:xfrm rot="10800000" flipH="1">
            <a:off x="4106457" y="2632391"/>
            <a:ext cx="911576" cy="1664536"/>
          </a:xfrm>
          <a:prstGeom prst="bentConnector3">
            <a:avLst>
              <a:gd name="adj1" fmla="val -250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8" name="AutoShape 61"/>
          <p:cNvCxnSpPr>
            <a:cxnSpLocks noChangeShapeType="1"/>
            <a:stCxn id="62" idx="1"/>
            <a:endCxn id="61" idx="1"/>
          </p:cNvCxnSpPr>
          <p:nvPr/>
        </p:nvCxnSpPr>
        <p:spPr bwMode="auto">
          <a:xfrm rot="10800000">
            <a:off x="5018034" y="2632391"/>
            <a:ext cx="26895" cy="828040"/>
          </a:xfrm>
          <a:prstGeom prst="bentConnector3">
            <a:avLst>
              <a:gd name="adj1" fmla="val 2177710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9" name="Rectangle 179"/>
          <p:cNvSpPr>
            <a:spLocks noChangeArrowheads="1"/>
          </p:cNvSpPr>
          <p:nvPr/>
        </p:nvSpPr>
        <p:spPr bwMode="auto">
          <a:xfrm>
            <a:off x="2790338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80" name="Rectangle 183"/>
          <p:cNvSpPr>
            <a:spLocks noChangeArrowheads="1"/>
          </p:cNvSpPr>
          <p:nvPr/>
        </p:nvSpPr>
        <p:spPr bwMode="auto">
          <a:xfrm>
            <a:off x="4276900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184"/>
          <p:cNvSpPr>
            <a:spLocks noChangeArrowheads="1"/>
          </p:cNvSpPr>
          <p:nvPr/>
        </p:nvSpPr>
        <p:spPr bwMode="auto">
          <a:xfrm>
            <a:off x="7250025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>
                <a:latin typeface="Arial" pitchFamily="34" charset="0"/>
                <a:cs typeface="Arial" pitchFamily="34" charset="0"/>
              </a:rPr>
              <a:t>Divide_Node</a:t>
            </a:r>
          </a:p>
        </p:txBody>
      </p:sp>
      <p:sp>
        <p:nvSpPr>
          <p:cNvPr id="82" name="Rectangle 178"/>
          <p:cNvSpPr>
            <a:spLocks noChangeArrowheads="1"/>
          </p:cNvSpPr>
          <p:nvPr/>
        </p:nvSpPr>
        <p:spPr bwMode="auto">
          <a:xfrm>
            <a:off x="5763462" y="5059188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174"/>
          <p:cNvSpPr>
            <a:spLocks noChangeArrowheads="1"/>
          </p:cNvSpPr>
          <p:nvPr/>
        </p:nvSpPr>
        <p:spPr bwMode="auto">
          <a:xfrm>
            <a:off x="6690849" y="3231831"/>
            <a:ext cx="1371601" cy="457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6" grpId="0" animBg="1"/>
      <p:bldP spid="7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Extensible Expression Tree Structure</a:t>
            </a:r>
          </a:p>
        </p:txBody>
      </p:sp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1" y="990600"/>
            <a:ext cx="3619499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“physical” structure of expression tree </a:t>
            </a:r>
          </a:p>
          <a:p>
            <a:pPr marL="452438" lvl="2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binary/unary operators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operands 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9157" name="Straight Connector 12"/>
          <p:cNvCxnSpPr>
            <a:cxnSpLocks noChangeShapeType="1"/>
          </p:cNvCxnSpPr>
          <p:nvPr/>
        </p:nvCxnSpPr>
        <p:spPr bwMode="auto">
          <a:xfrm>
            <a:off x="152400" y="6365240"/>
            <a:ext cx="8839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4" y="2253356"/>
            <a:ext cx="4918418" cy="373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81818"/>
            <a:ext cx="9131300" cy="45825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7745048" y="1396533"/>
            <a:ext cx="817562" cy="5905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i="1" dirty="0"/>
              <a:t>Binary</a:t>
            </a:r>
          </a:p>
          <a:p>
            <a:pPr algn="ctr">
              <a:spcBef>
                <a:spcPct val="0"/>
              </a:spcBef>
            </a:pPr>
            <a:r>
              <a:rPr lang="en-US" i="1" dirty="0"/>
              <a:t>Nodes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44" y="1221850"/>
            <a:ext cx="3487738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Expression trees consist of nodes containing </a:t>
            </a:r>
            <a:r>
              <a:rPr lang="en-US" sz="2000" i="1" dirty="0"/>
              <a:t>operators</a:t>
            </a:r>
            <a:r>
              <a:rPr lang="en-US" sz="2000" dirty="0"/>
              <a:t> &amp; </a:t>
            </a:r>
            <a:r>
              <a:rPr lang="en-US" sz="2000" i="1" dirty="0"/>
              <a:t>operands </a:t>
            </a:r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sp>
        <p:nvSpPr>
          <p:cNvPr id="2" name="Rectangle 1"/>
          <p:cNvSpPr/>
          <p:nvPr/>
        </p:nvSpPr>
        <p:spPr>
          <a:xfrm>
            <a:off x="331689" y="6432546"/>
            <a:ext cx="848957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Binary_expression_tree</a:t>
            </a:r>
            <a:r>
              <a:rPr lang="en-US" sz="2000" dirty="0" smtClean="0"/>
              <a:t> for expression tree info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Extensible Expression Tree Structure</a:t>
            </a:r>
          </a:p>
        </p:txBody>
      </p:sp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1" y="990600"/>
            <a:ext cx="3733799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“physical” structure of expression tree </a:t>
            </a:r>
          </a:p>
          <a:p>
            <a:pPr marL="452438" lvl="2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binary/unary operators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operands 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 “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hook methods”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enable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arbitrary operations on tree nodes </a:t>
            </a:r>
          </a:p>
        </p:txBody>
      </p:sp>
      <p:cxnSp>
        <p:nvCxnSpPr>
          <p:cNvPr id="49157" name="Straight Connector 12"/>
          <p:cNvCxnSpPr>
            <a:cxnSpLocks noChangeShapeType="1"/>
          </p:cNvCxnSpPr>
          <p:nvPr/>
        </p:nvCxnSpPr>
        <p:spPr bwMode="auto">
          <a:xfrm>
            <a:off x="152400" y="6365240"/>
            <a:ext cx="8839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234" y="2253356"/>
            <a:ext cx="4918418" cy="3731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Line Callout 1 6"/>
          <p:cNvSpPr/>
          <p:nvPr/>
        </p:nvSpPr>
        <p:spPr bwMode="auto">
          <a:xfrm>
            <a:off x="4311704" y="1130564"/>
            <a:ext cx="1971115" cy="830997"/>
          </a:xfrm>
          <a:prstGeom prst="borderCallout1">
            <a:avLst>
              <a:gd name="adj1" fmla="val 99999"/>
              <a:gd name="adj2" fmla="val 20253"/>
              <a:gd name="adj3" fmla="val 164736"/>
              <a:gd name="adj4" fmla="val 4190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Operation 1: Print all the values of the nodes in the tree</a:t>
            </a:r>
            <a:endParaRPr lang="en-US" sz="1600" dirty="0"/>
          </a:p>
        </p:txBody>
      </p:sp>
      <p:sp>
        <p:nvSpPr>
          <p:cNvPr id="8" name="Line Callout 1 7"/>
          <p:cNvSpPr/>
          <p:nvPr/>
        </p:nvSpPr>
        <p:spPr bwMode="auto">
          <a:xfrm>
            <a:off x="6792190" y="1430153"/>
            <a:ext cx="2168237" cy="830997"/>
          </a:xfrm>
          <a:prstGeom prst="borderCallout1">
            <a:avLst>
              <a:gd name="adj1" fmla="val 102744"/>
              <a:gd name="adj2" fmla="val 40922"/>
              <a:gd name="adj3" fmla="val 172169"/>
              <a:gd name="adj4" fmla="val -2927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 smtClean="0"/>
              <a:t>Operation 2</a:t>
            </a:r>
            <a:r>
              <a:rPr lang="en-US" sz="1600" dirty="0"/>
              <a:t>: Evaluate the “yield” of the nodes in the tree</a:t>
            </a:r>
          </a:p>
        </p:txBody>
      </p:sp>
    </p:spTree>
    <p:extLst>
      <p:ext uri="{BB962C8B-B14F-4D97-AF65-F5344CB8AC3E}">
        <p14:creationId xmlns:p14="http://schemas.microsoft.com/office/powerpoint/2010/main" val="1021802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Problem: Extensible Expression Tree Structure</a:t>
            </a:r>
          </a:p>
        </p:txBody>
      </p:sp>
      <p:sp>
        <p:nvSpPr>
          <p:cNvPr id="624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400" y="990600"/>
            <a:ext cx="3744191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“physical” structure of expression tree </a:t>
            </a:r>
          </a:p>
          <a:p>
            <a:pPr marL="452438" lvl="2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binary/unary operators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operands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 “hook methods”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enable arbitrary operations on tree nodes 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Constraints/forces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Treat operators &amp;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operands uniformly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No distinction between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vs. many to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avoid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special cases</a:t>
            </a:r>
          </a:p>
        </p:txBody>
      </p:sp>
      <p:cxnSp>
        <p:nvCxnSpPr>
          <p:cNvPr id="49157" name="Straight Connector 12"/>
          <p:cNvCxnSpPr>
            <a:cxnSpLocks noChangeShapeType="1"/>
          </p:cNvCxnSpPr>
          <p:nvPr/>
        </p:nvCxnSpPr>
        <p:spPr bwMode="auto">
          <a:xfrm>
            <a:off x="152400" y="6365240"/>
            <a:ext cx="8839200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54" y="1513637"/>
            <a:ext cx="4187536" cy="42655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6387817"/>
            <a:ext cx="9144000" cy="4606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28"/>
          <p:cNvSpPr>
            <a:spLocks noChangeArrowheads="1"/>
          </p:cNvSpPr>
          <p:nvPr/>
        </p:nvSpPr>
        <p:spPr bwMode="auto">
          <a:xfrm>
            <a:off x="-1" y="6426927"/>
            <a:ext cx="9133609" cy="39452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marL="0" lvl="1" algn="ctr">
              <a:spcBef>
                <a:spcPts val="600"/>
              </a:spcBef>
              <a:buSzPct val="100000"/>
              <a:defRPr/>
            </a:pPr>
            <a:r>
              <a:rPr lang="en-US" sz="2000" dirty="0" smtClean="0"/>
              <a:t>Eliminate need </a:t>
            </a:r>
            <a:r>
              <a:rPr lang="en-US" sz="2000" dirty="0"/>
              <a:t>for type tags </a:t>
            </a:r>
            <a:r>
              <a:rPr lang="en-US" sz="2000" dirty="0" smtClean="0"/>
              <a:t>&amp; </a:t>
            </a:r>
            <a:r>
              <a:rPr lang="en-US" sz="2000" dirty="0"/>
              <a:t>switch </a:t>
            </a:r>
            <a:r>
              <a:rPr lang="en-US" sz="2000" dirty="0" smtClean="0"/>
              <a:t>statements, </a:t>
            </a:r>
            <a:r>
              <a:rPr lang="en-US" sz="2000" i="1" dirty="0" smtClean="0"/>
              <a:t>cf</a:t>
            </a:r>
            <a:r>
              <a:rPr lang="en-US" sz="2000" dirty="0" smtClean="0"/>
              <a:t>. algorithmic decomposition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455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166" y="1406190"/>
            <a:ext cx="4400468" cy="333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Recursive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06" y="1262337"/>
            <a:ext cx="3824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Model </a:t>
            </a:r>
            <a:r>
              <a:rPr lang="en-US" sz="2000" dirty="0" smtClean="0"/>
              <a:t>an expression </a:t>
            </a:r>
            <a:r>
              <a:rPr lang="en-US" sz="2000" dirty="0"/>
              <a:t>tree as a recursive collection of </a:t>
            </a:r>
            <a:r>
              <a:rPr lang="en-US" sz="2000" dirty="0" smtClean="0"/>
              <a:t>nodes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Recursive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06" y="1262337"/>
            <a:ext cx="3824713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expression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tree as a recursive collection of nodes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Nodes </a:t>
            </a:r>
            <a:r>
              <a:rPr lang="en-US" sz="2000" dirty="0" smtClean="0"/>
              <a:t>are represented </a:t>
            </a:r>
            <a:r>
              <a:rPr lang="en-US" sz="2000" dirty="0"/>
              <a:t>in </a:t>
            </a:r>
            <a:r>
              <a:rPr lang="en-US" sz="2000" dirty="0" smtClean="0"/>
              <a:t>a hierarchy </a:t>
            </a:r>
            <a:r>
              <a:rPr lang="en-US" sz="2000" dirty="0"/>
              <a:t>that captures </a:t>
            </a:r>
            <a:r>
              <a:rPr lang="en-US" sz="2000" dirty="0" smtClean="0"/>
              <a:t>properties </a:t>
            </a:r>
            <a:r>
              <a:rPr lang="en-US" sz="2000" dirty="0"/>
              <a:t>of each </a:t>
            </a:r>
            <a:r>
              <a:rPr lang="en-US" sz="2000" dirty="0" smtClean="0"/>
              <a:t>node, e.g.: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Leaf nodes contain no children</a:t>
            </a:r>
          </a:p>
          <a:p>
            <a:pPr marL="233362" lvl="1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4" y="1405242"/>
            <a:ext cx="5129840" cy="45752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 rot="2931928">
            <a:off x="3164579" y="3060417"/>
            <a:ext cx="1633237" cy="174649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2038108">
            <a:off x="6789666" y="1303464"/>
            <a:ext cx="2050434" cy="11646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78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Recursive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06" y="1262337"/>
            <a:ext cx="38247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expression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tree as a recursive collection of nodes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Nodes </a:t>
            </a:r>
            <a:r>
              <a:rPr lang="en-US" sz="2000" dirty="0" smtClean="0"/>
              <a:t>are represented </a:t>
            </a:r>
            <a:r>
              <a:rPr lang="en-US" sz="2000" dirty="0"/>
              <a:t>in </a:t>
            </a:r>
            <a:r>
              <a:rPr lang="en-US" sz="2000" dirty="0" smtClean="0"/>
              <a:t>a hierarchy </a:t>
            </a:r>
            <a:r>
              <a:rPr lang="en-US" sz="2000" dirty="0"/>
              <a:t>that captures </a:t>
            </a:r>
            <a:r>
              <a:rPr lang="en-US" sz="2000" dirty="0" smtClean="0"/>
              <a:t>properties </a:t>
            </a:r>
            <a:r>
              <a:rPr lang="en-US" sz="2000" dirty="0"/>
              <a:t>of each </a:t>
            </a:r>
            <a:r>
              <a:rPr lang="en-US" sz="2000" dirty="0" smtClean="0"/>
              <a:t>node, e.g.: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Leaf nodes contain no children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Unary </a:t>
            </a:r>
            <a:r>
              <a:rPr lang="en-US" sz="2000" dirty="0"/>
              <a:t>nodes recursively contain one other child </a:t>
            </a:r>
            <a:r>
              <a:rPr lang="en-US" sz="2000" dirty="0" smtClean="0"/>
              <a:t>node</a:t>
            </a:r>
          </a:p>
          <a:p>
            <a:pPr marL="233362" lvl="1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4" y="1405242"/>
            <a:ext cx="5129840" cy="45752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 rot="2038108">
            <a:off x="6789666" y="1303464"/>
            <a:ext cx="2050434" cy="11646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918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Solution: Recursive Structure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1306" y="1262337"/>
            <a:ext cx="3824713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Model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expression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tree as a recursive collection of nodes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Nodes </a:t>
            </a:r>
            <a:r>
              <a:rPr lang="en-US" sz="2000" dirty="0" smtClean="0"/>
              <a:t>are represented </a:t>
            </a:r>
            <a:r>
              <a:rPr lang="en-US" sz="2000" dirty="0"/>
              <a:t>in </a:t>
            </a:r>
            <a:r>
              <a:rPr lang="en-US" sz="2000" dirty="0" smtClean="0"/>
              <a:t>a hierarchy </a:t>
            </a:r>
            <a:r>
              <a:rPr lang="en-US" sz="2000" dirty="0"/>
              <a:t>that captures </a:t>
            </a:r>
            <a:r>
              <a:rPr lang="en-US" sz="2000" dirty="0" smtClean="0"/>
              <a:t>properties </a:t>
            </a:r>
            <a:r>
              <a:rPr lang="en-US" sz="2000" dirty="0"/>
              <a:t>of each </a:t>
            </a:r>
            <a:r>
              <a:rPr lang="en-US" sz="2000" dirty="0" smtClean="0"/>
              <a:t>node, e.g.: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Leaf nodes contain no children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Unary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nodes recursively contain one other child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node</a:t>
            </a:r>
          </a:p>
          <a:p>
            <a:pPr lvl="1" indent="-223838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Binary nodes recursively contain two other child nodes</a:t>
            </a:r>
          </a:p>
          <a:p>
            <a:pPr marL="233362" lvl="1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94" y="1405242"/>
            <a:ext cx="5129840" cy="45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0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51240"/>
            <a:ext cx="9143999" cy="50675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/>
              <a:t>Component_Node</a:t>
            </a:r>
            <a:r>
              <a:rPr lang="en-US" sz="3200" dirty="0" smtClean="0"/>
              <a:t> Class Interface	</a:t>
            </a:r>
          </a:p>
        </p:txBody>
      </p:sp>
      <p:sp>
        <p:nvSpPr>
          <p:cNvPr id="51203" name="Rectangle 7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65" y="1124094"/>
            <a:ext cx="7772400" cy="53340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 base class for </a:t>
            </a:r>
            <a:r>
              <a:rPr lang="en-US" sz="2000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composable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expression tree node objects</a:t>
            </a:r>
          </a:p>
        </p:txBody>
      </p:sp>
      <p:sp>
        <p:nvSpPr>
          <p:cNvPr id="51204" name="Rectangle 108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20417" y="1810963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dirty="0" smtClean="0"/>
              <a:t>Interface</a:t>
            </a:r>
            <a:endParaRPr lang="en-US" sz="2000" dirty="0"/>
          </a:p>
        </p:txBody>
      </p:sp>
      <p:sp>
        <p:nvSpPr>
          <p:cNvPr id="65682" name="Rectangle 146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65" y="3936064"/>
            <a:ext cx="8991600" cy="143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endParaRPr lang="en-US" sz="2000" b="1" dirty="0" smtClean="0"/>
          </a:p>
          <a:p>
            <a:pPr marL="342900" indent="-342900"/>
            <a:endParaRPr lang="en-US" sz="2000" b="1" dirty="0"/>
          </a:p>
          <a:p>
            <a:pPr marL="342900" indent="-342900"/>
            <a:r>
              <a:rPr lang="en-US" sz="2000" b="1" dirty="0" smtClean="0"/>
              <a:t>Subclasses</a:t>
            </a:r>
            <a:endParaRPr lang="en-US" sz="2000" dirty="0"/>
          </a:p>
          <a:p>
            <a:pPr marL="233363" lvl="1" indent="-233363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dirty="0"/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2000" dirty="0"/>
              <a:t>, </a:t>
            </a:r>
            <a:r>
              <a:rPr lang="en-US" sz="20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2000" dirty="0"/>
              <a:t>, etc.</a:t>
            </a: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0169931"/>
              </p:ext>
            </p:extLst>
          </p:nvPr>
        </p:nvGraphicFramePr>
        <p:xfrm>
          <a:off x="48611" y="2129095"/>
          <a:ext cx="9028482" cy="1524000"/>
        </p:xfrm>
        <a:graphic>
          <a:graphicData uri="http://schemas.openxmlformats.org/drawingml/2006/table">
            <a:tbl>
              <a:tblPr/>
              <a:tblGrid>
                <a:gridCol w="3876618"/>
                <a:gridCol w="5151864"/>
              </a:tblGrid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Component_Node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()=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item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Component_Node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left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Component_Node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*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right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2000" b="1" dirty="0" err="1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virtual 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accept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20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ET_Visitor</a:t>
                      </a:r>
                      <a:r>
                        <a:rPr lang="en-US" sz="20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2000" b="1" dirty="0">
                          <a:latin typeface="Courier New" pitchFamily="49" charset="0"/>
                          <a:cs typeface="Courier New" pitchFamily="49" charset="0"/>
                        </a:rPr>
                        <a:t>&amp;visitor) 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1217" name="Rectangle 108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91029" y="5617059"/>
            <a:ext cx="8991599" cy="1118304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</a:t>
            </a:r>
            <a:r>
              <a:rPr lang="en-US" sz="2000" dirty="0" smtClean="0"/>
              <a:t>Base </a:t>
            </a:r>
            <a:r>
              <a:rPr lang="en-US" sz="2000" dirty="0"/>
              <a:t>class interface </a:t>
            </a:r>
            <a:r>
              <a:rPr lang="en-US" sz="2000" dirty="0" smtClean="0"/>
              <a:t>used </a:t>
            </a:r>
            <a:r>
              <a:rPr lang="en-US" sz="2000" dirty="0"/>
              <a:t>by all nodes in </a:t>
            </a:r>
            <a:r>
              <a:rPr lang="en-US" sz="2000" dirty="0" smtClean="0"/>
              <a:t>an expression </a:t>
            </a:r>
            <a:r>
              <a:rPr lang="en-US" sz="2000" dirty="0"/>
              <a:t>tree</a:t>
            </a:r>
          </a:p>
          <a:p>
            <a: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</a:t>
            </a:r>
            <a:r>
              <a:rPr lang="en-US" sz="2000" dirty="0" smtClean="0"/>
              <a:t>Each </a:t>
            </a:r>
            <a:r>
              <a:rPr lang="en-US" sz="2000" dirty="0"/>
              <a:t>subclass defines state &amp; </a:t>
            </a:r>
            <a:r>
              <a:rPr lang="en-US" sz="2000" dirty="0" smtClean="0"/>
              <a:t>method implementations </a:t>
            </a:r>
            <a:r>
              <a:rPr lang="en-US" sz="2000" dirty="0"/>
              <a:t>that are specific for the various types of nodes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09143" y="3876725"/>
            <a:ext cx="4194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This hook method plays an essential role in </a:t>
            </a:r>
            <a:r>
              <a:rPr lang="en-US" b="1" i="1" dirty="0" smtClean="0">
                <a:solidFill>
                  <a:srgbClr val="336699"/>
                </a:solidFill>
              </a:rPr>
              <a:t>Iterator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&amp; </a:t>
            </a:r>
            <a:r>
              <a:rPr lang="en-US" b="1" i="1" dirty="0">
                <a:solidFill>
                  <a:srgbClr val="336699"/>
                </a:solidFill>
              </a:rPr>
              <a:t>Visitor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patterns (covered </a:t>
            </a:r>
            <a:r>
              <a:rPr lang="en-US" b="1" dirty="0">
                <a:solidFill>
                  <a:srgbClr val="336699"/>
                </a:solidFill>
              </a:rPr>
              <a:t>later)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H="1" flipV="1">
            <a:off x="4167817" y="371143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84511" y="1487734"/>
            <a:ext cx="41943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Virtual destructor ensures nodes are all deleted properly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6200000" flipH="1">
            <a:off x="3943186" y="164955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5682" grpId="0"/>
      <p:bldP spid="51217" grpId="0" animBg="1"/>
      <p:bldP spid="10" grpId="0"/>
      <p:bldP spid="11" grpId="0" animBg="1"/>
      <p:bldP spid="12" grpId="0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AutoShape 173"/>
          <p:cNvCxnSpPr>
            <a:cxnSpLocks noChangeShapeType="1"/>
          </p:cNvCxnSpPr>
          <p:nvPr/>
        </p:nvCxnSpPr>
        <p:spPr bwMode="auto">
          <a:xfrm flipV="1">
            <a:off x="5446775" y="2399678"/>
            <a:ext cx="1" cy="81385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AutoShape 173"/>
          <p:cNvCxnSpPr>
            <a:cxnSpLocks noChangeShapeType="1"/>
          </p:cNvCxnSpPr>
          <p:nvPr/>
        </p:nvCxnSpPr>
        <p:spPr bwMode="auto">
          <a:xfrm flipV="1">
            <a:off x="5590622" y="1770951"/>
            <a:ext cx="1047" cy="59306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79" name="Rectangle 172"/>
          <p:cNvSpPr>
            <a:spLocks noChangeArrowheads="1"/>
          </p:cNvSpPr>
          <p:nvPr/>
        </p:nvSpPr>
        <p:spPr bwMode="auto">
          <a:xfrm>
            <a:off x="4260012" y="2249335"/>
            <a:ext cx="1769365" cy="589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 smtClean="0"/>
              <a:t>Component_Node</a:t>
            </a:r>
            <a:r>
              <a:rPr lang="en-US" sz="3200" dirty="0" smtClean="0"/>
              <a:t> Class Hierarchy	</a:t>
            </a:r>
          </a:p>
        </p:txBody>
      </p:sp>
      <p:sp>
        <p:nvSpPr>
          <p:cNvPr id="66591" name="Rectangle 31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87" y="1359352"/>
            <a:ext cx="3287522" cy="513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Note the inherent recursion in this </a:t>
            </a:r>
            <a:r>
              <a:rPr lang="en-US" sz="2000" dirty="0" smtClean="0"/>
              <a:t>hierarchy</a:t>
            </a:r>
            <a:endParaRPr lang="en-US" sz="2000" dirty="0"/>
          </a:p>
        </p:txBody>
      </p:sp>
      <p:sp>
        <p:nvSpPr>
          <p:cNvPr id="27" name="Line Callout 1 26"/>
          <p:cNvSpPr/>
          <p:nvPr/>
        </p:nvSpPr>
        <p:spPr bwMode="auto">
          <a:xfrm>
            <a:off x="125099" y="3281289"/>
            <a:ext cx="3169710" cy="830997"/>
          </a:xfrm>
          <a:prstGeom prst="borderCallout1">
            <a:avLst>
              <a:gd name="adj1" fmla="val -870"/>
              <a:gd name="adj2" fmla="val 60820"/>
              <a:gd name="adj3" fmla="val -74475"/>
              <a:gd name="adj4" fmla="val 1307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 smtClean="0"/>
              <a:t> </a:t>
            </a:r>
            <a:r>
              <a:rPr lang="en-US" sz="1600" i="1" dirty="0"/>
              <a:t>is a</a:t>
            </a:r>
            <a:r>
              <a:rPr lang="en-US" sz="1600" dirty="0"/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1600" dirty="0"/>
              <a:t> &amp; also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i="1" dirty="0" smtClean="0"/>
              <a:t>has </a:t>
            </a:r>
            <a:r>
              <a:rPr lang="en-US" sz="1600" i="1" dirty="0"/>
              <a:t>a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1600" dirty="0" smtClean="0"/>
              <a:t>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0" y="6387817"/>
            <a:ext cx="9144000" cy="4606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23359" y="6418543"/>
            <a:ext cx="9088222" cy="394522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Eliminates need for type tags &amp; switch statements by treating nodes uniformly!</a:t>
            </a:r>
            <a:endParaRPr lang="en-US" sz="2000" dirty="0"/>
          </a:p>
        </p:txBody>
      </p:sp>
      <p:cxnSp>
        <p:nvCxnSpPr>
          <p:cNvPr id="50" name="AutoShape 173"/>
          <p:cNvCxnSpPr>
            <a:cxnSpLocks noChangeShapeType="1"/>
          </p:cNvCxnSpPr>
          <p:nvPr/>
        </p:nvCxnSpPr>
        <p:spPr bwMode="auto">
          <a:xfrm flipV="1">
            <a:off x="4585946" y="3490615"/>
            <a:ext cx="1" cy="813851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51" name="Isosceles Triangle 50"/>
          <p:cNvSpPr/>
          <p:nvPr/>
        </p:nvSpPr>
        <p:spPr bwMode="auto">
          <a:xfrm>
            <a:off x="4497733" y="3937645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171"/>
          <p:cNvSpPr>
            <a:spLocks noChangeArrowheads="1"/>
          </p:cNvSpPr>
          <p:nvPr/>
        </p:nvSpPr>
        <p:spPr bwMode="auto">
          <a:xfrm>
            <a:off x="4681601" y="1181163"/>
            <a:ext cx="1840847" cy="589788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Component_Node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5" name="AutoShape 175"/>
          <p:cNvCxnSpPr>
            <a:cxnSpLocks noChangeShapeType="1"/>
          </p:cNvCxnSpPr>
          <p:nvPr/>
        </p:nvCxnSpPr>
        <p:spPr bwMode="auto">
          <a:xfrm rot="16200000" flipV="1">
            <a:off x="6413574" y="1063728"/>
            <a:ext cx="478384" cy="212219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AutoShape 180"/>
          <p:cNvCxnSpPr>
            <a:cxnSpLocks noChangeShapeType="1"/>
          </p:cNvCxnSpPr>
          <p:nvPr/>
        </p:nvCxnSpPr>
        <p:spPr bwMode="auto">
          <a:xfrm rot="5400000" flipH="1" flipV="1">
            <a:off x="4436618" y="3855969"/>
            <a:ext cx="297425" cy="1188226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8" name="AutoShape 181"/>
          <p:cNvCxnSpPr>
            <a:cxnSpLocks noChangeShapeType="1"/>
          </p:cNvCxnSpPr>
          <p:nvPr/>
        </p:nvCxnSpPr>
        <p:spPr bwMode="auto">
          <a:xfrm flipV="1">
            <a:off x="6207365" y="4313907"/>
            <a:ext cx="0" cy="521384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AutoShape 185"/>
          <p:cNvCxnSpPr>
            <a:cxnSpLocks noChangeShapeType="1"/>
          </p:cNvCxnSpPr>
          <p:nvPr/>
        </p:nvCxnSpPr>
        <p:spPr bwMode="auto">
          <a:xfrm flipV="1">
            <a:off x="5131971" y="4301369"/>
            <a:ext cx="2226554" cy="1008544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0" name="AutoShape 186"/>
          <p:cNvCxnSpPr>
            <a:cxnSpLocks noChangeShapeType="1"/>
          </p:cNvCxnSpPr>
          <p:nvPr/>
        </p:nvCxnSpPr>
        <p:spPr bwMode="auto">
          <a:xfrm rot="5400000" flipH="1" flipV="1">
            <a:off x="6713998" y="4945893"/>
            <a:ext cx="1289051" cy="3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1" name="Isosceles Triangle 60"/>
          <p:cNvSpPr/>
          <p:nvPr/>
        </p:nvSpPr>
        <p:spPr bwMode="auto">
          <a:xfrm>
            <a:off x="5501738" y="1796667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Freeform 61"/>
          <p:cNvSpPr/>
          <p:nvPr/>
        </p:nvSpPr>
        <p:spPr bwMode="auto">
          <a:xfrm>
            <a:off x="4561953" y="3201262"/>
            <a:ext cx="2428539" cy="461665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Isosceles Triangle 63"/>
          <p:cNvSpPr/>
          <p:nvPr/>
        </p:nvSpPr>
        <p:spPr bwMode="auto">
          <a:xfrm>
            <a:off x="5344234" y="2855081"/>
            <a:ext cx="184307" cy="21930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176"/>
          <p:cNvSpPr>
            <a:spLocks noChangeArrowheads="1"/>
          </p:cNvSpPr>
          <p:nvPr/>
        </p:nvSpPr>
        <p:spPr bwMode="auto">
          <a:xfrm>
            <a:off x="3682315" y="3328414"/>
            <a:ext cx="1804753" cy="589788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Composite_Binary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176"/>
          <p:cNvSpPr>
            <a:spLocks noChangeArrowheads="1"/>
          </p:cNvSpPr>
          <p:nvPr/>
        </p:nvSpPr>
        <p:spPr bwMode="auto">
          <a:xfrm>
            <a:off x="6023029" y="3328414"/>
            <a:ext cx="1893221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Composite_Negate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7" name="AutoShape 61"/>
          <p:cNvCxnSpPr>
            <a:cxnSpLocks noChangeShapeType="1"/>
            <a:stCxn id="65" idx="1"/>
            <a:endCxn id="53" idx="1"/>
          </p:cNvCxnSpPr>
          <p:nvPr/>
        </p:nvCxnSpPr>
        <p:spPr bwMode="auto">
          <a:xfrm rot="10800000" flipH="1">
            <a:off x="3682315" y="1476058"/>
            <a:ext cx="999286" cy="2147251"/>
          </a:xfrm>
          <a:prstGeom prst="bentConnector3">
            <a:avLst>
              <a:gd name="adj1" fmla="val -22876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68" name="AutoShape 61"/>
          <p:cNvCxnSpPr>
            <a:cxnSpLocks noChangeShapeType="1"/>
            <a:stCxn id="79" idx="1"/>
            <a:endCxn id="53" idx="1"/>
          </p:cNvCxnSpPr>
          <p:nvPr/>
        </p:nvCxnSpPr>
        <p:spPr bwMode="auto">
          <a:xfrm rot="10800000" flipH="1">
            <a:off x="4260011" y="1476057"/>
            <a:ext cx="421589" cy="1068172"/>
          </a:xfrm>
          <a:prstGeom prst="bentConnector3">
            <a:avLst>
              <a:gd name="adj1" fmla="val -54223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0" name="Rectangle 179"/>
          <p:cNvSpPr>
            <a:spLocks noChangeArrowheads="1"/>
          </p:cNvSpPr>
          <p:nvPr/>
        </p:nvSpPr>
        <p:spPr bwMode="auto">
          <a:xfrm>
            <a:off x="3048996" y="4520316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3" name="Rectangle 183"/>
          <p:cNvSpPr>
            <a:spLocks noChangeArrowheads="1"/>
          </p:cNvSpPr>
          <p:nvPr/>
        </p:nvSpPr>
        <p:spPr bwMode="auto">
          <a:xfrm>
            <a:off x="3930823" y="5309910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184"/>
          <p:cNvSpPr>
            <a:spLocks noChangeArrowheads="1"/>
          </p:cNvSpPr>
          <p:nvPr/>
        </p:nvSpPr>
        <p:spPr bwMode="auto">
          <a:xfrm>
            <a:off x="6183067" y="5309910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78"/>
          <p:cNvSpPr>
            <a:spLocks noChangeArrowheads="1"/>
          </p:cNvSpPr>
          <p:nvPr/>
        </p:nvSpPr>
        <p:spPr bwMode="auto">
          <a:xfrm>
            <a:off x="5316384" y="4520316"/>
            <a:ext cx="1769365" cy="58978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4"/>
          <p:cNvSpPr>
            <a:spLocks noChangeArrowheads="1"/>
          </p:cNvSpPr>
          <p:nvPr/>
        </p:nvSpPr>
        <p:spPr bwMode="auto">
          <a:xfrm>
            <a:off x="6181863" y="2249335"/>
            <a:ext cx="1769365" cy="5897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Callout 1 29"/>
          <p:cNvSpPr/>
          <p:nvPr/>
        </p:nvSpPr>
        <p:spPr bwMode="auto">
          <a:xfrm>
            <a:off x="104317" y="5350204"/>
            <a:ext cx="3233849" cy="830997"/>
          </a:xfrm>
          <a:prstGeom prst="borderCallout1">
            <a:avLst>
              <a:gd name="adj1" fmla="val -870"/>
              <a:gd name="adj2" fmla="val 54210"/>
              <a:gd name="adj3" fmla="val -177130"/>
              <a:gd name="adj4" fmla="val 11106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1600" dirty="0" smtClean="0"/>
              <a:t> </a:t>
            </a:r>
            <a:r>
              <a:rPr lang="en-US" sz="1600" i="1" dirty="0"/>
              <a:t>is a</a:t>
            </a:r>
            <a:r>
              <a:rPr lang="en-US" sz="1600" dirty="0"/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 smtClean="0"/>
              <a:t> </a:t>
            </a:r>
            <a:r>
              <a:rPr lang="en-US" sz="1600" dirty="0"/>
              <a:t>&amp; also </a:t>
            </a:r>
            <a:r>
              <a:rPr lang="en-US" sz="1600" i="1" dirty="0" smtClean="0"/>
              <a:t>has </a:t>
            </a:r>
            <a:r>
              <a:rPr lang="en-US" sz="1600" i="1" dirty="0"/>
              <a:t>a</a:t>
            </a:r>
            <a:r>
              <a:rPr lang="en-US" sz="1600" dirty="0"/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1600" dirty="0" smtClean="0"/>
              <a:t>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Line Callout 1 30"/>
          <p:cNvSpPr/>
          <p:nvPr/>
        </p:nvSpPr>
        <p:spPr bwMode="auto">
          <a:xfrm>
            <a:off x="6891162" y="1313094"/>
            <a:ext cx="2122540" cy="584775"/>
          </a:xfrm>
          <a:prstGeom prst="borderCallout1">
            <a:avLst>
              <a:gd name="adj1" fmla="val 105800"/>
              <a:gd name="adj2" fmla="val 79434"/>
              <a:gd name="adj3" fmla="val 179216"/>
              <a:gd name="adj4" fmla="val 5114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1600" dirty="0" smtClean="0"/>
              <a:t> </a:t>
            </a:r>
            <a:r>
              <a:rPr lang="en-US" sz="1600" i="1" dirty="0"/>
              <a:t>is </a:t>
            </a:r>
            <a:r>
              <a:rPr lang="en-US" sz="1600" i="1" dirty="0" smtClean="0"/>
              <a:t/>
            </a:r>
            <a:br>
              <a:rPr lang="en-US" sz="1600" i="1" dirty="0" smtClean="0"/>
            </a:br>
            <a:r>
              <a:rPr lang="en-US" sz="1600" i="1" dirty="0" smtClean="0"/>
              <a:t>a</a:t>
            </a:r>
            <a:r>
              <a:rPr lang="en-US" sz="1600" dirty="0" smtClean="0"/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 animBg="1"/>
      <p:bldP spid="43" grpId="0" animBg="1"/>
      <p:bldP spid="30" grpId="0" animBg="1"/>
      <p:bldP spid="3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229350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3563" y="1073226"/>
            <a:ext cx="8813409" cy="25908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Treat individual objects &amp; multiple, recursively-composed objects uniformly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bjects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must be composed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recursively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no distinction between individual &amp; composed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lvl="1" indent="-233363" eaLnBrk="1" hangingPunct="1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objects in structure can be treated uniformly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8669" y="3417971"/>
            <a:ext cx="8286750" cy="3435385"/>
            <a:chOff x="633" y="2405"/>
            <a:chExt cx="4896" cy="1763"/>
          </a:xfrm>
        </p:grpSpPr>
        <p:sp>
          <p:nvSpPr>
            <p:cNvPr id="53256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633" y="2405"/>
              <a:ext cx="4896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</a:p>
          </p:txBody>
        </p:sp>
        <p:pic>
          <p:nvPicPr>
            <p:cNvPr id="53257" name="Picture 6" descr="composite-go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29" y="2405"/>
              <a:ext cx="3704" cy="1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Line Callout 1 12"/>
          <p:cNvSpPr/>
          <p:nvPr/>
        </p:nvSpPr>
        <p:spPr bwMode="auto">
          <a:xfrm>
            <a:off x="4719915" y="3562065"/>
            <a:ext cx="2510116" cy="338554"/>
          </a:xfrm>
          <a:prstGeom prst="borderCallout1">
            <a:avLst>
              <a:gd name="adj1" fmla="val 41680"/>
              <a:gd name="adj2" fmla="val 91"/>
              <a:gd name="adj3" fmla="val 88320"/>
              <a:gd name="adj4" fmla="val -475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5567080" y="4465302"/>
            <a:ext cx="3433482" cy="830997"/>
          </a:xfrm>
          <a:prstGeom prst="borderCallout1">
            <a:avLst>
              <a:gd name="adj1" fmla="val 41680"/>
              <a:gd name="adj2" fmla="val 91"/>
              <a:gd name="adj3" fmla="val 124551"/>
              <a:gd name="adj4" fmla="val -3406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/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1600" dirty="0"/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sz="1600" dirty="0" smtClean="0"/>
              <a:t>, etc</a:t>
            </a:r>
            <a:r>
              <a:rPr lang="en-US" sz="1600" dirty="0"/>
              <a:t>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72878" y="4764867"/>
            <a:ext cx="1816386" cy="338554"/>
          </a:xfrm>
          <a:prstGeom prst="borderCallout1">
            <a:avLst>
              <a:gd name="adj1" fmla="val 95204"/>
              <a:gd name="adj2" fmla="val 59810"/>
              <a:gd name="adj3" fmla="val 219633"/>
              <a:gd name="adj4" fmla="val 8019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Leaf_Node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52526"/>
            <a:ext cx="9144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Composite example in C++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Build an expression tree based on recursively-composed objects</a:t>
            </a:r>
            <a:endParaRPr lang="en-US" sz="2000" dirty="0" smtClean="0"/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*l1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*l2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*l3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(4);</a:t>
            </a:r>
          </a:p>
          <a:p>
            <a:pPr marL="233363" lvl="1" indent="-233363">
              <a:buNone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8" y="2429431"/>
            <a:ext cx="3218079" cy="24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9943" y="4873524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l1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905729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l2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990460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l3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51729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679585" y="1218733"/>
            <a:ext cx="4013200" cy="3475037"/>
            <a:chOff x="260350" y="1287463"/>
            <a:chExt cx="4013200" cy="3475037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216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Expression trees consist of nodes containing </a:t>
            </a:r>
            <a:r>
              <a:rPr lang="en-US" sz="2000" i="1" dirty="0"/>
              <a:t>operators</a:t>
            </a:r>
            <a:r>
              <a:rPr lang="en-US" sz="2000" dirty="0"/>
              <a:t> &amp; </a:t>
            </a:r>
            <a:r>
              <a:rPr lang="en-US" sz="2000" i="1" dirty="0"/>
              <a:t>operands </a:t>
            </a:r>
            <a:endParaRPr lang="en-US" sz="2000" i="1" dirty="0" smtClean="0"/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Operators are </a:t>
            </a:r>
            <a:r>
              <a:rPr lang="en-US" sz="2000" i="1" dirty="0" smtClean="0"/>
              <a:t>interior nodes </a:t>
            </a:r>
            <a:r>
              <a:rPr lang="en-US" sz="2000" dirty="0" smtClean="0"/>
              <a:t>in the tree </a:t>
            </a:r>
          </a:p>
          <a:p>
            <a:pPr marL="690563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i.e., </a:t>
            </a:r>
            <a:r>
              <a:rPr lang="en-US" sz="2000" i="1" dirty="0" smtClean="0"/>
              <a:t>binary</a:t>
            </a:r>
            <a:r>
              <a:rPr lang="en-US" sz="2000" dirty="0" smtClean="0"/>
              <a:t> &amp; </a:t>
            </a:r>
            <a:r>
              <a:rPr lang="en-US" sz="2000" i="1" dirty="0" smtClean="0"/>
              <a:t>unary</a:t>
            </a:r>
            <a:r>
              <a:rPr lang="en-US" sz="2000" dirty="0" smtClean="0"/>
              <a:t> </a:t>
            </a:r>
            <a:r>
              <a:rPr lang="en-US" sz="2000" i="1" dirty="0" smtClean="0"/>
              <a:t>nodes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i="1" dirty="0"/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  <p:sp>
        <p:nvSpPr>
          <p:cNvPr id="2" name="Rectangle 1"/>
          <p:cNvSpPr/>
          <p:nvPr/>
        </p:nvSpPr>
        <p:spPr bwMode="auto">
          <a:xfrm rot="263957">
            <a:off x="6295289" y="3827586"/>
            <a:ext cx="1576754" cy="110197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18470800">
            <a:off x="6982191" y="3932175"/>
            <a:ext cx="1253373" cy="54484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10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52526"/>
            <a:ext cx="9144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Composite example in C++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Build an expression tree based on recursively-composed objects</a:t>
            </a:r>
            <a:endParaRPr lang="en-US" sz="2000" dirty="0" smtClean="0"/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*l1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*l2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*l3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(4);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*u1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Composite_Negate_Node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(l1);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*b1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(l2, l3);</a:t>
            </a:r>
          </a:p>
          <a:p>
            <a:pPr marL="233363" lvl="1" indent="-233363">
              <a:buNone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8" y="2429431"/>
            <a:ext cx="3218079" cy="24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9943" y="4873524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05729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l2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0460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l3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3968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u1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106747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5908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52526"/>
            <a:ext cx="9144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Composite example in C++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Build an expression tree based on recursively-composed objects</a:t>
            </a:r>
            <a:endParaRPr lang="en-US" sz="2000" dirty="0" smtClean="0"/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*l1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*l2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*l3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(4);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*u1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Composite_Negate_Node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(l1);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*b1 =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(l2, l3);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*b2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Composite_Multiply_Node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(u1, b1);</a:t>
            </a:r>
          </a:p>
          <a:p>
            <a:pPr marL="233363" lvl="1" indent="-233363">
              <a:buNone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8" y="2429431"/>
            <a:ext cx="3218079" cy="24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9943" y="4873524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05729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l2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90460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l3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13968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u1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06747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151950" y="243310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b2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6387817"/>
            <a:ext cx="9144000" cy="4606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233837" y="6427688"/>
            <a:ext cx="8707475" cy="38414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In C++ we need to consider how to manage dynamically allocated memory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027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252526"/>
            <a:ext cx="9144000" cy="25908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Composite example in Java</a:t>
            </a:r>
          </a:p>
          <a:p>
            <a:pPr marL="233363" lvl="1" indent="-23336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Build an expression tree based on recursively-composed objects</a:t>
            </a:r>
            <a:endParaRPr lang="en-US" sz="2000" dirty="0"/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l1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(5);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l2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l3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LeafNode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(4);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u1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CompositeNegateNode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(l1);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b1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CompositeAddNode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(l2, l3);</a:t>
            </a:r>
          </a:p>
          <a:p>
            <a:pPr marL="233363" lvl="1" indent="-233363"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b2 =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CompositeMultiplyNode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(u1, b1);</a:t>
            </a:r>
          </a:p>
          <a:p>
            <a:pPr marL="233363" lvl="1" indent="-233363">
              <a:buNone/>
            </a:pP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8" y="2429431"/>
            <a:ext cx="3218079" cy="244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6089943" y="4873524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l1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905729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l2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990460" y="4871120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l3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4913968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u1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>
          <a:xfrm>
            <a:off x="8106747" y="326913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7151950" y="2433103"/>
            <a:ext cx="492443" cy="374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b2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6387817"/>
            <a:ext cx="9144000" cy="46065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28"/>
          <p:cNvSpPr>
            <a:spLocks noChangeArrowheads="1"/>
          </p:cNvSpPr>
          <p:nvPr/>
        </p:nvSpPr>
        <p:spPr bwMode="auto">
          <a:xfrm>
            <a:off x="126257" y="6427688"/>
            <a:ext cx="8963952" cy="38414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Java’s </a:t>
            </a:r>
            <a:r>
              <a:rPr lang="en-US" sz="2000" dirty="0"/>
              <a:t>garbage collection </a:t>
            </a:r>
            <a:r>
              <a:rPr lang="en-US" sz="2000" dirty="0" smtClean="0"/>
              <a:t>handles dynamically allocated memory automatically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76819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66595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05178"/>
            <a:ext cx="6210300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U</a:t>
            </a:r>
            <a:r>
              <a:rPr lang="en-US" sz="2000" i="1" dirty="0" smtClean="0"/>
              <a:t>niformity</a:t>
            </a:r>
            <a:r>
              <a:rPr lang="en-US" sz="2000" dirty="0" smtClean="0"/>
              <a:t>: Treat components the same </a:t>
            </a:r>
            <a:br>
              <a:rPr lang="en-US" sz="2000" dirty="0" smtClean="0"/>
            </a:br>
            <a:r>
              <a:rPr lang="en-US" sz="2000" dirty="0" smtClean="0"/>
              <a:t>regardless of complexity &amp; behavior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/>
              <a:t>E</a:t>
            </a:r>
            <a:r>
              <a:rPr lang="en-US" sz="2000" i="1" dirty="0" smtClean="0"/>
              <a:t>xtensibility</a:t>
            </a:r>
            <a:r>
              <a:rPr lang="en-US" sz="2000" dirty="0" smtClean="0"/>
              <a:t>: </a:t>
            </a:r>
            <a:r>
              <a:rPr lang="en-US" sz="2000" dirty="0"/>
              <a:t>N</a:t>
            </a:r>
            <a:r>
              <a:rPr lang="en-US" sz="2000" dirty="0" smtClean="0"/>
              <a:t>ew component subclasses </a:t>
            </a:r>
            <a:br>
              <a:rPr lang="en-US" sz="2000" dirty="0" smtClean="0"/>
            </a:br>
            <a:r>
              <a:rPr lang="en-US" sz="2000" dirty="0" smtClean="0"/>
              <a:t>work wherever existing ones do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 smtClean="0"/>
              <a:t>Parsimony</a:t>
            </a:r>
            <a:r>
              <a:rPr lang="en-US" sz="2000" dirty="0" smtClean="0"/>
              <a:t>: Classes only include fields they need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/>
              <a:t>Perceived complexity</a:t>
            </a:r>
            <a:r>
              <a:rPr lang="en-US" sz="2000" dirty="0" smtClean="0"/>
              <a:t>: </a:t>
            </a:r>
            <a:r>
              <a:rPr lang="en-US" sz="2000" dirty="0"/>
              <a:t>M</a:t>
            </a:r>
            <a:r>
              <a:rPr lang="en-US" sz="2000" dirty="0" smtClean="0"/>
              <a:t>ay need what seems </a:t>
            </a:r>
            <a:br>
              <a:rPr lang="en-US" sz="2000" dirty="0" smtClean="0"/>
            </a:br>
            <a:r>
              <a:rPr lang="en-US" sz="2000" dirty="0" smtClean="0"/>
              <a:t>like a prohibitive numbers of classes/objects 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/>
              <a:t>A</a:t>
            </a:r>
            <a:r>
              <a:rPr lang="en-US" sz="2000" i="1" dirty="0" smtClean="0"/>
              <a:t>wkward designs</a:t>
            </a:r>
            <a:r>
              <a:rPr lang="en-US" sz="2000" dirty="0" smtClean="0"/>
              <a:t>: May need to treat leaves as lobotomized composites in some cases</a:t>
            </a:r>
            <a:endParaRPr lang="en-US" sz="2000" b="1" dirty="0" smtClean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66595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05178"/>
            <a:ext cx="7469579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Uniformity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Treat components the same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regardless of complexity &amp; behavior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Extensibility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New Component subclasses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work wherever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existing ones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Parsimony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Classes only include fields they need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Perceived complexity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May need what seems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like a prohibitive numbers of classes/objects 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Awkward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designs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May need to treat leaves as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lobotomized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composites in some cases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 components know their parents?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U</a:t>
            </a:r>
            <a:r>
              <a:rPr lang="en-US" sz="2000" dirty="0" smtClean="0"/>
              <a:t>niform interface for both leaves &amp; composites?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</a:t>
            </a:r>
            <a:r>
              <a:rPr lang="en-US" sz="2000" dirty="0" smtClean="0"/>
              <a:t>on’t allocate storage for children in component base class (big problem with algorithmic decomposition solution)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Who is responsible for deleting children?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</p:spTree>
    <p:extLst>
      <p:ext uri="{BB962C8B-B14F-4D97-AF65-F5344CB8AC3E}">
        <p14:creationId xmlns:p14="http://schemas.microsoft.com/office/powerpoint/2010/main" val="1809126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166595"/>
            <a:ext cx="9144001" cy="69532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6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05178"/>
            <a:ext cx="7242464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Consequences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Uniformity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Treat components the same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regardless of complexity &amp; behavior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Extensibility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New Component subclasses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work wherever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existing ones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+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Parsimony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Classes only include fields they need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Perceived complexity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May need what seems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like a prohibitive numbers of classes/objects </a:t>
            </a:r>
          </a:p>
          <a:p>
            <a:pPr marL="228600" lvl="1" indent="-228600">
              <a:spcBef>
                <a:spcPts val="600"/>
              </a:spcBef>
              <a:buFont typeface="Tahoma" pitchFamily="34" charset="0"/>
              <a:buChar char="–"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Awkward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designs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May need to treat leaves as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lobotomized composites in some cases</a:t>
            </a:r>
            <a:endParaRPr lang="en-US" sz="20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omponents know their parents?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niform interface for both leaves &amp; composites?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on’t allocate storage for children in component base class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(big problem with algorithmic decomposition solution)</a:t>
            </a:r>
          </a:p>
          <a:p>
            <a:pPr marL="228600" lvl="1" indent="-228600" eaLnBrk="1" hangingPunct="1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 is responsible for deleting children?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985162" y="1105178"/>
            <a:ext cx="321821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ET++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Vobjects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Glyphs, Styles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>
                <a:latin typeface="+mn-lt"/>
                <a:ea typeface="+mn-ea"/>
                <a:cs typeface="+mn-cs"/>
              </a:rPr>
              <a:t>Unidraw</a:t>
            </a:r>
            <a:r>
              <a:rPr lang="en-US" sz="2000" kern="0" dirty="0">
                <a:latin typeface="+mn-lt"/>
                <a:ea typeface="+mn-ea"/>
                <a:cs typeface="+mn-cs"/>
              </a:rPr>
              <a:t> Components, </a:t>
            </a:r>
            <a:r>
              <a:rPr lang="en-US" sz="2000" kern="0" dirty="0" err="1">
                <a:latin typeface="+mn-lt"/>
                <a:ea typeface="+mn-ea"/>
                <a:cs typeface="+mn-cs"/>
              </a:rPr>
              <a:t>MacroCommands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Directory structures on UNIX &amp; Windows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Naming Contexts in CORBA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Internal representations of MIME types</a:t>
            </a: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47" y="525463"/>
            <a:ext cx="8707475" cy="533400"/>
          </a:xfrm>
          <a:solidFill>
            <a:schemeClr val="bg1">
              <a:lumMod val="7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Composite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</p:spTree>
    <p:extLst>
      <p:ext uri="{BB962C8B-B14F-4D97-AF65-F5344CB8AC3E}">
        <p14:creationId xmlns:p14="http://schemas.microsoft.com/office/powerpoint/2010/main" val="2746412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11" y="1465653"/>
            <a:ext cx="254793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Encapsulating Variability &amp; </a:t>
            </a:r>
            <a:br>
              <a:rPr lang="en-US" sz="3200" dirty="0" smtClean="0"/>
            </a:br>
            <a:r>
              <a:rPr lang="en-US" sz="3200" dirty="0" smtClean="0"/>
              <a:t>Simplifying Memory Management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4" y="1466013"/>
            <a:ext cx="4021286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Help encapsulate sources </a:t>
            </a:r>
            <a:r>
              <a:rPr lang="en-US" sz="2000" dirty="0"/>
              <a:t>of variability in expression tree construction </a:t>
            </a:r>
            <a:r>
              <a:rPr lang="en-US" sz="2000" dirty="0" smtClean="0"/>
              <a:t>&amp; use</a:t>
            </a:r>
            <a:endParaRPr 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11462" y="1821782"/>
            <a:ext cx="5003937" cy="219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(3),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(4)));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V="1">
            <a:off x="5234999" y="297340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3142" y="3119261"/>
            <a:ext cx="463369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Hide complex recursive internal structure behind a simple interface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11" y="1465653"/>
            <a:ext cx="254793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Encapsulating Variability &amp; </a:t>
            </a:r>
            <a:br>
              <a:rPr lang="en-US" sz="3200" dirty="0" smtClean="0"/>
            </a:br>
            <a:r>
              <a:rPr lang="en-US" sz="3200" dirty="0" smtClean="0"/>
              <a:t>Simplifying Memory Management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4" y="1466013"/>
            <a:ext cx="4021286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Help encapsulate sources </a:t>
            </a:r>
            <a:r>
              <a:rPr lang="en-US" sz="2000" dirty="0"/>
              <a:t>of variability in expression tree construction </a:t>
            </a:r>
            <a:r>
              <a:rPr lang="en-US" sz="2000" dirty="0" smtClean="0"/>
              <a:t>&amp; use</a:t>
            </a:r>
            <a:endParaRPr 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11462" y="1821782"/>
            <a:ext cx="5003937" cy="32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(3),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(4)));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(auto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3" y="4426111"/>
            <a:ext cx="4121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Iterate through all elements in expression tree without concern for how tree is structured or what traversal has been designated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6200000" flipV="1">
            <a:off x="4074751" y="508068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601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711" y="1465653"/>
            <a:ext cx="2547938" cy="254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Encapsulating Variability &amp; </a:t>
            </a:r>
            <a:br>
              <a:rPr lang="en-US" sz="3200" dirty="0" smtClean="0"/>
            </a:br>
            <a:r>
              <a:rPr lang="en-US" sz="3200" dirty="0" smtClean="0"/>
              <a:t>Simplifying Memory Management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4" y="1466013"/>
            <a:ext cx="4021286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Help encapsulate sources of variability in expression tree construction &amp; use</a:t>
            </a:r>
            <a:endParaRPr 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11462" y="1821782"/>
            <a:ext cx="5003937" cy="3250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(new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(3),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(4)));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95000"/>
              </a:lnSpc>
              <a:spcBef>
                <a:spcPct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(</a:t>
            </a:r>
            <a:r>
              <a:rPr lang="en-US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auto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expr_tree.begin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!=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expr_tree.end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95000"/>
              </a:lnSpc>
              <a:spcBef>
                <a:spcPct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iter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).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accept(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print_visitor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2" name="Rectangle 1"/>
          <p:cNvSpPr/>
          <p:nvPr/>
        </p:nvSpPr>
        <p:spPr>
          <a:xfrm>
            <a:off x="207818" y="4418737"/>
            <a:ext cx="39836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b="1" dirty="0">
                <a:solidFill>
                  <a:srgbClr val="336699"/>
                </a:solidFill>
              </a:rPr>
              <a:t>Note how C</a:t>
            </a:r>
            <a:r>
              <a:rPr lang="en-US" b="1" dirty="0" smtClean="0">
                <a:solidFill>
                  <a:srgbClr val="336699"/>
                </a:solidFill>
              </a:rPr>
              <a:t>++11 </a:t>
            </a:r>
            <a:r>
              <a:rPr lang="en-US" sz="2000" b="1" dirty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auto</a:t>
            </a:r>
            <a:r>
              <a:rPr lang="en-US" sz="2000" b="1" dirty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keyword can deduce type of </a:t>
            </a:r>
            <a:r>
              <a:rPr lang="en-US" sz="2000" b="1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Expression _Tree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iterator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6200000" flipV="1">
            <a:off x="4168269" y="423566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386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Encapsulating Variability &amp; </a:t>
            </a:r>
            <a:br>
              <a:rPr lang="en-US" sz="3200" dirty="0" smtClean="0"/>
            </a:br>
            <a:r>
              <a:rPr lang="en-US" sz="3200" dirty="0" smtClean="0"/>
              <a:t>Simplifying Memory Management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4" y="1466013"/>
            <a:ext cx="3917579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Goals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encapsulate sources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variability in expression tree construction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Simplify </a:t>
            </a:r>
            <a:r>
              <a:rPr lang="en-US" sz="2000" dirty="0" smtClean="0"/>
              <a:t>memory management</a:t>
            </a:r>
          </a:p>
          <a:p>
            <a:pPr marL="461963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e</a:t>
            </a:r>
            <a:r>
              <a:rPr lang="en-US" sz="2000" dirty="0" smtClean="0"/>
              <a:t>.g., minimize </a:t>
            </a:r>
            <a:r>
              <a:rPr lang="en-US" sz="2000" dirty="0"/>
              <a:t>use of </a:t>
            </a:r>
            <a:r>
              <a:rPr lang="en-US" sz="2000" dirty="0" smtClean="0"/>
              <a:t>“naked pointers” in C++ app code to avoid memory leaks stemming from exceptions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007223" y="1725195"/>
            <a:ext cx="5136777" cy="4219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1" indent="-233363">
              <a:spcBef>
                <a:spcPts val="1200"/>
              </a:spcBef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*l1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(5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1" indent="-233363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*l2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(3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1" indent="-233363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*l3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Leaf_Node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(4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1" indent="-233363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*u1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Composite_Negate_Node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(l1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1" indent="-233363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*b1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Composite_Add_Node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(l2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l3);</a:t>
            </a:r>
          </a:p>
          <a:p>
            <a:pPr marL="233363" lvl="1" indent="-233363">
              <a:buNone/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*b2 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Composite_Multiply_Node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(u1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b1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233363" lvl="1" indent="-233363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233363" lvl="1" indent="-233363"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delete b2;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2297" y="5232204"/>
            <a:ext cx="27240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This is just asking for trouble in C++!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 bwMode="auto">
          <a:xfrm rot="10800000">
            <a:off x="3218131" y="5589135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6979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679585" y="1218733"/>
            <a:ext cx="4013200" cy="3530600"/>
            <a:chOff x="260350" y="1287463"/>
            <a:chExt cx="4013200" cy="3530600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063" y="1287463"/>
              <a:ext cx="3900487" cy="3475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2260600" y="4227513"/>
              <a:ext cx="81597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Leaf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325813" y="1465263"/>
              <a:ext cx="817562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Binary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Nodes</a:t>
              </a:r>
            </a:p>
          </p:txBody>
        </p:sp>
        <p:sp>
          <p:nvSpPr>
            <p:cNvPr id="26" name="Rectangle 9"/>
            <p:cNvSpPr>
              <a:spLocks noChangeArrowheads="1"/>
            </p:cNvSpPr>
            <p:nvPr/>
          </p:nvSpPr>
          <p:spPr bwMode="auto">
            <a:xfrm>
              <a:off x="260350" y="3132138"/>
              <a:ext cx="784225" cy="5905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i="1" dirty="0"/>
                <a:t>Unary</a:t>
              </a:r>
            </a:p>
            <a:p>
              <a:pPr algn="ctr">
                <a:spcBef>
                  <a:spcPct val="0"/>
                </a:spcBef>
              </a:pPr>
              <a:r>
                <a:rPr lang="en-US" i="1" dirty="0"/>
                <a:t>Node</a:t>
              </a:r>
            </a:p>
          </p:txBody>
        </p:sp>
      </p:grpSp>
      <p:sp>
        <p:nvSpPr>
          <p:cNvPr id="40968" name="Rectangle 11"/>
          <p:cNvSpPr>
            <a:spLocks noChangeArrowheads="1"/>
          </p:cNvSpPr>
          <p:nvPr/>
        </p:nvSpPr>
        <p:spPr bwMode="auto">
          <a:xfrm>
            <a:off x="-6" y="1128713"/>
            <a:ext cx="4509253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/>
              <a:t>Expression trees consist of nodes containing </a:t>
            </a:r>
            <a:r>
              <a:rPr lang="en-US" sz="2000" i="1" dirty="0"/>
              <a:t>operators</a:t>
            </a:r>
            <a:r>
              <a:rPr lang="en-US" sz="2000" dirty="0"/>
              <a:t> &amp; </a:t>
            </a:r>
            <a:r>
              <a:rPr lang="en-US" sz="2000" i="1" dirty="0"/>
              <a:t>operands </a:t>
            </a:r>
            <a:endParaRPr lang="en-US" sz="2000" i="1" dirty="0" smtClean="0"/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Operators are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interior nodes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the tree </a:t>
            </a:r>
          </a:p>
          <a:p>
            <a:pPr marL="690563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binary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unary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nodes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Operands are </a:t>
            </a:r>
            <a:r>
              <a:rPr lang="en-US" sz="2000" i="1" dirty="0" smtClean="0"/>
              <a:t>exterior nodes </a:t>
            </a:r>
            <a:r>
              <a:rPr lang="en-US" sz="2000" dirty="0" smtClean="0"/>
              <a:t>in the tree </a:t>
            </a:r>
          </a:p>
          <a:p>
            <a:pPr marL="690563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r>
              <a:rPr lang="en-US" sz="2000" dirty="0" smtClean="0"/>
              <a:t>i.e., </a:t>
            </a:r>
            <a:r>
              <a:rPr lang="en-US" sz="2000" i="1" dirty="0" smtClean="0"/>
              <a:t>leaf nodes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itchFamily="34" charset="0"/>
              <a:buChar char="•"/>
            </a:pPr>
            <a:endParaRPr lang="en-US" sz="2000" i="1" dirty="0"/>
          </a:p>
        </p:txBody>
      </p:sp>
      <p:sp>
        <p:nvSpPr>
          <p:cNvPr id="40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Overview of Expression Tree Processing App</a:t>
            </a:r>
          </a:p>
        </p:txBody>
      </p:sp>
    </p:spTree>
    <p:extLst>
      <p:ext uri="{BB962C8B-B14F-4D97-AF65-F5344CB8AC3E}">
        <p14:creationId xmlns:p14="http://schemas.microsoft.com/office/powerpoint/2010/main" val="4103232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74700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Problem: Encapsulating Variability &amp; </a:t>
            </a:r>
            <a:br>
              <a:rPr lang="en-US" sz="3200" dirty="0" smtClean="0"/>
            </a:br>
            <a:r>
              <a:rPr lang="en-US" sz="3200" dirty="0" smtClean="0"/>
              <a:t>Simplifying Memory Management</a:t>
            </a:r>
          </a:p>
        </p:txBody>
      </p:sp>
      <p:sp>
        <p:nvSpPr>
          <p:cNvPr id="34406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4" y="1466013"/>
            <a:ext cx="3872757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Goals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Help encapsulate sources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variability in expression tree construction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Simplify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memory management</a:t>
            </a:r>
          </a:p>
          <a:p>
            <a:pPr marL="461963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minimize use of “naked pointers” in C++ app code to avoid memory leaks stemming from exceptions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Constraints/forces</a:t>
            </a:r>
          </a:p>
          <a:p>
            <a:pPr marL="228600" lvl="1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Account </a:t>
            </a:r>
            <a:r>
              <a:rPr lang="en-US" sz="2000" dirty="0"/>
              <a:t>for the fact that STL algorithms &amp; iterators have “value semantics</a:t>
            </a:r>
            <a:r>
              <a:rPr lang="en-US" sz="2000" dirty="0" smtClean="0"/>
              <a:t>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4826" y="1833649"/>
            <a:ext cx="5396750" cy="41919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: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ET_Iterator_Impl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Pre_Order_ET_Iterator_Impl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&amp;root) {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stack_.push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(root);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// ...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::stack&lt;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stack_;</a:t>
            </a: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5983" y="3815517"/>
            <a:ext cx="34774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Need to optimize this operation to avoid overhead of “deep copies”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6200000" flipV="1">
            <a:off x="6701894" y="364284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rot="5400000">
            <a:off x="6701894" y="482606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932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45103" y="304800"/>
            <a:ext cx="9261476" cy="954088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Decouple Interface &amp; Implementation(s) </a:t>
            </a:r>
          </a:p>
        </p:txBody>
      </p:sp>
      <p:sp>
        <p:nvSpPr>
          <p:cNvPr id="4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1290887"/>
            <a:ext cx="4326673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Create </a:t>
            </a:r>
            <a:r>
              <a:rPr lang="en-US" sz="2000" dirty="0" smtClean="0"/>
              <a:t>an interface class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dirty="0"/>
              <a:t>) used by </a:t>
            </a:r>
            <a:r>
              <a:rPr lang="en-US" sz="2000" dirty="0" smtClean="0"/>
              <a:t>clients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endParaRPr lang="en-US" sz="2000" dirty="0"/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 bwMode="auto">
          <a:xfrm>
            <a:off x="5916164" y="1187249"/>
            <a:ext cx="1440181" cy="4800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Expression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Tree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45103" y="304800"/>
            <a:ext cx="9261476" cy="954088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Decouple Interface &amp; Implementation(s) </a:t>
            </a:r>
          </a:p>
        </p:txBody>
      </p:sp>
      <p:sp>
        <p:nvSpPr>
          <p:cNvPr id="4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1290887"/>
            <a:ext cx="4326673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Create </a:t>
            </a:r>
            <a:r>
              <a:rPr lang="en-US" sz="2000" dirty="0" smtClean="0"/>
              <a:t>an interface class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dirty="0"/>
              <a:t>) used by clients &amp; </a:t>
            </a:r>
            <a:r>
              <a:rPr lang="en-US" sz="2000" dirty="0" smtClean="0"/>
              <a:t>an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hierarchy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dirty="0" smtClean="0"/>
              <a:t> et </a:t>
            </a:r>
            <a:r>
              <a:rPr lang="en-US" sz="2000" dirty="0"/>
              <a:t>al</a:t>
            </a:r>
            <a:r>
              <a:rPr lang="en-US" sz="2000" dirty="0" smtClean="0"/>
              <a:t>) that encapsulates </a:t>
            </a:r>
            <a:r>
              <a:rPr lang="en-US" sz="2000" dirty="0"/>
              <a:t>variability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5916164" y="1187249"/>
            <a:ext cx="1440181" cy="4800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Expression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Tree</a:t>
            </a:r>
          </a:p>
        </p:txBody>
      </p:sp>
      <p:cxnSp>
        <p:nvCxnSpPr>
          <p:cNvPr id="30" name="AutoShape 61"/>
          <p:cNvCxnSpPr>
            <a:cxnSpLocks noChangeShapeType="1"/>
            <a:stCxn id="29" idx="3"/>
            <a:endCxn id="34" idx="3"/>
          </p:cNvCxnSpPr>
          <p:nvPr/>
        </p:nvCxnSpPr>
        <p:spPr bwMode="auto">
          <a:xfrm>
            <a:off x="7356345" y="1427279"/>
            <a:ext cx="57058" cy="1049345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31" name="AutoShape 173"/>
          <p:cNvCxnSpPr>
            <a:cxnSpLocks noChangeShapeType="1"/>
          </p:cNvCxnSpPr>
          <p:nvPr/>
        </p:nvCxnSpPr>
        <p:spPr bwMode="auto">
          <a:xfrm flipV="1">
            <a:off x="5693398" y="4206911"/>
            <a:ext cx="1" cy="66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32" name="Isosceles Triangle 31"/>
          <p:cNvSpPr/>
          <p:nvPr/>
        </p:nvSpPr>
        <p:spPr bwMode="auto">
          <a:xfrm>
            <a:off x="5621597" y="4570772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AutoShape 173"/>
          <p:cNvCxnSpPr>
            <a:cxnSpLocks noChangeShapeType="1"/>
          </p:cNvCxnSpPr>
          <p:nvPr/>
        </p:nvCxnSpPr>
        <p:spPr bwMode="auto">
          <a:xfrm flipV="1">
            <a:off x="6394072" y="3228408"/>
            <a:ext cx="1" cy="66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171"/>
          <p:cNvSpPr>
            <a:spLocks noChangeArrowheads="1"/>
          </p:cNvSpPr>
          <p:nvPr/>
        </p:nvSpPr>
        <p:spPr bwMode="auto">
          <a:xfrm>
            <a:off x="5915039" y="2236594"/>
            <a:ext cx="1498364" cy="48006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Node</a:t>
            </a:r>
          </a:p>
        </p:txBody>
      </p:sp>
      <p:cxnSp>
        <p:nvCxnSpPr>
          <p:cNvPr id="61" name="AutoShape 173"/>
          <p:cNvCxnSpPr>
            <a:cxnSpLocks noChangeShapeType="1"/>
          </p:cNvCxnSpPr>
          <p:nvPr/>
        </p:nvCxnSpPr>
        <p:spPr bwMode="auto">
          <a:xfrm flipV="1">
            <a:off x="6511158" y="2716654"/>
            <a:ext cx="853" cy="48272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AutoShape 175"/>
          <p:cNvCxnSpPr>
            <a:cxnSpLocks noChangeShapeType="1"/>
          </p:cNvCxnSpPr>
          <p:nvPr/>
        </p:nvCxnSpPr>
        <p:spPr bwMode="auto">
          <a:xfrm rot="16200000" flipV="1">
            <a:off x="7181002" y="2141007"/>
            <a:ext cx="389382" cy="172736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0"/>
          <p:cNvCxnSpPr>
            <a:cxnSpLocks noChangeShapeType="1"/>
          </p:cNvCxnSpPr>
          <p:nvPr/>
        </p:nvCxnSpPr>
        <p:spPr bwMode="auto">
          <a:xfrm rot="5400000" flipH="1" flipV="1">
            <a:off x="5571852" y="4504292"/>
            <a:ext cx="242090" cy="96716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4" name="AutoShape 181"/>
          <p:cNvCxnSpPr>
            <a:cxnSpLocks noChangeShapeType="1"/>
          </p:cNvCxnSpPr>
          <p:nvPr/>
        </p:nvCxnSpPr>
        <p:spPr bwMode="auto">
          <a:xfrm flipV="1">
            <a:off x="7013158" y="4877032"/>
            <a:ext cx="0" cy="42438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AutoShape 185"/>
          <p:cNvCxnSpPr>
            <a:cxnSpLocks noChangeShapeType="1"/>
          </p:cNvCxnSpPr>
          <p:nvPr/>
        </p:nvCxnSpPr>
        <p:spPr bwMode="auto">
          <a:xfrm flipV="1">
            <a:off x="6137837" y="4866826"/>
            <a:ext cx="1812312" cy="820908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6" name="AutoShape 186"/>
          <p:cNvCxnSpPr>
            <a:cxnSpLocks noChangeShapeType="1"/>
          </p:cNvCxnSpPr>
          <p:nvPr/>
        </p:nvCxnSpPr>
        <p:spPr bwMode="auto">
          <a:xfrm rot="5400000" flipH="1" flipV="1">
            <a:off x="7425534" y="5391439"/>
            <a:ext cx="1049227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7" name="Isosceles Triangle 66"/>
          <p:cNvSpPr/>
          <p:nvPr/>
        </p:nvSpPr>
        <p:spPr bwMode="auto">
          <a:xfrm>
            <a:off x="6429733" y="2746662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>
            <a:off x="5673869" y="3895687"/>
            <a:ext cx="1976718" cy="400110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Isosceles Triangle 68"/>
          <p:cNvSpPr/>
          <p:nvPr/>
        </p:nvSpPr>
        <p:spPr bwMode="auto">
          <a:xfrm>
            <a:off x="6310609" y="3599085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4957884" y="4074887"/>
            <a:ext cx="1468985" cy="48006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Composite_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Binary_Node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176"/>
          <p:cNvSpPr>
            <a:spLocks noChangeArrowheads="1"/>
          </p:cNvSpPr>
          <p:nvPr/>
        </p:nvSpPr>
        <p:spPr bwMode="auto">
          <a:xfrm>
            <a:off x="6863117" y="4074887"/>
            <a:ext cx="1540994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Composite_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Negate_Node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AutoShape 61"/>
          <p:cNvCxnSpPr>
            <a:cxnSpLocks noChangeShapeType="1"/>
            <a:stCxn id="70" idx="1"/>
            <a:endCxn id="34" idx="1"/>
          </p:cNvCxnSpPr>
          <p:nvPr/>
        </p:nvCxnSpPr>
        <p:spPr bwMode="auto">
          <a:xfrm rot="10800000" flipH="1">
            <a:off x="4957883" y="2476625"/>
            <a:ext cx="957155" cy="1838293"/>
          </a:xfrm>
          <a:prstGeom prst="bentConnector3">
            <a:avLst>
              <a:gd name="adj1" fmla="val -23883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3" name="AutoShape 61"/>
          <p:cNvCxnSpPr>
            <a:cxnSpLocks noChangeShapeType="1"/>
            <a:stCxn id="79" idx="1"/>
            <a:endCxn id="34" idx="1"/>
          </p:cNvCxnSpPr>
          <p:nvPr/>
        </p:nvCxnSpPr>
        <p:spPr bwMode="auto">
          <a:xfrm rot="10800000" flipH="1">
            <a:off x="5428102" y="2476624"/>
            <a:ext cx="486936" cy="869442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4" name="Rectangle 179"/>
          <p:cNvSpPr>
            <a:spLocks noChangeArrowheads="1"/>
          </p:cNvSpPr>
          <p:nvPr/>
        </p:nvSpPr>
        <p:spPr bwMode="auto">
          <a:xfrm>
            <a:off x="4442392" y="5045040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5" name="Rectangle 183"/>
          <p:cNvSpPr>
            <a:spLocks noChangeArrowheads="1"/>
          </p:cNvSpPr>
          <p:nvPr/>
        </p:nvSpPr>
        <p:spPr bwMode="auto">
          <a:xfrm>
            <a:off x="5160158" y="5687732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84"/>
          <p:cNvSpPr>
            <a:spLocks noChangeArrowheads="1"/>
          </p:cNvSpPr>
          <p:nvPr/>
        </p:nvSpPr>
        <p:spPr bwMode="auto">
          <a:xfrm>
            <a:off x="6993380" y="5687732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8"/>
          <p:cNvSpPr>
            <a:spLocks noChangeArrowheads="1"/>
          </p:cNvSpPr>
          <p:nvPr/>
        </p:nvSpPr>
        <p:spPr bwMode="auto">
          <a:xfrm>
            <a:off x="6287940" y="5045040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4"/>
          <p:cNvSpPr>
            <a:spLocks noChangeArrowheads="1"/>
          </p:cNvSpPr>
          <p:nvPr/>
        </p:nvSpPr>
        <p:spPr bwMode="auto">
          <a:xfrm>
            <a:off x="6992400" y="3106036"/>
            <a:ext cx="1440181" cy="48006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172"/>
          <p:cNvSpPr>
            <a:spLocks noChangeArrowheads="1"/>
          </p:cNvSpPr>
          <p:nvPr/>
        </p:nvSpPr>
        <p:spPr bwMode="auto">
          <a:xfrm>
            <a:off x="5428103" y="3106036"/>
            <a:ext cx="1440181" cy="480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ine Callout 1 34"/>
          <p:cNvSpPr/>
          <p:nvPr/>
        </p:nvSpPr>
        <p:spPr bwMode="auto">
          <a:xfrm>
            <a:off x="242809" y="3218990"/>
            <a:ext cx="3394009" cy="1200329"/>
          </a:xfrm>
          <a:prstGeom prst="borderCallout1">
            <a:avLst>
              <a:gd name="adj1" fmla="val -654"/>
              <a:gd name="adj2" fmla="val 76807"/>
              <a:gd name="adj3" fmla="val -148851"/>
              <a:gd name="adj4" fmla="val 16637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lang="en-US" i="1" dirty="0" smtClean="0"/>
              <a:t>Interface </a:t>
            </a:r>
            <a:r>
              <a:rPr lang="en-US" i="1" dirty="0"/>
              <a:t>class can </a:t>
            </a:r>
            <a:r>
              <a:rPr lang="en-US" i="1" dirty="0" smtClean="0"/>
              <a:t>use a C++ </a:t>
            </a:r>
            <a:r>
              <a:rPr lang="en-US" b="1" i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b="1" i="1" dirty="0" err="1" smtClean="0">
                <a:latin typeface="Courier New" pitchFamily="49" charset="0"/>
                <a:cs typeface="Courier New" pitchFamily="49" charset="0"/>
              </a:rPr>
              <a:t>shared_ptr</a:t>
            </a:r>
            <a:r>
              <a:rPr lang="en-US" b="1" i="1" dirty="0" smtClean="0">
                <a:latin typeface="+mj-lt"/>
                <a:cs typeface="Courier New" pitchFamily="49" charset="0"/>
              </a:rPr>
              <a:t> </a:t>
            </a:r>
            <a:r>
              <a:rPr lang="en-US" i="1" dirty="0" smtClean="0"/>
              <a:t>reference </a:t>
            </a:r>
            <a:r>
              <a:rPr lang="en-US" i="1" dirty="0"/>
              <a:t>count </a:t>
            </a:r>
            <a:r>
              <a:rPr lang="en-US" i="1" dirty="0" smtClean="0"/>
              <a:t>object to help automate </a:t>
            </a:r>
            <a:r>
              <a:rPr lang="en-US" i="1" dirty="0"/>
              <a:t>memory </a:t>
            </a:r>
            <a:r>
              <a:rPr lang="en-US" i="1" dirty="0" smtClean="0"/>
              <a:t>management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0602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xfrm>
            <a:off x="-45103" y="304800"/>
            <a:ext cx="9261476" cy="954088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Solution: Decouple Interface &amp; Implementation(s) </a:t>
            </a:r>
          </a:p>
        </p:txBody>
      </p:sp>
      <p:sp>
        <p:nvSpPr>
          <p:cNvPr id="4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1290887"/>
            <a:ext cx="4326673" cy="2078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Create </a:t>
            </a:r>
            <a:r>
              <a:rPr lang="en-US" sz="2000" dirty="0" smtClean="0"/>
              <a:t>an interface class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dirty="0"/>
              <a:t>) used by clients &amp; </a:t>
            </a:r>
            <a:r>
              <a:rPr lang="en-US" sz="2000" dirty="0" smtClean="0"/>
              <a:t>an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hierarchy 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dirty="0" smtClean="0"/>
              <a:t> et </a:t>
            </a:r>
            <a:r>
              <a:rPr lang="en-US" sz="2000" dirty="0"/>
              <a:t>al</a:t>
            </a:r>
            <a:r>
              <a:rPr lang="en-US" sz="2000" dirty="0" smtClean="0"/>
              <a:t>) that encapsulates </a:t>
            </a:r>
            <a:r>
              <a:rPr lang="en-US" sz="2000" dirty="0"/>
              <a:t>variability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29" name="Rectangle 38"/>
          <p:cNvSpPr>
            <a:spLocks noChangeArrowheads="1"/>
          </p:cNvSpPr>
          <p:nvPr/>
        </p:nvSpPr>
        <p:spPr bwMode="auto">
          <a:xfrm>
            <a:off x="5916164" y="1187249"/>
            <a:ext cx="1440181" cy="48006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Expression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Tree</a:t>
            </a:r>
          </a:p>
        </p:txBody>
      </p:sp>
      <p:cxnSp>
        <p:nvCxnSpPr>
          <p:cNvPr id="30" name="AutoShape 61"/>
          <p:cNvCxnSpPr>
            <a:cxnSpLocks noChangeShapeType="1"/>
            <a:stCxn id="29" idx="3"/>
            <a:endCxn id="34" idx="3"/>
          </p:cNvCxnSpPr>
          <p:nvPr/>
        </p:nvCxnSpPr>
        <p:spPr bwMode="auto">
          <a:xfrm>
            <a:off x="7356345" y="1427279"/>
            <a:ext cx="57058" cy="1049345"/>
          </a:xfrm>
          <a:prstGeom prst="bentConnector3">
            <a:avLst>
              <a:gd name="adj1" fmla="val 520677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31" name="AutoShape 173"/>
          <p:cNvCxnSpPr>
            <a:cxnSpLocks noChangeShapeType="1"/>
          </p:cNvCxnSpPr>
          <p:nvPr/>
        </p:nvCxnSpPr>
        <p:spPr bwMode="auto">
          <a:xfrm flipV="1">
            <a:off x="5693398" y="4206911"/>
            <a:ext cx="1" cy="66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32" name="Isosceles Triangle 31"/>
          <p:cNvSpPr/>
          <p:nvPr/>
        </p:nvSpPr>
        <p:spPr bwMode="auto">
          <a:xfrm>
            <a:off x="5621597" y="4570772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" name="AutoShape 173"/>
          <p:cNvCxnSpPr>
            <a:cxnSpLocks noChangeShapeType="1"/>
          </p:cNvCxnSpPr>
          <p:nvPr/>
        </p:nvCxnSpPr>
        <p:spPr bwMode="auto">
          <a:xfrm flipV="1">
            <a:off x="6394072" y="3228408"/>
            <a:ext cx="1" cy="6624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sp>
        <p:nvSpPr>
          <p:cNvPr id="34" name="Rectangle 171"/>
          <p:cNvSpPr>
            <a:spLocks noChangeArrowheads="1"/>
          </p:cNvSpPr>
          <p:nvPr/>
        </p:nvSpPr>
        <p:spPr bwMode="auto">
          <a:xfrm>
            <a:off x="5915039" y="2236594"/>
            <a:ext cx="1498364" cy="480060"/>
          </a:xfrm>
          <a:prstGeom prst="rect">
            <a:avLst/>
          </a:prstGeom>
          <a:solidFill>
            <a:srgbClr val="EBFF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smtClean="0">
                <a:latin typeface="Arial" pitchFamily="34" charset="0"/>
                <a:cs typeface="Arial" pitchFamily="34" charset="0"/>
              </a:rPr>
              <a:t>Component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_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Node</a:t>
            </a:r>
          </a:p>
        </p:txBody>
      </p:sp>
      <p:cxnSp>
        <p:nvCxnSpPr>
          <p:cNvPr id="61" name="AutoShape 173"/>
          <p:cNvCxnSpPr>
            <a:cxnSpLocks noChangeShapeType="1"/>
          </p:cNvCxnSpPr>
          <p:nvPr/>
        </p:nvCxnSpPr>
        <p:spPr bwMode="auto">
          <a:xfrm flipV="1">
            <a:off x="6511158" y="2716654"/>
            <a:ext cx="853" cy="48272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AutoShape 175"/>
          <p:cNvCxnSpPr>
            <a:cxnSpLocks noChangeShapeType="1"/>
          </p:cNvCxnSpPr>
          <p:nvPr/>
        </p:nvCxnSpPr>
        <p:spPr bwMode="auto">
          <a:xfrm rot="16200000" flipV="1">
            <a:off x="7181002" y="2141007"/>
            <a:ext cx="389382" cy="1727366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3" name="AutoShape 180"/>
          <p:cNvCxnSpPr>
            <a:cxnSpLocks noChangeShapeType="1"/>
          </p:cNvCxnSpPr>
          <p:nvPr/>
        </p:nvCxnSpPr>
        <p:spPr bwMode="auto">
          <a:xfrm rot="5400000" flipH="1" flipV="1">
            <a:off x="5571852" y="4504292"/>
            <a:ext cx="242090" cy="96716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4" name="AutoShape 181"/>
          <p:cNvCxnSpPr>
            <a:cxnSpLocks noChangeShapeType="1"/>
          </p:cNvCxnSpPr>
          <p:nvPr/>
        </p:nvCxnSpPr>
        <p:spPr bwMode="auto">
          <a:xfrm flipV="1">
            <a:off x="7013158" y="4877032"/>
            <a:ext cx="0" cy="42438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</p:spPr>
      </p:cxnSp>
      <p:cxnSp>
        <p:nvCxnSpPr>
          <p:cNvPr id="65" name="AutoShape 185"/>
          <p:cNvCxnSpPr>
            <a:cxnSpLocks noChangeShapeType="1"/>
          </p:cNvCxnSpPr>
          <p:nvPr/>
        </p:nvCxnSpPr>
        <p:spPr bwMode="auto">
          <a:xfrm flipV="1">
            <a:off x="6137837" y="4866826"/>
            <a:ext cx="1812312" cy="820908"/>
          </a:xfrm>
          <a:prstGeom prst="bentConnector3">
            <a:avLst>
              <a:gd name="adj1" fmla="val 1545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6" name="AutoShape 186"/>
          <p:cNvCxnSpPr>
            <a:cxnSpLocks noChangeShapeType="1"/>
          </p:cNvCxnSpPr>
          <p:nvPr/>
        </p:nvCxnSpPr>
        <p:spPr bwMode="auto">
          <a:xfrm rot="5400000" flipH="1" flipV="1">
            <a:off x="7425534" y="5391439"/>
            <a:ext cx="1049227" cy="2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67" name="Isosceles Triangle 66"/>
          <p:cNvSpPr/>
          <p:nvPr/>
        </p:nvSpPr>
        <p:spPr bwMode="auto">
          <a:xfrm>
            <a:off x="6429733" y="2746662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Freeform 67"/>
          <p:cNvSpPr/>
          <p:nvPr/>
        </p:nvSpPr>
        <p:spPr bwMode="auto">
          <a:xfrm>
            <a:off x="5673869" y="3895687"/>
            <a:ext cx="1976718" cy="400110"/>
          </a:xfrm>
          <a:custGeom>
            <a:avLst/>
            <a:gdLst>
              <a:gd name="connsiteX0" fmla="*/ 0 w 1882588"/>
              <a:gd name="connsiteY0" fmla="*/ 233082 h 233082"/>
              <a:gd name="connsiteX1" fmla="*/ 0 w 1882588"/>
              <a:gd name="connsiteY1" fmla="*/ 0 h 233082"/>
              <a:gd name="connsiteX2" fmla="*/ 1882588 w 1882588"/>
              <a:gd name="connsiteY2" fmla="*/ 0 h 233082"/>
              <a:gd name="connsiteX3" fmla="*/ 1882588 w 1882588"/>
              <a:gd name="connsiteY3" fmla="*/ 233082 h 233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588" h="233082">
                <a:moveTo>
                  <a:pt x="0" y="233082"/>
                </a:moveTo>
                <a:lnTo>
                  <a:pt x="0" y="0"/>
                </a:lnTo>
                <a:lnTo>
                  <a:pt x="1882588" y="0"/>
                </a:lnTo>
                <a:lnTo>
                  <a:pt x="1882588" y="233082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Isosceles Triangle 68"/>
          <p:cNvSpPr/>
          <p:nvPr/>
        </p:nvSpPr>
        <p:spPr bwMode="auto">
          <a:xfrm>
            <a:off x="6310609" y="3599085"/>
            <a:ext cx="150018" cy="178506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176"/>
          <p:cNvSpPr>
            <a:spLocks noChangeArrowheads="1"/>
          </p:cNvSpPr>
          <p:nvPr/>
        </p:nvSpPr>
        <p:spPr bwMode="auto">
          <a:xfrm>
            <a:off x="4957884" y="4074887"/>
            <a:ext cx="1468985" cy="480060"/>
          </a:xfrm>
          <a:prstGeom prst="rect">
            <a:avLst/>
          </a:prstGeom>
          <a:solidFill>
            <a:srgbClr val="D8FDC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Composite_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Binary_Node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176"/>
          <p:cNvSpPr>
            <a:spLocks noChangeArrowheads="1"/>
          </p:cNvSpPr>
          <p:nvPr/>
        </p:nvSpPr>
        <p:spPr bwMode="auto">
          <a:xfrm>
            <a:off x="6863117" y="4074887"/>
            <a:ext cx="1540994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>
              <a:lnSpc>
                <a:spcPct val="100000"/>
              </a:lnSpc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Composite_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Negate_Node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AutoShape 61"/>
          <p:cNvCxnSpPr>
            <a:cxnSpLocks noChangeShapeType="1"/>
            <a:stCxn id="70" idx="1"/>
            <a:endCxn id="34" idx="1"/>
          </p:cNvCxnSpPr>
          <p:nvPr/>
        </p:nvCxnSpPr>
        <p:spPr bwMode="auto">
          <a:xfrm rot="10800000" flipH="1">
            <a:off x="4957883" y="2476625"/>
            <a:ext cx="957155" cy="1838293"/>
          </a:xfrm>
          <a:prstGeom prst="bentConnector3">
            <a:avLst>
              <a:gd name="adj1" fmla="val -23883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cxnSp>
        <p:nvCxnSpPr>
          <p:cNvPr id="73" name="AutoShape 61"/>
          <p:cNvCxnSpPr>
            <a:cxnSpLocks noChangeShapeType="1"/>
            <a:stCxn id="79" idx="1"/>
            <a:endCxn id="34" idx="1"/>
          </p:cNvCxnSpPr>
          <p:nvPr/>
        </p:nvCxnSpPr>
        <p:spPr bwMode="auto">
          <a:xfrm rot="10800000" flipH="1">
            <a:off x="5428102" y="2476624"/>
            <a:ext cx="486936" cy="869442"/>
          </a:xfrm>
          <a:prstGeom prst="bentConnector3">
            <a:avLst>
              <a:gd name="adj1" fmla="val -49294"/>
            </a:avLst>
          </a:prstGeom>
          <a:noFill/>
          <a:ln w="19050">
            <a:solidFill>
              <a:schemeClr val="tx1"/>
            </a:solidFill>
            <a:miter lim="800000"/>
            <a:headEnd type="diamond" w="med" len="med"/>
            <a:tailEnd type="triangle" w="med" len="med"/>
          </a:ln>
        </p:spPr>
      </p:cxnSp>
      <p:sp>
        <p:nvSpPr>
          <p:cNvPr id="74" name="Rectangle 179"/>
          <p:cNvSpPr>
            <a:spLocks noChangeArrowheads="1"/>
          </p:cNvSpPr>
          <p:nvPr/>
        </p:nvSpPr>
        <p:spPr bwMode="auto">
          <a:xfrm>
            <a:off x="4442392" y="5045040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>
                <a:latin typeface="Arial" pitchFamily="34" charset="0"/>
                <a:cs typeface="Arial" pitchFamily="34" charset="0"/>
              </a:rPr>
              <a:t>Add_Node</a:t>
            </a:r>
          </a:p>
        </p:txBody>
      </p:sp>
      <p:sp>
        <p:nvSpPr>
          <p:cNvPr id="75" name="Rectangle 183"/>
          <p:cNvSpPr>
            <a:spLocks noChangeArrowheads="1"/>
          </p:cNvSpPr>
          <p:nvPr/>
        </p:nvSpPr>
        <p:spPr bwMode="auto">
          <a:xfrm>
            <a:off x="5160158" y="5687732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Multiply_Node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84"/>
          <p:cNvSpPr>
            <a:spLocks noChangeArrowheads="1"/>
          </p:cNvSpPr>
          <p:nvPr/>
        </p:nvSpPr>
        <p:spPr bwMode="auto">
          <a:xfrm>
            <a:off x="6993380" y="5687732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>
                <a:latin typeface="Arial" pitchFamily="34" charset="0"/>
                <a:cs typeface="Arial" pitchFamily="34" charset="0"/>
              </a:rPr>
              <a:t>Divide_Node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78"/>
          <p:cNvSpPr>
            <a:spLocks noChangeArrowheads="1"/>
          </p:cNvSpPr>
          <p:nvPr/>
        </p:nvSpPr>
        <p:spPr bwMode="auto">
          <a:xfrm>
            <a:off x="6287940" y="5045040"/>
            <a:ext cx="1440181" cy="4800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Subtract_Node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74"/>
          <p:cNvSpPr>
            <a:spLocks noChangeArrowheads="1"/>
          </p:cNvSpPr>
          <p:nvPr/>
        </p:nvSpPr>
        <p:spPr bwMode="auto">
          <a:xfrm>
            <a:off x="6992400" y="3106036"/>
            <a:ext cx="1440181" cy="48006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Leaf_Node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172"/>
          <p:cNvSpPr>
            <a:spLocks noChangeArrowheads="1"/>
          </p:cNvSpPr>
          <p:nvPr/>
        </p:nvSpPr>
        <p:spPr bwMode="auto">
          <a:xfrm>
            <a:off x="5428103" y="3106036"/>
            <a:ext cx="1440181" cy="4800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 algn="ctr"/>
            <a:r>
              <a:rPr lang="en-US" sz="1400" dirty="0">
                <a:latin typeface="Arial" pitchFamily="34" charset="0"/>
                <a:cs typeface="Arial" pitchFamily="34" charset="0"/>
              </a:rPr>
              <a:t>Composite_</a:t>
            </a:r>
          </a:p>
          <a:p>
            <a:pPr algn="ctr"/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Unary_Node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Callout 1 35"/>
          <p:cNvSpPr/>
          <p:nvPr/>
        </p:nvSpPr>
        <p:spPr bwMode="auto">
          <a:xfrm>
            <a:off x="557822" y="4938906"/>
            <a:ext cx="3078996" cy="1200329"/>
          </a:xfrm>
          <a:prstGeom prst="borderCallout1">
            <a:avLst>
              <a:gd name="adj1" fmla="val 1078"/>
              <a:gd name="adj2" fmla="val 87944"/>
              <a:gd name="adj3" fmla="val -195597"/>
              <a:gd name="adj4" fmla="val 1742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lang="en-US" i="1" dirty="0"/>
              <a:t>The Abstract Factory pattern can be used to produce the right </a:t>
            </a:r>
            <a:r>
              <a:rPr lang="en-US" i="1" dirty="0" err="1"/>
              <a:t>implementor</a:t>
            </a:r>
            <a:r>
              <a:rPr lang="en-US" i="1" dirty="0"/>
              <a:t> hierarchy (as seen later)</a:t>
            </a:r>
          </a:p>
        </p:txBody>
      </p:sp>
    </p:spTree>
    <p:extLst>
      <p:ext uri="{BB962C8B-B14F-4D97-AF65-F5344CB8AC3E}">
        <p14:creationId xmlns:p14="http://schemas.microsoft.com/office/powerpoint/2010/main" val="595464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87338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Expression_Tree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60340"/>
              </p:ext>
            </p:extLst>
          </p:nvPr>
        </p:nvGraphicFramePr>
        <p:xfrm>
          <a:off x="4775" y="1426753"/>
          <a:ext cx="9136256" cy="4114800"/>
        </p:xfrm>
        <a:graphic>
          <a:graphicData uri="http://schemas.openxmlformats.org/drawingml/2006/table">
            <a:tbl>
              <a:tblPr/>
              <a:tblGrid>
                <a:gridCol w="2921311"/>
                <a:gridCol w="6214945"/>
              </a:tblGrid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typedef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iterator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Component_Node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*root)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500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643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=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is_null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item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left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right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u="none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accept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ET_Visitor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&amp;visitor)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090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begin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::string 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951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8612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begin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650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7376" name="Rectangle 7"/>
          <p:cNvSpPr>
            <a:spLocks noChangeArrowheads="1"/>
          </p:cNvSpPr>
          <p:nvPr/>
        </p:nvSpPr>
        <p:spPr bwMode="auto">
          <a:xfrm>
            <a:off x="4775" y="960345"/>
            <a:ext cx="8928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1" indent="-233363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Interface for </a:t>
            </a:r>
            <a:r>
              <a:rPr lang="en-US" sz="2000" dirty="0" smtClean="0"/>
              <a:t>composite structure that contains </a:t>
            </a:r>
            <a:r>
              <a:rPr lang="en-US" sz="2000" dirty="0"/>
              <a:t>all nodes in expression tree</a:t>
            </a:r>
          </a:p>
        </p:txBody>
      </p:sp>
      <p:sp>
        <p:nvSpPr>
          <p:cNvPr id="57378" name="Rectangle 9"/>
          <p:cNvSpPr>
            <a:spLocks noChangeArrowheads="1"/>
          </p:cNvSpPr>
          <p:nvPr/>
        </p:nvSpPr>
        <p:spPr bwMode="auto">
          <a:xfrm>
            <a:off x="4775" y="1389998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037118" y="2995041"/>
            <a:ext cx="3103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Plays essential </a:t>
            </a:r>
            <a:r>
              <a:rPr lang="en-US" b="1" dirty="0">
                <a:solidFill>
                  <a:srgbClr val="336699"/>
                </a:solidFill>
              </a:rPr>
              <a:t>role in </a:t>
            </a:r>
            <a:r>
              <a:rPr lang="en-US" b="1" i="1" dirty="0" smtClean="0">
                <a:solidFill>
                  <a:srgbClr val="336699"/>
                </a:solidFill>
              </a:rPr>
              <a:t>Iterator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&amp; </a:t>
            </a:r>
            <a:r>
              <a:rPr lang="en-US" b="1" i="1" dirty="0">
                <a:solidFill>
                  <a:srgbClr val="336699"/>
                </a:solidFill>
              </a:rPr>
              <a:t>Visitor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patterns (covered </a:t>
            </a:r>
            <a:r>
              <a:rPr lang="en-US" b="1" dirty="0">
                <a:solidFill>
                  <a:srgbClr val="336699"/>
                </a:solidFill>
              </a:rPr>
              <a:t>later)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flipH="1" flipV="1">
            <a:off x="6661341" y="391837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10800000" flipH="1" flipV="1">
            <a:off x="260839" y="361799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75" y="4096072"/>
            <a:ext cx="23615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Forward to </a:t>
            </a:r>
            <a:r>
              <a:rPr lang="en-US" b="1" dirty="0" err="1" smtClean="0">
                <a:solidFill>
                  <a:srgbClr val="336699"/>
                </a:solidFill>
              </a:rPr>
              <a:t>implementor</a:t>
            </a:r>
            <a:r>
              <a:rPr lang="en-US" b="1" dirty="0" smtClean="0">
                <a:solidFill>
                  <a:srgbClr val="336699"/>
                </a:solidFill>
              </a:rPr>
              <a:t> hierarchy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19275" y="1901270"/>
            <a:ext cx="18898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Manage reference counts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8" name="Left Arrow 17"/>
          <p:cNvSpPr/>
          <p:nvPr/>
        </p:nvSpPr>
        <p:spPr bwMode="auto">
          <a:xfrm rot="10800000">
            <a:off x="1542524" y="2220995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5" grpId="0" animBg="1"/>
      <p:bldP spid="16" grpId="0"/>
      <p:bldP spid="17" grpId="0"/>
      <p:bldP spid="1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6362701"/>
            <a:ext cx="9144000" cy="4953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title"/>
          </p:nvPr>
        </p:nvSpPr>
        <p:spPr>
          <a:xfrm>
            <a:off x="609600" y="287338"/>
            <a:ext cx="8077200" cy="854075"/>
          </a:xfrm>
        </p:spPr>
        <p:txBody>
          <a:bodyPr/>
          <a:lstStyle/>
          <a:p>
            <a:pPr eaLnBrk="1" hangingPunct="1"/>
            <a:r>
              <a:rPr lang="en-US" sz="3200" dirty="0" err="1" smtClean="0"/>
              <a:t>Expression_Tree</a:t>
            </a:r>
            <a:r>
              <a:rPr lang="en-US" sz="3200" dirty="0" smtClean="0"/>
              <a:t> Class Interface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79687"/>
              </p:ext>
            </p:extLst>
          </p:nvPr>
        </p:nvGraphicFramePr>
        <p:xfrm>
          <a:off x="4775" y="1426753"/>
          <a:ext cx="9136256" cy="4114800"/>
        </p:xfrm>
        <a:graphic>
          <a:graphicData uri="http://schemas.openxmlformats.org/drawingml/2006/table">
            <a:tbl>
              <a:tblPr/>
              <a:tblGrid>
                <a:gridCol w="2921311"/>
                <a:gridCol w="6214945"/>
              </a:tblGrid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typedef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ET_Iterator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iterator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...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5147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4" action="ppaction://hlinkfile"/>
                        </a:rPr>
                        <a:t>Component_Node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*root)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500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3643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void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operator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=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 &amp;t)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~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bool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is_null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item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left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Expression_Tree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right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9838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u="none" dirty="0" smtClean="0"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accept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  <a:hlinkClick r:id="rId3" action="ppaction://hlinkfile"/>
                        </a:rPr>
                        <a:t>ET_Visitor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&amp;visitor)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9090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begin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std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::string 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951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dirty="0" err="1">
                          <a:latin typeface="Courier New" pitchFamily="49" charset="0"/>
                          <a:cs typeface="Courier New" pitchFamily="49" charset="0"/>
                          <a:hlinkClick r:id="rId5" action="ppaction://hlinkfile"/>
                        </a:rPr>
                        <a:t>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</a:t>
                      </a:r>
                      <a:endParaRPr lang="en-US" sz="1800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8612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begin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650">
                <a:tc>
                  <a:txBody>
                    <a:bodyPr/>
                    <a:lstStyle/>
                    <a:p>
                      <a:pPr algn="r">
                        <a:spcBef>
                          <a:spcPts val="1200"/>
                        </a:spcBef>
                      </a:pPr>
                      <a:r>
                        <a:rPr lang="en-US" sz="1800" b="1" kern="1200" dirty="0" err="1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5" action="ppaction://hlinkfile"/>
                        </a:rPr>
                        <a:t>const_iterator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1200"/>
                        </a:spcBef>
                      </a:pPr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  <a:hlinkClick r:id="rId3" action="ppaction://hlinkfile"/>
                        </a:rPr>
                        <a:t>end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(</a:t>
                      </a:r>
                      <a:r>
                        <a:rPr lang="en-US" sz="1800" b="1" dirty="0" err="1" smtClean="0"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std::string 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&amp;order =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""</a:t>
                      </a:r>
                      <a:r>
                        <a:rPr lang="en-US" sz="1800" b="1" dirty="0" smtClean="0">
                          <a:latin typeface="Courier New" pitchFamily="49" charset="0"/>
                          <a:cs typeface="Courier New" pitchFamily="49" charset="0"/>
                        </a:rPr>
                        <a:t>) </a:t>
                      </a:r>
                      <a:r>
                        <a:rPr lang="en-US" sz="1800" b="1" dirty="0">
                          <a:latin typeface="Courier New" pitchFamily="49" charset="0"/>
                          <a:cs typeface="Courier New" pitchFamily="49" charset="0"/>
                        </a:rPr>
                        <a:t>const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7376" name="Rectangle 7"/>
          <p:cNvSpPr>
            <a:spLocks noChangeArrowheads="1"/>
          </p:cNvSpPr>
          <p:nvPr/>
        </p:nvSpPr>
        <p:spPr bwMode="auto">
          <a:xfrm>
            <a:off x="4775" y="960345"/>
            <a:ext cx="8928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1" indent="-233363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Interface for </a:t>
            </a:r>
            <a:r>
              <a:rPr lang="en-US" sz="2000" dirty="0" smtClean="0"/>
              <a:t>composite structure that contains </a:t>
            </a:r>
            <a:r>
              <a:rPr lang="en-US" sz="2000" dirty="0"/>
              <a:t>all nodes in expression tree</a:t>
            </a:r>
          </a:p>
        </p:txBody>
      </p:sp>
      <p:sp>
        <p:nvSpPr>
          <p:cNvPr id="57377" name="Rectangle 5"/>
          <p:cNvSpPr>
            <a:spLocks noChangeArrowheads="1"/>
          </p:cNvSpPr>
          <p:nvPr/>
        </p:nvSpPr>
        <p:spPr bwMode="auto">
          <a:xfrm>
            <a:off x="111510" y="5665034"/>
            <a:ext cx="8905240" cy="1092607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Commonality</a:t>
            </a:r>
            <a:r>
              <a:rPr lang="en-US" sz="2000" dirty="0"/>
              <a:t>: Provides </a:t>
            </a:r>
            <a:r>
              <a:rPr lang="en-US" sz="2000" dirty="0" smtClean="0"/>
              <a:t>common </a:t>
            </a:r>
            <a:r>
              <a:rPr lang="en-US" sz="2000" dirty="0"/>
              <a:t>interface for expression tree operations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b="1" dirty="0"/>
              <a:t>Variability</a:t>
            </a:r>
            <a:r>
              <a:rPr lang="en-US" sz="2000" dirty="0"/>
              <a:t>: The contents of the </a:t>
            </a:r>
            <a:r>
              <a:rPr lang="en-US" sz="2000" dirty="0" smtClean="0"/>
              <a:t>composite nodes in the expression tree will vary </a:t>
            </a:r>
            <a:r>
              <a:rPr lang="en-US" sz="2000" dirty="0"/>
              <a:t>depending on the </a:t>
            </a:r>
            <a:r>
              <a:rPr lang="en-US" sz="2000" dirty="0" smtClean="0"/>
              <a:t>user input expression</a:t>
            </a:r>
            <a:endParaRPr lang="en-US" sz="2000" dirty="0"/>
          </a:p>
        </p:txBody>
      </p:sp>
      <p:sp>
        <p:nvSpPr>
          <p:cNvPr id="57378" name="Rectangle 9"/>
          <p:cNvSpPr>
            <a:spLocks noChangeArrowheads="1"/>
          </p:cNvSpPr>
          <p:nvPr/>
        </p:nvSpPr>
        <p:spPr bwMode="auto">
          <a:xfrm>
            <a:off x="4775" y="1389998"/>
            <a:ext cx="13789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Interface</a:t>
            </a:r>
            <a:endParaRPr lang="en-US" sz="2000" b="1" dirty="0"/>
          </a:p>
        </p:txBody>
      </p:sp>
      <p:sp>
        <p:nvSpPr>
          <p:cNvPr id="9" name="Rectangle 8"/>
          <p:cNvSpPr/>
          <p:nvPr/>
        </p:nvSpPr>
        <p:spPr>
          <a:xfrm>
            <a:off x="0" y="4134122"/>
            <a:ext cx="14719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Iterator factories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flipV="1">
            <a:off x="231046" y="474857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10800000" flipH="1" flipV="1">
            <a:off x="2365003" y="142675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1045" y="1866656"/>
            <a:ext cx="2497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Iterator trait</a:t>
            </a:r>
            <a:endParaRPr lang="en-US" b="1" dirty="0">
              <a:solidFill>
                <a:srgbClr val="33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911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7377" grpId="0" animBg="1"/>
      <p:bldP spid="9" grpId="0"/>
      <p:bldP spid="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54362"/>
            <a:ext cx="9144000" cy="5021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Line Callout 1 14"/>
          <p:cNvSpPr/>
          <p:nvPr/>
        </p:nvSpPr>
        <p:spPr bwMode="auto">
          <a:xfrm>
            <a:off x="2178424" y="6256236"/>
            <a:ext cx="2877670" cy="320088"/>
          </a:xfrm>
          <a:prstGeom prst="borderCallout1">
            <a:avLst>
              <a:gd name="adj1" fmla="val 40006"/>
              <a:gd name="adj2" fmla="val 100613"/>
              <a:gd name="adj3" fmla="val -99939"/>
              <a:gd name="adj4" fmla="val 17539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635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2000" y="1258887"/>
            <a:ext cx="9132000" cy="2408237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34950" lvl="1" indent="-234950"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Separate </a:t>
            </a:r>
            <a:r>
              <a:rPr lang="en-US" sz="2000" dirty="0" smtClean="0"/>
              <a:t>an interface </a:t>
            </a:r>
            <a:r>
              <a:rPr lang="en-US" sz="2000" dirty="0"/>
              <a:t>from </a:t>
            </a:r>
            <a:r>
              <a:rPr lang="en-US" sz="2000" dirty="0" smtClean="0"/>
              <a:t>its implementation(s</a:t>
            </a:r>
            <a:r>
              <a:rPr lang="en-US" sz="2000" dirty="0"/>
              <a:t>)</a:t>
            </a:r>
          </a:p>
          <a:p>
            <a:pPr eaLnBrk="1" hangingPunct="1">
              <a:spcBef>
                <a:spcPct val="300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34950" lvl="1" indent="-234950"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When interface &amp; implementation should vary independently</a:t>
            </a:r>
          </a:p>
          <a:p>
            <a:pPr marL="234950" lvl="1" indent="-234950"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Require a uniform interface to interchangeable </a:t>
            </a:r>
            <a:r>
              <a:rPr lang="en-US" sz="2000" dirty="0" err="1" smtClean="0"/>
              <a:t>implementor</a:t>
            </a:r>
            <a:r>
              <a:rPr lang="en-US" sz="2000" dirty="0" smtClean="0"/>
              <a:t> hierarchies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2423" y="3300749"/>
            <a:ext cx="9083952" cy="3400425"/>
            <a:chOff x="303" y="2179"/>
            <a:chExt cx="5220" cy="1824"/>
          </a:xfrm>
        </p:grpSpPr>
        <p:sp>
          <p:nvSpPr>
            <p:cNvPr id="58375" name="Rectangle 5" descr="Rectangle: Click to edit Master text styles&#10;Second level&#10;Third level&#10;Fourth level&#10;Fifth level"/>
            <p:cNvSpPr>
              <a:spLocks noChangeArrowheads="1"/>
            </p:cNvSpPr>
            <p:nvPr/>
          </p:nvSpPr>
          <p:spPr bwMode="auto">
            <a:xfrm>
              <a:off x="303" y="2179"/>
              <a:ext cx="4896" cy="1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/>
              <a:r>
                <a:rPr lang="en-US" sz="2000" b="1" dirty="0"/>
                <a:t>Structure</a:t>
              </a:r>
            </a:p>
          </p:txBody>
        </p:sp>
        <p:pic>
          <p:nvPicPr>
            <p:cNvPr id="58376" name="Picture 6" descr="bridge-omt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36" y="2440"/>
              <a:ext cx="5187" cy="11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373" name="Rectangle 7"/>
          <p:cNvSpPr>
            <a:spLocks noChangeArrowheads="1"/>
          </p:cNvSpPr>
          <p:nvPr/>
        </p:nvSpPr>
        <p:spPr bwMode="auto">
          <a:xfrm>
            <a:off x="2282825" y="3950447"/>
            <a:ext cx="615950" cy="163513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en-US" i="1">
              <a:latin typeface="Arial" pitchFamily="34" charset="0"/>
            </a:endParaRPr>
          </a:p>
        </p:txBody>
      </p:sp>
      <p:sp>
        <p:nvSpPr>
          <p:cNvPr id="58374" name="Freeform 8"/>
          <p:cNvSpPr>
            <a:spLocks noChangeArrowheads="1"/>
          </p:cNvSpPr>
          <p:nvPr/>
        </p:nvSpPr>
        <p:spPr bwMode="auto">
          <a:xfrm>
            <a:off x="7097710" y="3921872"/>
            <a:ext cx="902319" cy="230188"/>
          </a:xfrm>
          <a:custGeom>
            <a:avLst/>
            <a:gdLst>
              <a:gd name="T0" fmla="*/ 0 w 798214"/>
              <a:gd name="T1" fmla="*/ 0 h 231214"/>
              <a:gd name="T2" fmla="*/ 798512 w 798214"/>
              <a:gd name="T3" fmla="*/ 0 h 231214"/>
              <a:gd name="T4" fmla="*/ 798512 w 798214"/>
              <a:gd name="T5" fmla="*/ 154727 h 231214"/>
              <a:gd name="T6" fmla="*/ 789456 w 798214"/>
              <a:gd name="T7" fmla="*/ 230188 h 231214"/>
              <a:gd name="T8" fmla="*/ 0 w 798214"/>
              <a:gd name="T9" fmla="*/ 172754 h 231214"/>
              <a:gd name="T10" fmla="*/ 0 w 798214"/>
              <a:gd name="T11" fmla="*/ 0 h 2312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798214"/>
              <a:gd name="T19" fmla="*/ 0 h 231214"/>
              <a:gd name="T20" fmla="*/ 798214 w 798214"/>
              <a:gd name="T21" fmla="*/ 231214 h 2312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798214" h="231214">
                <a:moveTo>
                  <a:pt x="0" y="0"/>
                </a:moveTo>
                <a:lnTo>
                  <a:pt x="798214" y="0"/>
                </a:lnTo>
                <a:lnTo>
                  <a:pt x="798214" y="155417"/>
                </a:lnTo>
                <a:lnTo>
                  <a:pt x="789161" y="231214"/>
                </a:lnTo>
                <a:lnTo>
                  <a:pt x="0" y="17352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i="1">
                <a:latin typeface="Arial" pitchFamily="34" charset="0"/>
              </a:rPr>
              <a:t>       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10" name="Line Callout 1 9"/>
          <p:cNvSpPr/>
          <p:nvPr/>
        </p:nvSpPr>
        <p:spPr bwMode="auto">
          <a:xfrm>
            <a:off x="2079795" y="3344227"/>
            <a:ext cx="2510116" cy="313932"/>
          </a:xfrm>
          <a:prstGeom prst="borderCallout1">
            <a:avLst>
              <a:gd name="adj1" fmla="val 41680"/>
              <a:gd name="adj2" fmla="val 91"/>
              <a:gd name="adj3" fmla="val 156854"/>
              <a:gd name="adj4" fmla="val -2502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Line Callout 1 11"/>
          <p:cNvSpPr/>
          <p:nvPr/>
        </p:nvSpPr>
        <p:spPr bwMode="auto">
          <a:xfrm>
            <a:off x="1820424" y="6119413"/>
            <a:ext cx="3433482" cy="584775"/>
          </a:xfrm>
          <a:prstGeom prst="borderCallout1">
            <a:avLst>
              <a:gd name="adj1" fmla="val -1844"/>
              <a:gd name="adj2" fmla="val 49177"/>
              <a:gd name="adj3" fmla="val -119254"/>
              <a:gd name="adj4" fmla="val 9451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Composite_Unary_Node</a:t>
            </a:r>
            <a:r>
              <a:rPr lang="en-US" sz="1600" dirty="0"/>
              <a:t>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Composite_Binary_Node</a:t>
            </a:r>
            <a:r>
              <a:rPr lang="en-US" sz="1600" dirty="0"/>
              <a:t>, etc.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6293811" y="3327082"/>
            <a:ext cx="2510116" cy="313932"/>
          </a:xfrm>
          <a:prstGeom prst="borderCallout1">
            <a:avLst>
              <a:gd name="adj1" fmla="val 41680"/>
              <a:gd name="adj2" fmla="val 91"/>
              <a:gd name="adj3" fmla="val 165422"/>
              <a:gd name="adj4" fmla="val -85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/>
              <a:t>e.g.,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Component_Node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  <p:bldP spid="12" grpId="0" animBg="1"/>
      <p:bldP spid="1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252525"/>
            <a:ext cx="9323293" cy="513529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Bridge example in C++</a:t>
            </a:r>
          </a:p>
          <a:p>
            <a:pPr marL="233363" lvl="1" indent="-233363"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Separate </a:t>
            </a:r>
            <a:r>
              <a:rPr lang="en-US" sz="2000" dirty="0" smtClean="0"/>
              <a:t>expression tree interface from the composite node implementations</a:t>
            </a:r>
            <a:endParaRPr lang="en-US" sz="2000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{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*root): root_(root) {}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void 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&amp;v) { root_-&gt;accept(v); }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private: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shared_ptr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root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_;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01541" y="2021191"/>
            <a:ext cx="31555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336699"/>
                </a:solidFill>
              </a:rPr>
              <a:t>r</a:t>
            </a:r>
            <a:r>
              <a:rPr lang="en-US" b="1" dirty="0" smtClean="0">
                <a:solidFill>
                  <a:srgbClr val="336699"/>
                </a:solidFill>
              </a:rPr>
              <a:t>oot_ manages lifecycle of pointer parameter</a:t>
            </a:r>
            <a:endParaRPr lang="en-US" dirty="0"/>
          </a:p>
        </p:txBody>
      </p:sp>
      <p:sp>
        <p:nvSpPr>
          <p:cNvPr id="22" name="AutoShape 7"/>
          <p:cNvSpPr>
            <a:spLocks noChangeArrowheads="1"/>
          </p:cNvSpPr>
          <p:nvPr/>
        </p:nvSpPr>
        <p:spPr bwMode="auto">
          <a:xfrm rot="5400000">
            <a:off x="6479931" y="237228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32726" y="4225404"/>
            <a:ext cx="73829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C++11/Boost “smart pointer” that handles reference counting</a:t>
            </a:r>
            <a:endParaRPr lang="en-US" dirty="0"/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 rot="16200000" flipH="1">
            <a:off x="1409332" y="433424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901" y="3224883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336699"/>
                </a:solidFill>
              </a:rPr>
              <a:t>Interface forwards to </a:t>
            </a:r>
            <a:r>
              <a:rPr lang="en-US" b="1" dirty="0" err="1">
                <a:solidFill>
                  <a:srgbClr val="336699"/>
                </a:solidFill>
              </a:rPr>
              <a:t>i</a:t>
            </a:r>
            <a:r>
              <a:rPr lang="en-US" b="1" dirty="0" err="1" smtClean="0">
                <a:solidFill>
                  <a:srgbClr val="336699"/>
                </a:solidFill>
              </a:rPr>
              <a:t>mplementor</a:t>
            </a:r>
            <a:r>
              <a:rPr lang="en-US" b="1" dirty="0" smtClean="0">
                <a:solidFill>
                  <a:srgbClr val="336699"/>
                </a:solidFill>
              </a:rPr>
              <a:t> via </a:t>
            </a:r>
            <a:r>
              <a:rPr lang="en-US" b="1" dirty="0" err="1" smtClean="0">
                <a:solidFill>
                  <a:srgbClr val="336699"/>
                </a:solidFill>
              </a:rPr>
              <a:t>shared_ptr</a:t>
            </a:r>
            <a:endParaRPr lang="en-US" dirty="0"/>
          </a:p>
        </p:txBody>
      </p:sp>
      <p:sp>
        <p:nvSpPr>
          <p:cNvPr id="29" name="AutoShape 7"/>
          <p:cNvSpPr>
            <a:spLocks noChangeArrowheads="1"/>
          </p:cNvSpPr>
          <p:nvPr/>
        </p:nvSpPr>
        <p:spPr bwMode="auto">
          <a:xfrm rot="5400000">
            <a:off x="6266746" y="335481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0" y="6387815"/>
            <a:ext cx="9144000" cy="5021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117292" y="6427688"/>
            <a:ext cx="8963952" cy="38414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anchor="ctr" anchorCtr="0"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Smart_pointer#shared_ptr_and_weak_ptr</a:t>
            </a:r>
            <a:r>
              <a:rPr lang="en-US" sz="2000" dirty="0" smtClean="0"/>
              <a:t> for more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7707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6" grpId="0"/>
      <p:bldP spid="27" grpId="0" animBg="1"/>
      <p:bldP spid="28" grpId="0"/>
      <p:bldP spid="29" grpId="0" animBg="1"/>
      <p:bldP spid="14" grpId="0" animBg="1"/>
      <p:bldP spid="1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252525"/>
            <a:ext cx="9323293" cy="5135291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000" b="1" dirty="0" smtClean="0"/>
              <a:t>Bridge example in C++</a:t>
            </a:r>
          </a:p>
          <a:p>
            <a:pPr marL="233363" lvl="1" indent="-233363">
              <a:spcBef>
                <a:spcPct val="300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Separate </a:t>
            </a:r>
            <a:r>
              <a:rPr lang="en-US" sz="2000" dirty="0" smtClean="0"/>
              <a:t>expression tree interface from the composite node implementations</a:t>
            </a:r>
            <a:endParaRPr lang="en-US" sz="2000" dirty="0"/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{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public: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*root): root_(root) {}</a:t>
            </a:r>
          </a:p>
          <a:p>
            <a:pPr marL="0" lvl="1" indent="0">
              <a:spcBef>
                <a:spcPts val="120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...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void accept(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ET_Visitor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&amp;v) { root_-&gt;accept(v); } </a:t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>
                <a:latin typeface="Courier New" pitchFamily="49" charset="0"/>
                <a:cs typeface="Courier New" pitchFamily="49" charset="0"/>
              </a:rPr>
              <a:t>private:</a:t>
            </a:r>
            <a:br>
              <a:rPr lang="en-US" sz="2000" b="1" dirty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std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shared_ptr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&lt;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Component_Node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root_;</a:t>
            </a:r>
            <a:endParaRPr lang="en-US" sz="2000" b="1" dirty="0" smtClean="0">
              <a:latin typeface="Courier New" pitchFamily="49" charset="0"/>
              <a:cs typeface="Courier New" pitchFamily="49" charset="0"/>
            </a:endParaRPr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2000" b="1" dirty="0">
              <a:latin typeface="Courier New" pitchFamily="49" charset="0"/>
              <a:cs typeface="Courier New" pitchFamily="49" charset="0"/>
            </a:endParaRPr>
          </a:p>
          <a:p>
            <a:pPr marL="233363" lvl="1" indent="-233363">
              <a:spcBef>
                <a:spcPts val="1200"/>
              </a:spcBef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Expression_Tree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expr_tree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Composite_Multiply_Node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(u1, b1));</a:t>
            </a:r>
          </a:p>
          <a:p>
            <a:pPr marL="233363" lvl="1" indent="-233363">
              <a:buNone/>
            </a:pP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4145693" y="5090370"/>
            <a:ext cx="4845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>
                <a:solidFill>
                  <a:srgbClr val="336699"/>
                </a:solidFill>
              </a:rPr>
              <a:t>e</a:t>
            </a:r>
            <a:r>
              <a:rPr lang="en-US" b="1" dirty="0" err="1" smtClean="0">
                <a:solidFill>
                  <a:srgbClr val="336699"/>
                </a:solidFill>
              </a:rPr>
              <a:t>xpr_tree</a:t>
            </a:r>
            <a:r>
              <a:rPr lang="en-US" b="1" dirty="0" smtClean="0">
                <a:solidFill>
                  <a:srgbClr val="336699"/>
                </a:solidFill>
              </a:rPr>
              <a:t> manages lifecycle of composite via </a:t>
            </a:r>
            <a:r>
              <a:rPr lang="en-US" b="1" i="1" dirty="0" smtClean="0">
                <a:solidFill>
                  <a:srgbClr val="336699"/>
                </a:solidFill>
              </a:rPr>
              <a:t>Bridge</a:t>
            </a:r>
            <a:r>
              <a:rPr lang="en-US" b="1" dirty="0" smtClean="0">
                <a:solidFill>
                  <a:srgbClr val="336699"/>
                </a:solidFill>
              </a:rPr>
              <a:t> pattern</a:t>
            </a:r>
            <a:endParaRPr lang="en-US" dirty="0"/>
          </a:p>
        </p:txBody>
      </p:sp>
      <p:sp>
        <p:nvSpPr>
          <p:cNvPr id="31" name="AutoShape 7"/>
          <p:cNvSpPr>
            <a:spLocks noChangeArrowheads="1"/>
          </p:cNvSpPr>
          <p:nvPr/>
        </p:nvSpPr>
        <p:spPr bwMode="auto">
          <a:xfrm rot="16200000" flipH="1">
            <a:off x="3597298" y="518890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97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59977" y="525463"/>
            <a:ext cx="8695764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Bridge                           </a:t>
            </a:r>
            <a:r>
              <a:rPr lang="en-US" sz="3200" dirty="0" err="1" smtClean="0"/>
              <a:t>GoF</a:t>
            </a:r>
            <a:r>
              <a:rPr lang="en-US" sz="3200" dirty="0" smtClean="0"/>
              <a:t>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35840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965" y="1275043"/>
            <a:ext cx="5387788" cy="4724400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7013" lvl="1" indent="-222250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/>
              <a:t>Abstraction interface &amp; </a:t>
            </a:r>
            <a:r>
              <a:rPr lang="en-US" sz="2000" dirty="0" err="1"/>
              <a:t>implementor</a:t>
            </a:r>
            <a:r>
              <a:rPr lang="en-US" sz="2000" dirty="0"/>
              <a:t> hierarchy are decoupled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 err="1" smtClean="0"/>
              <a:t>Implementors</a:t>
            </a:r>
            <a:r>
              <a:rPr lang="en-US" sz="2000" dirty="0" smtClean="0"/>
              <a:t> can vary dynamically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 smtClean="0"/>
              <a:t>Enables efficient use of value-based STL algorithms &amp; containers</a:t>
            </a:r>
          </a:p>
          <a:p>
            <a:pPr marL="227013" lvl="1" indent="-222250" eaLnBrk="1" hangingPunct="1">
              <a:spcBef>
                <a:spcPts val="600"/>
              </a:spcBef>
              <a:buFont typeface="Tahoma" pitchFamily="34" charset="0"/>
              <a:buChar char="–"/>
              <a:defRPr/>
            </a:pPr>
            <a:r>
              <a:rPr lang="en-US" sz="2000" dirty="0"/>
              <a:t>O</a:t>
            </a:r>
            <a:r>
              <a:rPr lang="en-US" sz="2000" dirty="0" smtClean="0"/>
              <a:t>ne-size-fits-all abstraction &amp; </a:t>
            </a:r>
            <a:r>
              <a:rPr lang="en-US" sz="2000" dirty="0" err="1"/>
              <a:t>i</a:t>
            </a:r>
            <a:r>
              <a:rPr lang="en-US" sz="2000" dirty="0" err="1" smtClean="0"/>
              <a:t>mplementor</a:t>
            </a:r>
            <a:r>
              <a:rPr lang="en-US" sz="2000" dirty="0" smtClean="0"/>
              <a:t> interfaces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53480</TotalTime>
  <Words>16884</Words>
  <Application>Microsoft Office PowerPoint</Application>
  <PresentationFormat>On-screen Show (4:3)</PresentationFormat>
  <Paragraphs>4877</Paragraphs>
  <Slides>295</Slides>
  <Notes>295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295</vt:i4>
      </vt:variant>
    </vt:vector>
  </HeadingPairs>
  <TitlesOfParts>
    <vt:vector size="299" baseType="lpstr">
      <vt:lpstr>DOC-Traditional</vt:lpstr>
      <vt:lpstr>Capsules</vt:lpstr>
      <vt:lpstr>1_DOC-Traditional</vt:lpstr>
      <vt:lpstr>1_Capsules</vt:lpstr>
      <vt:lpstr>PowerPoint Presentation</vt:lpstr>
      <vt:lpstr>Topics Covered in this Part of the Module</vt:lpstr>
      <vt:lpstr>Case Study: Expression Tree Processing App</vt:lpstr>
      <vt:lpstr>Case Study: Expression Tree Processing App</vt:lpstr>
      <vt:lpstr>Case Study: Expression Tree Processing App</vt:lpstr>
      <vt:lpstr>Case Study: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Overview of Expression Tree Processing App</vt:lpstr>
      <vt:lpstr>Summary</vt:lpstr>
      <vt:lpstr>PowerPoint Presentation</vt:lpstr>
      <vt:lpstr>Topics Covered in this Part of the Module</vt:lpstr>
      <vt:lpstr>How Not to Design an Expression Tree Application</vt:lpstr>
      <vt:lpstr>How Not to Design an Expression Tree Application</vt:lpstr>
      <vt:lpstr>How Not to Design an Expression Tree Application</vt:lpstr>
      <vt:lpstr>Algorithmic Decomposition of Expression Tree</vt:lpstr>
      <vt:lpstr>Algorithmic Decomposition of Expression Tree</vt:lpstr>
      <vt:lpstr>Algorithmic Decomposition of Expression Tree</vt:lpstr>
      <vt:lpstr>Algorithmic Decomposition of Expression Tree</vt:lpstr>
      <vt:lpstr>Algorithmic Decomposition of Expression Tree</vt:lpstr>
      <vt:lpstr>Algorithmic Decomposition of Expression Tree</vt:lpstr>
      <vt:lpstr>Summary</vt:lpstr>
      <vt:lpstr>Summary</vt:lpstr>
      <vt:lpstr>Summary</vt:lpstr>
      <vt:lpstr>PowerPoint Presentation</vt:lpstr>
      <vt:lpstr>Topics Covered in this Part of the Module</vt:lpstr>
      <vt:lpstr>How to Design an Expression Tree Processing App</vt:lpstr>
      <vt:lpstr>How to Design an Expression Tree Processing App</vt:lpstr>
      <vt:lpstr>How to Design an Expression Tree Processing App</vt:lpstr>
      <vt:lpstr>How to Design an Expression Tree Processing App</vt:lpstr>
      <vt:lpstr>An OO Expression Tree Design Method</vt:lpstr>
      <vt:lpstr>An OO Expression Tree Design Method</vt:lpstr>
      <vt:lpstr>An OO Expression Tree Design Method</vt:lpstr>
      <vt:lpstr>An OO Expression Tree Design Method</vt:lpstr>
      <vt:lpstr>C++ Pattern-Oriented Language/Library Features</vt:lpstr>
      <vt:lpstr>C++ Pattern-Oriented Language/Library Features</vt:lpstr>
      <vt:lpstr>C++ Pattern-Oriented Language/Library Features</vt:lpstr>
      <vt:lpstr>C++ Pattern-Oriented Language/Library Features</vt:lpstr>
      <vt:lpstr>Java Pattern-Oriented Language/Library Features</vt:lpstr>
      <vt:lpstr>Java Pattern-Oriented Language/Library Features</vt:lpstr>
      <vt:lpstr>Summary</vt:lpstr>
      <vt:lpstr>Summary</vt:lpstr>
      <vt:lpstr>Summary</vt:lpstr>
      <vt:lpstr>PowerPoint Presentation</vt:lpstr>
      <vt:lpstr>Topics Covered in this Part of the Module</vt:lpstr>
      <vt:lpstr>Outline of the Design Space for GoF Patterns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Design Problems &amp; Pattern-Oriented Solutions</vt:lpstr>
      <vt:lpstr>Summary</vt:lpstr>
      <vt:lpstr>PowerPoint Presentation</vt:lpstr>
      <vt:lpstr>Topics Covered in this Part of the Module</vt:lpstr>
      <vt:lpstr>Overview of Tree Structure &amp; Access Patterns</vt:lpstr>
      <vt:lpstr>Problem: Extensible Expression Tree Structure</vt:lpstr>
      <vt:lpstr>Problem: Extensible Expression Tree Structure</vt:lpstr>
      <vt:lpstr>Problem: Extensible Expression Tree Structure</vt:lpstr>
      <vt:lpstr>Solution: Recursive Structure</vt:lpstr>
      <vt:lpstr>Solution: Recursive Structure</vt:lpstr>
      <vt:lpstr>Solution: Recursive Structure</vt:lpstr>
      <vt:lpstr>Solution: Recursive Structure</vt:lpstr>
      <vt:lpstr>Component_Node Class Interface </vt:lpstr>
      <vt:lpstr>Component_Node Class Hierarchy </vt:lpstr>
      <vt:lpstr>Composite                     GoF Object structural</vt:lpstr>
      <vt:lpstr>Composite                     GoF Object structural</vt:lpstr>
      <vt:lpstr>Composite                     GoF Object structural</vt:lpstr>
      <vt:lpstr>Composite                     GoF Object structural</vt:lpstr>
      <vt:lpstr>Composite                     GoF Object structural</vt:lpstr>
      <vt:lpstr>Composite                     GoF Object structural</vt:lpstr>
      <vt:lpstr>Composite                     GoF Object structural</vt:lpstr>
      <vt:lpstr>Composite                     GoF Object structural</vt:lpstr>
      <vt:lpstr>Problem: Encapsulating Variability &amp;  Simplifying Memory Management</vt:lpstr>
      <vt:lpstr>Problem: Encapsulating Variability &amp;  Simplifying Memory Management</vt:lpstr>
      <vt:lpstr>Problem: Encapsulating Variability &amp;  Simplifying Memory Management</vt:lpstr>
      <vt:lpstr>Problem: Encapsulating Variability &amp;  Simplifying Memory Management</vt:lpstr>
      <vt:lpstr>Problem: Encapsulating Variability &amp;  Simplifying Memory Management</vt:lpstr>
      <vt:lpstr>Solution: Decouple Interface &amp; Implementation(s) </vt:lpstr>
      <vt:lpstr>Solution: Decouple Interface &amp; Implementation(s) </vt:lpstr>
      <vt:lpstr>Solution: Decouple Interface &amp; Implementation(s) </vt:lpstr>
      <vt:lpstr>Expression_Tree Class Interface</vt:lpstr>
      <vt:lpstr>Expression_Tree Class Interface</vt:lpstr>
      <vt:lpstr>Bridge                           GoF Object Structural</vt:lpstr>
      <vt:lpstr>Bridge                           GoF Object Structural</vt:lpstr>
      <vt:lpstr>Bridge                           GoF Object Structural</vt:lpstr>
      <vt:lpstr>Bridge                           GoF Object Structural</vt:lpstr>
      <vt:lpstr>Bridge                           GoF Object Structural</vt:lpstr>
      <vt:lpstr>Bridge                           GoF Object Structural</vt:lpstr>
      <vt:lpstr>Summary of Tree Structure &amp; Access Patterns</vt:lpstr>
      <vt:lpstr>PowerPoint Presentation</vt:lpstr>
      <vt:lpstr>Topics Covered in this Part of the Module</vt:lpstr>
      <vt:lpstr>Overview of Tree Creation Patterns</vt:lpstr>
      <vt:lpstr>Problem: Parsing Expressions &amp; Creating an Expression Tree</vt:lpstr>
      <vt:lpstr>Problem: Parsing Expressions &amp; Creating an Expression Tree</vt:lpstr>
      <vt:lpstr>Problem: Parsing Expressions &amp; Creating an Expression Tree</vt:lpstr>
      <vt:lpstr>Solution: Build Expression Tree Using Interpreter</vt:lpstr>
      <vt:lpstr>Solution: Build Expression Tree Using Interpreter</vt:lpstr>
      <vt:lpstr>ET_Interpreter Class Interface</vt:lpstr>
      <vt:lpstr>ET_Interpreter Class Interface</vt:lpstr>
      <vt:lpstr>ET_Interpreter Class Interface</vt:lpstr>
      <vt:lpstr>Interpreter                      GoF Class Behavioral</vt:lpstr>
      <vt:lpstr>Interpreter                      GoF Class Behavioral</vt:lpstr>
      <vt:lpstr>Interpreter                      GoF Class Behavioral</vt:lpstr>
      <vt:lpstr>Interpreter                      GoF Class Behavioral</vt:lpstr>
      <vt:lpstr>Interpreter                      GoF Class Behavioral</vt:lpstr>
      <vt:lpstr>Builder                          GoF Object Creational</vt:lpstr>
      <vt:lpstr>Builder                          GoF Object Creational</vt:lpstr>
      <vt:lpstr>Builder                          GoF Object Creational</vt:lpstr>
      <vt:lpstr>Builder                          GoF Object Creational</vt:lpstr>
      <vt:lpstr>Builder                          GoF Object Creational</vt:lpstr>
      <vt:lpstr>Builder                          GoF Object Creational</vt:lpstr>
      <vt:lpstr>Summary of Tree Creation Patterns</vt:lpstr>
      <vt:lpstr>PowerPoint Presentation</vt:lpstr>
      <vt:lpstr>Topics Covered in this Part of the Module</vt:lpstr>
      <vt:lpstr>Overview of Tree Traversal Patterns</vt:lpstr>
      <vt:lpstr>Problem: Extensible Expression Tree Operations</vt:lpstr>
      <vt:lpstr>Problem: Extensible Expression Tree Operations</vt:lpstr>
      <vt:lpstr>Solution (Part A): Encapsulate Traversal </vt:lpstr>
      <vt:lpstr>Solution (Part A): Encapsulate Traversal </vt:lpstr>
      <vt:lpstr>ET_Iterator Class Interface</vt:lpstr>
      <vt:lpstr>ET_Iterator_Impl Class Interface</vt:lpstr>
      <vt:lpstr>Iterator                        GoF Object Behavioral</vt:lpstr>
      <vt:lpstr>Iterator                        GoF Object Behavioral</vt:lpstr>
      <vt:lpstr>Iterator                        GoF Object Behavioral</vt:lpstr>
      <vt:lpstr>Iterator                        GoF Object Behavioral</vt:lpstr>
      <vt:lpstr>Iterator                        GoF Object Behavioral</vt:lpstr>
      <vt:lpstr>Iterator                        GoF Object Behavioral</vt:lpstr>
      <vt:lpstr>Iterator                        GoF Object Behavioral</vt:lpstr>
      <vt:lpstr>Iterator                        GoF Object Behavioral</vt:lpstr>
      <vt:lpstr>Solution (Part B): Decouple Operations from Expression Tree Structure </vt:lpstr>
      <vt:lpstr>Solution (Part B): Decouple Operations from Expression Tree Structure </vt:lpstr>
      <vt:lpstr>Solution (Part B): Decouple Operations from Expression Tree Structure </vt:lpstr>
      <vt:lpstr>ET_Visitor Class Interface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Visitor                          GoF Object Behavioral</vt:lpstr>
      <vt:lpstr>Implementing STL Iterator Semantics</vt:lpstr>
      <vt:lpstr>Implementing STL Iterator Semantics</vt:lpstr>
      <vt:lpstr>Implementing STL Iterator Semantics</vt:lpstr>
      <vt:lpstr>Implementing STL Iterator Semantics</vt:lpstr>
      <vt:lpstr>Solution: Clone a New Instance Via a Prototype</vt:lpstr>
      <vt:lpstr>ET_Iterator_Impl Class Interface</vt:lpstr>
      <vt:lpstr>Prototype                      GoF Object Creational</vt:lpstr>
      <vt:lpstr>Prototype                      GoF Object Creational</vt:lpstr>
      <vt:lpstr>Prototype                      GoF Object Creational</vt:lpstr>
      <vt:lpstr>Prototype                      GoF Object Creational</vt:lpstr>
      <vt:lpstr>Prototype                      GoF Object Creational</vt:lpstr>
      <vt:lpstr>Prototype                      GoF Object Creational</vt:lpstr>
      <vt:lpstr>Summary of Tree Traversal Patterns</vt:lpstr>
      <vt:lpstr>PowerPoint Presentation</vt:lpstr>
      <vt:lpstr>Topics Covered in this Part of the Module</vt:lpstr>
      <vt:lpstr>Overview of Command &amp; Factory Patterns</vt:lpstr>
      <vt:lpstr>Problem: Consolidating User Operations</vt:lpstr>
      <vt:lpstr>Problem: Consolidating User Operations</vt:lpstr>
      <vt:lpstr>Problem: Consolidating User Operations</vt:lpstr>
      <vt:lpstr>Solution: Encapsulate an Operation w/Command </vt:lpstr>
      <vt:lpstr>Solution: Encapsulate an Operation w/Command </vt:lpstr>
      <vt:lpstr>ET_Command Class Interface</vt:lpstr>
      <vt:lpstr>ET_Command_Impl Class Interface</vt:lpstr>
      <vt:lpstr>Command                     GoF Object Behavioral</vt:lpstr>
      <vt:lpstr>Command                     GoF Object Behavioral</vt:lpstr>
      <vt:lpstr>Command                     GoF Object Behavioral</vt:lpstr>
      <vt:lpstr>Command                     GoF Object Behavioral</vt:lpstr>
      <vt:lpstr>Command                     GoF Object Behavioral</vt:lpstr>
      <vt:lpstr>Command                     GoF Object Behavioral</vt:lpstr>
      <vt:lpstr>Command                     GoF Object Behavioral</vt:lpstr>
      <vt:lpstr>Command                     GoF Object Behavioral</vt:lpstr>
      <vt:lpstr>Problem: Consolidating Creation of Variabilities</vt:lpstr>
      <vt:lpstr>Problem: Consolidating Creation of Variabilities</vt:lpstr>
      <vt:lpstr>Solution: Abstract Object Creation</vt:lpstr>
      <vt:lpstr>Solution: Abstract Object Creation</vt:lpstr>
      <vt:lpstr>ET_Command_Factory Class Interface</vt:lpstr>
      <vt:lpstr>ET_Command_Factory_Impl Class Interface</vt:lpstr>
      <vt:lpstr>Factory Structure</vt:lpstr>
      <vt:lpstr>Factory Method             GoF Class Creational</vt:lpstr>
      <vt:lpstr>Factory Method             GoF Class Creational</vt:lpstr>
      <vt:lpstr>Factory Method             GoF Class Creational</vt:lpstr>
      <vt:lpstr>Factory Method             GoF Class Creational</vt:lpstr>
      <vt:lpstr>Factory Method             GoF Class Creational</vt:lpstr>
      <vt:lpstr>Factory Method             GoF Class Creational</vt:lpstr>
      <vt:lpstr>Abstract Factory             GoF Object Creational</vt:lpstr>
      <vt:lpstr>Abstract Factory             GoF Object Creational</vt:lpstr>
      <vt:lpstr>Abstract Factory             GoF Object Creational</vt:lpstr>
      <vt:lpstr>Abstract Factory             GoF Object Creational</vt:lpstr>
      <vt:lpstr>Abstract Factory             GoF Object Creational</vt:lpstr>
      <vt:lpstr>Abstract Factory             GoF Object Creational</vt:lpstr>
      <vt:lpstr>Summary of Command &amp; Factory Patterns</vt:lpstr>
      <vt:lpstr>PowerPoint Presentation</vt:lpstr>
      <vt:lpstr>Topics Covered in this Part of the Module</vt:lpstr>
      <vt:lpstr>Overview of a Command Protocol Pattern</vt:lpstr>
      <vt:lpstr>Problem: Ensuring Correct Command Protocol</vt:lpstr>
      <vt:lpstr>Problem: Ensuring Correct Command Protocol</vt:lpstr>
      <vt:lpstr>Solution: Encapsulate Command History as States </vt:lpstr>
      <vt:lpstr>Solution: Encapsulate Command History as States </vt:lpstr>
      <vt:lpstr>Solution: Encapsulate Command History as States </vt:lpstr>
      <vt:lpstr>Solution: Encapsulate Command History as States </vt:lpstr>
      <vt:lpstr>Solution: Encapsulate Command History as States </vt:lpstr>
      <vt:lpstr>Solution: Encapsulate Command History as States </vt:lpstr>
      <vt:lpstr>Solution: Encapsulate Command History as States </vt:lpstr>
      <vt:lpstr>ET_Context Class Interface</vt:lpstr>
      <vt:lpstr>ET_State Class Interface</vt:lpstr>
      <vt:lpstr>State                            GoF Object Behavioral</vt:lpstr>
      <vt:lpstr>State                            GoF Object Behavioral</vt:lpstr>
      <vt:lpstr>State                            GoF Object Behavioral</vt:lpstr>
      <vt:lpstr>State                            GoF Object Behavioral</vt:lpstr>
      <vt:lpstr>State                            GoF Object Behavioral</vt:lpstr>
      <vt:lpstr>State                            GoF Object Behavioral</vt:lpstr>
      <vt:lpstr>Summary of State Pattern</vt:lpstr>
      <vt:lpstr>PowerPoint Presentation</vt:lpstr>
      <vt:lpstr>Topics Covered in this Part of the Module</vt:lpstr>
      <vt:lpstr>Overview of Application Structure Patterns</vt:lpstr>
      <vt:lpstr>Problem: Structuring Application Event Flow</vt:lpstr>
      <vt:lpstr>Problem: Structuring Application Event Flow</vt:lpstr>
      <vt:lpstr>Solution: Separate Event Handling Concerns</vt:lpstr>
      <vt:lpstr>Solution: Separate Event Handling Concerns</vt:lpstr>
      <vt:lpstr>Solution: Separate Event Handling Concerns</vt:lpstr>
      <vt:lpstr>Solution: Separate Event Handling Concerns</vt:lpstr>
      <vt:lpstr>Reactor &amp; Event Handler Class Interfaces</vt:lpstr>
      <vt:lpstr>Reactor &amp; Event Handler Class Interfaces</vt:lpstr>
      <vt:lpstr>Reactor                 POSA2 Architectural Pattern</vt:lpstr>
      <vt:lpstr>Reactor                 POSA2 Architectural Pattern</vt:lpstr>
      <vt:lpstr>Reactor                 POSA2 Architectural Pattern</vt:lpstr>
      <vt:lpstr>Reactor                 POSA2 Architectural Pattern</vt:lpstr>
      <vt:lpstr>Reactor                 POSA2 Architectural Pattern</vt:lpstr>
      <vt:lpstr>Problem: Managing Access to Global Resources</vt:lpstr>
      <vt:lpstr>Problem: Managing Access to Global Resources</vt:lpstr>
      <vt:lpstr>Solution: Centralize Access to Global Resources</vt:lpstr>
      <vt:lpstr>Singleton                       GoF Object Creational</vt:lpstr>
      <vt:lpstr>Singleton                       GoF Object Creational</vt:lpstr>
      <vt:lpstr>Singleton                       GoF Object Creational</vt:lpstr>
      <vt:lpstr>Singleton                       GoF Object Creational</vt:lpstr>
      <vt:lpstr>Singleton                       GoF Object Creational</vt:lpstr>
      <vt:lpstr>Singleton                       GoF Object Creational</vt:lpstr>
      <vt:lpstr>Summary of Application Structure Patterns</vt:lpstr>
      <vt:lpstr>PowerPoint Presentation</vt:lpstr>
      <vt:lpstr>Topics Covered in this Part of the Module</vt:lpstr>
      <vt:lpstr>Overview of Algorithm Variability  Encapsulation Patterns </vt:lpstr>
      <vt:lpstr>Problem: Supporting Multiple Operation Modes</vt:lpstr>
      <vt:lpstr>Problem: Supporting Multiple Operation Modes</vt:lpstr>
      <vt:lpstr>Solution A: Encapsulate Algorithm Variability </vt:lpstr>
      <vt:lpstr>Solution A: Encapsulate Algorithm Variability </vt:lpstr>
      <vt:lpstr>Solution A: Encapsulate Algorithm Variability </vt:lpstr>
      <vt:lpstr>Solution A: Encapsulate Algorithm Variability </vt:lpstr>
      <vt:lpstr>ET_Event_Handler Class Interface</vt:lpstr>
      <vt:lpstr>Template Method            GoF Class Behavioral</vt:lpstr>
      <vt:lpstr>Template Method            GoF Class Behavioral</vt:lpstr>
      <vt:lpstr>Template Method            GoF Class Behavioral</vt:lpstr>
      <vt:lpstr>Template Method            GoF Class Behavioral</vt:lpstr>
      <vt:lpstr>Template Method            GoF Class Behavioral</vt:lpstr>
      <vt:lpstr>Template Method            GoF Class Behavioral</vt:lpstr>
      <vt:lpstr>Template Method            GoF Class Behavioral</vt:lpstr>
      <vt:lpstr>Solution B: Encapsulate Algorithm Variability </vt:lpstr>
      <vt:lpstr>Solution B: Encapsulate Algorithm Variability </vt:lpstr>
      <vt:lpstr>Solution B: Encapsulate Algorithm Variability </vt:lpstr>
      <vt:lpstr>Strategy Template Parameters</vt:lpstr>
      <vt:lpstr>Strategy                       GoF Object Behavioral</vt:lpstr>
      <vt:lpstr>Strategy                       GoF Object Behavioral</vt:lpstr>
      <vt:lpstr>Strategy                       GoF Object Behavioral</vt:lpstr>
      <vt:lpstr>Strategy                       GoF Object Behavioral</vt:lpstr>
      <vt:lpstr>Strategy                       GoF Object Behavioral</vt:lpstr>
      <vt:lpstr>Strategy                       GoF Object Behavioral</vt:lpstr>
      <vt:lpstr>Strategy                       GoF Object Behavioral</vt:lpstr>
      <vt:lpstr>Strategy                       GoF Object Behavioral</vt:lpstr>
      <vt:lpstr>Comparing Strategy with Template Method</vt:lpstr>
      <vt:lpstr>Comparing Strategy with Template Method</vt:lpstr>
      <vt:lpstr>PowerPoint Presentation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2015</cp:revision>
  <cp:lastPrinted>1601-01-01T00:00:00Z</cp:lastPrinted>
  <dcterms:created xsi:type="dcterms:W3CDTF">2001-07-09T14:42:07Z</dcterms:created>
  <dcterms:modified xsi:type="dcterms:W3CDTF">2013-03-06T17:28:11Z</dcterms:modified>
</cp:coreProperties>
</file>